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30" r:id="rId1"/>
  </p:sldMasterIdLst>
  <p:notesMasterIdLst>
    <p:notesMasterId r:id="rId14"/>
  </p:notesMasterIdLst>
  <p:handoutMasterIdLst>
    <p:handoutMasterId r:id="rId15"/>
  </p:handoutMasterIdLst>
  <p:sldIdLst>
    <p:sldId id="540" r:id="rId2"/>
    <p:sldId id="998" r:id="rId3"/>
    <p:sldId id="994" r:id="rId4"/>
    <p:sldId id="997" r:id="rId5"/>
    <p:sldId id="995" r:id="rId6"/>
    <p:sldId id="999" r:id="rId7"/>
    <p:sldId id="1001" r:id="rId8"/>
    <p:sldId id="1002" r:id="rId9"/>
    <p:sldId id="1005" r:id="rId10"/>
    <p:sldId id="1006" r:id="rId11"/>
    <p:sldId id="1000" r:id="rId12"/>
    <p:sldId id="1003" r:id="rId13"/>
  </p:sldIdLst>
  <p:sldSz cx="12188825" cy="6858000"/>
  <p:notesSz cx="6858000" cy="9296400"/>
  <p:embeddedFontLst>
    <p:embeddedFont>
      <p:font typeface="Calibri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803AB0"/>
    <a:srgbClr val="808080"/>
    <a:srgbClr val="FFFF00"/>
    <a:srgbClr val="8A0000"/>
    <a:srgbClr val="652D87"/>
    <a:srgbClr val="008041"/>
    <a:srgbClr val="F68B1F"/>
    <a:srgbClr val="4D4D4D"/>
    <a:srgbClr val="A4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1" autoAdjust="0"/>
    <p:restoredTop sz="91667" autoAdjust="0"/>
  </p:normalViewPr>
  <p:slideViewPr>
    <p:cSldViewPr snapToGrid="0">
      <p:cViewPr varScale="1">
        <p:scale>
          <a:sx n="64" d="100"/>
          <a:sy n="64" d="100"/>
        </p:scale>
        <p:origin x="-114" y="-108"/>
      </p:cViewPr>
      <p:guideLst>
        <p:guide orient="horz" pos="48"/>
        <p:guide pos="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624" y="-12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01620-717E-9C46-AF74-D741669274A6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182E4-E4D8-2545-B0FC-548B544312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876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EE64-414A-4B5C-8FF5-BDD2288C337C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2280-BCF9-4D5D-96BF-18A4B4746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76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D5101-FF59-4E68-84D5-7B06BA45802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134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134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Creativity</a:t>
            </a:r>
          </a:p>
          <a:p>
            <a:r>
              <a:rPr lang="en-US" dirty="0" smtClean="0"/>
              <a:t>Usefulness</a:t>
            </a:r>
          </a:p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Integration with current network</a:t>
            </a:r>
          </a:p>
          <a:p>
            <a:r>
              <a:rPr lang="en-US" dirty="0" smtClean="0"/>
              <a:t>Code Quality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Test approaches</a:t>
            </a:r>
          </a:p>
          <a:p>
            <a:r>
              <a:rPr lang="en-US" dirty="0" err="1" smtClean="0"/>
              <a:t>Runability</a:t>
            </a:r>
            <a:r>
              <a:rPr lang="en-US" dirty="0" smtClean="0"/>
              <a:t>/testability (ease of use/judgment)</a:t>
            </a:r>
          </a:p>
          <a:p>
            <a:r>
              <a:rPr lang="en-US" dirty="0" smtClean="0"/>
              <a:t>Open source?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134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134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67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29"/>
            <a:ext cx="10813350" cy="2907239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354129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ltGray">
          <a:xfrm>
            <a:off x="11578312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4785927"/>
            <a:ext cx="10810875" cy="395288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3BC2FF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675"/>
            <a:ext cx="10829925" cy="400050"/>
          </a:xfrm>
        </p:spPr>
        <p:txBody>
          <a:bodyPr/>
          <a:lstStyle>
            <a:lvl1pPr marL="0" indent="0">
              <a:buFontTx/>
              <a:buNone/>
              <a:defRPr lang="en-US" sz="1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432215"/>
            <a:ext cx="1143825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6" y="1344168"/>
            <a:ext cx="11424906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buClr>
                <a:srgbClr val="3BC2FF"/>
              </a:buClr>
              <a:tabLst/>
              <a:defRPr sz="22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8409358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908871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7921200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9548392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8676486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7997133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8299523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8607332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8908363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9216175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9523987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9826371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10134183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Rectangle 34"/>
          <p:cNvSpPr>
            <a:spLocks noChangeArrowheads="1"/>
          </p:cNvSpPr>
          <p:nvPr userDrawn="1"/>
        </p:nvSpPr>
        <p:spPr bwMode="black">
          <a:xfrm>
            <a:off x="8409358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908871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/>
          </p:cNvSpPr>
          <p:nvPr userDrawn="1"/>
        </p:nvSpPr>
        <p:spPr bwMode="black">
          <a:xfrm>
            <a:off x="7921200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 noEditPoints="1"/>
          </p:cNvSpPr>
          <p:nvPr userDrawn="1"/>
        </p:nvSpPr>
        <p:spPr bwMode="black">
          <a:xfrm>
            <a:off x="9548392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8676486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7997133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8299523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8607332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8908363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9216175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9523987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9826371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10134183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8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103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105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107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109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111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11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11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11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11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19" grpId="0"/>
      <p:bldP spid="37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ullet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432215"/>
            <a:ext cx="1143825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6" y="1344168"/>
            <a:ext cx="11424906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354129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smtClean="0">
                <a:solidFill>
                  <a:srgbClr val="C0C0C0"/>
                </a:solidFill>
              </a:rPr>
              <a:t>© 2011 </a:t>
            </a:r>
            <a:r>
              <a:rPr lang="en-US" sz="600" dirty="0" smtClean="0">
                <a:solidFill>
                  <a:srgbClr val="C0C0C0"/>
                </a:solidFill>
              </a:rPr>
              <a:t>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78312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2405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3" y="404085"/>
            <a:ext cx="841939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77" tIns="60939" rIns="121877" bIns="60939">
            <a:noAutofit/>
          </a:bodyPr>
          <a:lstStyle>
            <a:lvl1pPr marL="304699" indent="-22852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392" indent="-287768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15" indent="-22852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36" indent="-22852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4957" indent="-22852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6380" y="1666619"/>
            <a:ext cx="5558062" cy="4354712"/>
          </a:xfrm>
          <a:prstGeom prst="rect">
            <a:avLst/>
          </a:prstGeom>
        </p:spPr>
        <p:txBody>
          <a:bodyPr lIns="121877" tIns="60939" rIns="121877" bIns="60939">
            <a:noAutofit/>
          </a:bodyPr>
          <a:lstStyle>
            <a:lvl1pPr marL="304699" indent="-22852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392" indent="-287768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15" indent="-22852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36" indent="-22852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4957" indent="-22852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4488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X-Backgroun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88825" cy="68571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9" y="432215"/>
            <a:ext cx="1143825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9" y="1339746"/>
            <a:ext cx="1143825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54129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2012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78312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4" r:id="rId2"/>
    <p:sldLayoutId id="2147483935" r:id="rId3"/>
    <p:sldLayoutId id="2147483953" r:id="rId4"/>
    <p:sldLayoutId id="2147484008" r:id="rId5"/>
    <p:sldLayoutId id="2147484024" r:id="rId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DCAFF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bg1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Tx/>
        <a:buNone/>
        <a:defRPr lang="en-US" sz="1800" kern="1200" dirty="0" smtClean="0">
          <a:solidFill>
            <a:schemeClr val="bg1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 typeface="Arial" pitchFamily="34" charset="0"/>
        <a:buNone/>
        <a:defRPr lang="en-US" sz="1600" kern="1200" dirty="0" smtClean="0">
          <a:solidFill>
            <a:schemeClr val="bg1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 typeface="Arial" pitchFamily="34" charset="0"/>
        <a:buNone/>
        <a:defRPr lang="en-US" sz="1400" kern="1200" dirty="0" smtClean="0">
          <a:solidFill>
            <a:schemeClr val="bg1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 typeface="Arial" pitchFamily="34" charset="0"/>
        <a:buNone/>
        <a:defRPr lang="en-US" sz="1400" kern="1200" dirty="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89740" y="674550"/>
            <a:ext cx="6640643" cy="2023672"/>
          </a:xfrm>
        </p:spPr>
        <p:txBody>
          <a:bodyPr/>
          <a:lstStyle/>
          <a:p>
            <a:r>
              <a:rPr lang="en-US" altLang="zh-CN" sz="48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S</a:t>
            </a:r>
            <a: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DN </a:t>
            </a:r>
            <a:r>
              <a:rPr lang="en-US" altLang="zh-CN" sz="48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E</a:t>
            </a:r>
            <a: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nabling </a:t>
            </a:r>
            <a:r>
              <a:rPr lang="en-US" altLang="zh-CN" sz="48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V</a:t>
            </a:r>
            <a: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isualiz</a:t>
            </a:r>
            <a:r>
              <a:rPr lang="en-US" altLang="zh-CN" sz="48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e</a:t>
            </a:r>
            <a: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d </a:t>
            </a:r>
            <a:b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</a:br>
            <a:r>
              <a:rPr lang="en-US" altLang="zh-CN" sz="48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N</a:t>
            </a:r>
            <a: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etwork-</a:t>
            </a:r>
            <a:r>
              <a:rPr lang="en-US" altLang="zh-CN" sz="48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A</a:t>
            </a:r>
            <a: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ware </a:t>
            </a:r>
            <a:b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</a:br>
            <a:r>
              <a:rPr lang="en-US" altLang="zh-CN" sz="48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P</a:t>
            </a:r>
            <a: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ath </a:t>
            </a:r>
            <a:r>
              <a:rPr lang="en-US" altLang="zh-CN" sz="48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S</a:t>
            </a:r>
            <a:r>
              <a:rPr lang="en-US" altLang="zh-CN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election</a:t>
            </a:r>
            <a:endParaRPr lang="en-US" sz="48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ea typeface="宋体"/>
              <a:cs typeface="宋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43" y="1"/>
            <a:ext cx="5398281" cy="14540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4715" y="3102970"/>
            <a:ext cx="10178321" cy="358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699" indent="-228523">
              <a:lnSpc>
                <a:spcPct val="95000"/>
              </a:lnSpc>
              <a:spcBef>
                <a:spcPts val="148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iscoSans ExtraLight"/>
              </a:rPr>
              <a:t>SEVEN-APS : Contributed by TEAM7</a:t>
            </a:r>
          </a:p>
          <a:p>
            <a:pPr marL="304699" indent="-228523">
              <a:lnSpc>
                <a:spcPct val="95000"/>
              </a:lnSpc>
              <a:spcBef>
                <a:spcPts val="148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iscoSans ExtraLight"/>
              </a:rPr>
              <a:t>TEAM7: </a:t>
            </a:r>
          </a:p>
          <a:p>
            <a:pPr>
              <a:buFont typeface="Wingdings" pitchFamily="2" charset="2"/>
              <a:buChar char="l"/>
            </a:pPr>
            <a:endParaRPr lang="en-US" altLang="zh-CN" sz="3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穆琙博 </a:t>
            </a:r>
            <a:r>
              <a:rPr lang="en-US" altLang="zh-CN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Mu </a:t>
            </a:r>
            <a:r>
              <a:rPr lang="en-US" altLang="zh-CN" sz="3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Yubo</a:t>
            </a:r>
            <a:r>
              <a:rPr lang="zh-CN" alt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：</a:t>
            </a:r>
            <a:r>
              <a:rPr lang="en-US" altLang="zh-CN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 CAICT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徐安民 </a:t>
            </a:r>
            <a:r>
              <a:rPr lang="en-US" altLang="zh-CN" sz="3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Xu</a:t>
            </a:r>
            <a:r>
              <a:rPr lang="en-US" altLang="zh-CN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 </a:t>
            </a:r>
            <a:r>
              <a:rPr lang="en-US" altLang="zh-CN" sz="3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Anmin</a:t>
            </a:r>
            <a:r>
              <a:rPr lang="zh-CN" alt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：</a:t>
            </a:r>
            <a:r>
              <a:rPr lang="en-US" altLang="zh-CN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TSINGHUA UNIVERSITY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陈研     </a:t>
            </a:r>
            <a:r>
              <a:rPr lang="en-US" altLang="zh-CN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Chen Yan:     CTBRI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7002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232" y="404085"/>
            <a:ext cx="9937019" cy="971709"/>
          </a:xfrm>
        </p:spPr>
        <p:txBody>
          <a:bodyPr/>
          <a:lstStyle/>
          <a:p>
            <a:r>
              <a:rPr lang="en-US" altLang="zh-CN" sz="3600" b="1" i="1" dirty="0" smtClean="0">
                <a:solidFill>
                  <a:schemeClr val="bg1"/>
                </a:solidFill>
              </a:rPr>
              <a:t>TEAM7’s APP GUI –Send </a:t>
            </a:r>
            <a:r>
              <a:rPr lang="en-US" altLang="zh-CN" sz="3600" b="1" i="1" dirty="0" err="1" smtClean="0">
                <a:solidFill>
                  <a:schemeClr val="bg1"/>
                </a:solidFill>
              </a:rPr>
              <a:t>Config</a:t>
            </a:r>
            <a:r>
              <a:rPr lang="en-US" altLang="zh-CN" sz="3600" b="1" i="1" dirty="0" smtClean="0">
                <a:solidFill>
                  <a:schemeClr val="bg1"/>
                </a:solidFill>
              </a:rPr>
              <a:t> Message</a:t>
            </a:r>
            <a:endParaRPr lang="zh-CN" altLang="en-US" dirty="0"/>
          </a:p>
        </p:txBody>
      </p:sp>
      <p:pic>
        <p:nvPicPr>
          <p:cNvPr id="5" name="图片 4" descr="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370" y="1170610"/>
            <a:ext cx="10529237" cy="568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TEAM7’s Future Work</a:t>
            </a:r>
            <a:endParaRPr lang="zh-CN" alt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7191" y="1666619"/>
            <a:ext cx="10720560" cy="4674220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Including L2 SPF algorithm module into enlarged network management based on ODL SDN controller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Congestion control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?</a:t>
            </a:r>
          </a:p>
          <a:p>
            <a:pPr marL="514350" indent="-514350">
              <a:buClr>
                <a:schemeClr val="bg1"/>
              </a:buClr>
              <a:buNone/>
            </a:pPr>
            <a:endParaRPr lang="en-US" altLang="zh-CN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39646" y="824459"/>
            <a:ext cx="11204796" cy="5196872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5400" b="1" i="1" dirty="0" smtClean="0">
                <a:solidFill>
                  <a:schemeClr val="bg1"/>
                </a:solidFill>
                <a:latin typeface="+mj-lt"/>
              </a:rPr>
              <a:t>MANY THANKS TO YOU,</a:t>
            </a:r>
          </a:p>
          <a:p>
            <a:pPr>
              <a:buNone/>
            </a:pPr>
            <a:r>
              <a:rPr lang="en-US" altLang="zh-CN" sz="5400" b="1" i="1" dirty="0" smtClean="0">
                <a:solidFill>
                  <a:schemeClr val="bg1"/>
                </a:solidFill>
                <a:latin typeface="+mj-lt"/>
              </a:rPr>
              <a:t>7 Masters (Gurus) !</a:t>
            </a:r>
          </a:p>
          <a:p>
            <a:pPr>
              <a:buNone/>
            </a:pPr>
            <a:endParaRPr lang="en-US" altLang="zh-CN" sz="5400" b="1" i="1" dirty="0" smtClean="0">
              <a:solidFill>
                <a:schemeClr val="bg1"/>
              </a:solidFill>
              <a:latin typeface="+mj-lt"/>
            </a:endParaRPr>
          </a:p>
          <a:p>
            <a:pPr>
              <a:buNone/>
            </a:pPr>
            <a:r>
              <a:rPr lang="en-US" altLang="zh-CN" sz="5400" i="1" dirty="0" err="1" smtClean="0">
                <a:solidFill>
                  <a:schemeClr val="bg1"/>
                </a:solidFill>
                <a:latin typeface="+mj-lt"/>
              </a:rPr>
              <a:t>Raghu</a:t>
            </a:r>
            <a:r>
              <a:rPr lang="en-US" altLang="zh-CN" sz="5400" i="1" dirty="0" smtClean="0">
                <a:solidFill>
                  <a:schemeClr val="bg1"/>
                </a:solidFill>
                <a:latin typeface="+mj-lt"/>
              </a:rPr>
              <a:t>, Giles, Nathan, Ben, Ken, Chuck, Paul </a:t>
            </a:r>
            <a:endParaRPr lang="en-US" altLang="zh-CN" sz="5400" i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233" y="823805"/>
            <a:ext cx="8419396" cy="971709"/>
          </a:xfrm>
        </p:spPr>
        <p:txBody>
          <a:bodyPr/>
          <a:lstStyle/>
          <a:p>
            <a:r>
              <a:rPr lang="en-US" altLang="zh-CN" sz="40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TEAM7’s GOAL: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5680" y="1519093"/>
            <a:ext cx="11027816" cy="4651649"/>
          </a:xfrm>
        </p:spPr>
        <p:txBody>
          <a:bodyPr/>
          <a:lstStyle/>
          <a:p>
            <a:endParaRPr lang="en-US" altLang="zh-CN" sz="3600" dirty="0" smtClean="0">
              <a:latin typeface="Calibri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Manage a network with 7 nodes</a:t>
            </a:r>
          </a:p>
          <a:p>
            <a:pPr>
              <a:buClr>
                <a:schemeClr val="bg1"/>
              </a:buClr>
            </a:pPr>
            <a:r>
              <a:rPr lang="en-US" altLang="zh-C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 7 (Nodes) </a:t>
            </a:r>
          </a:p>
          <a:p>
            <a:pPr>
              <a:buClr>
                <a:schemeClr val="bg1"/>
              </a:buClr>
              <a:buNone/>
            </a:pPr>
            <a:r>
              <a:rPr lang="en-US" altLang="zh-C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		=3(Cisco IOSV)+2(IOSXRV)+2(Servers)</a:t>
            </a:r>
          </a:p>
          <a:p>
            <a:pPr>
              <a:buClr>
                <a:schemeClr val="bg1"/>
              </a:buClr>
            </a:pPr>
            <a:r>
              <a:rPr lang="en-US" altLang="zh-C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Routers are ruled by a SDN Controller,  which is based on OpenDayLight, our southbound API is  NETCONF/YANG</a:t>
            </a:r>
            <a:endParaRPr lang="zh-CN" altLang="zh-CN" sz="36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7978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869" y="658917"/>
            <a:ext cx="8419396" cy="971709"/>
          </a:xfrm>
        </p:spPr>
        <p:txBody>
          <a:bodyPr/>
          <a:lstStyle/>
          <a:p>
            <a:r>
              <a:rPr lang="en-US" altLang="zh-CN" sz="40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TEAM7’s Features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6499" y="1993692"/>
            <a:ext cx="10496065" cy="430337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altLang="zh-C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Link protection / Passive mode</a:t>
            </a:r>
          </a:p>
          <a:p>
            <a:pPr>
              <a:buClr>
                <a:schemeClr val="bg1"/>
              </a:buClr>
            </a:pPr>
            <a:r>
              <a:rPr lang="en-US" altLang="zh-C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Path programmable / Active mode</a:t>
            </a:r>
          </a:p>
          <a:p>
            <a:pPr>
              <a:buClr>
                <a:schemeClr val="bg1"/>
              </a:buClr>
            </a:pPr>
            <a:r>
              <a:rPr lang="en-US" altLang="zh-C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Introduction of middleware / decoupling, scalable, heterogeneous network convergence</a:t>
            </a:r>
            <a:endParaRPr lang="zh-CN" alt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0966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820" y="763845"/>
            <a:ext cx="8419396" cy="971709"/>
          </a:xfrm>
        </p:spPr>
        <p:txBody>
          <a:bodyPr/>
          <a:lstStyle/>
          <a:p>
            <a:r>
              <a:rPr lang="en-US" altLang="zh-CN" sz="44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TEAM7’s Functions:</a:t>
            </a:r>
            <a:endParaRPr lang="en-US" sz="4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2004" y="1830093"/>
            <a:ext cx="9396140" cy="5027907"/>
          </a:xfrm>
        </p:spPr>
        <p:txBody>
          <a:bodyPr/>
          <a:lstStyle/>
          <a:p>
            <a:pPr lvl="0">
              <a:buClr>
                <a:schemeClr val="bg1"/>
              </a:buClr>
            </a:pPr>
            <a:r>
              <a:rPr lang="en-US" altLang="zh-CN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Display the map of topology of the full Networks</a:t>
            </a:r>
            <a:endParaRPr lang="zh-CN" altLang="zh-CN" sz="3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</a:endParaRPr>
          </a:p>
          <a:p>
            <a:pPr lvl="0">
              <a:buClr>
                <a:schemeClr val="bg1"/>
              </a:buClr>
            </a:pPr>
            <a:r>
              <a:rPr lang="en-US" altLang="zh-CN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Keep aware of the changing of the network topology through CDP protocol information collection</a:t>
            </a:r>
            <a:endParaRPr lang="zh-CN" altLang="zh-CN" sz="3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</a:endParaRPr>
          </a:p>
          <a:p>
            <a:pPr lvl="0">
              <a:buClr>
                <a:schemeClr val="bg1"/>
              </a:buClr>
            </a:pPr>
            <a:r>
              <a:rPr lang="en-US" altLang="zh-CN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Manual path selection with action taken on graphical user interface.</a:t>
            </a:r>
            <a:endParaRPr lang="zh-CN" altLang="zh-CN" sz="3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</a:endParaRPr>
          </a:p>
          <a:p>
            <a:pPr lvl="0">
              <a:buClr>
                <a:schemeClr val="bg1"/>
              </a:buClr>
            </a:pPr>
            <a:r>
              <a:rPr lang="en-US" altLang="zh-CN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</a:rPr>
              <a:t>Auto path selection implemented when topology of the network changed as pre-setting </a:t>
            </a:r>
            <a:endParaRPr lang="zh-CN" altLang="zh-CN" sz="3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6133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850" y="345469"/>
            <a:ext cx="8419396" cy="971709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TEAM7’s </a:t>
            </a:r>
            <a:b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DESIGN 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04036" y="548680"/>
            <a:ext cx="2520280" cy="975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/>
              <a:t>PC1/Client </a:t>
            </a:r>
            <a:endParaRPr lang="en-US" altLang="zh-CN" dirty="0"/>
          </a:p>
          <a:p>
            <a:pPr algn="ctr"/>
            <a:r>
              <a:rPr lang="en-US" altLang="zh-CN" sz="2000" dirty="0" smtClean="0"/>
              <a:t>GUI/D3 JavaScript</a:t>
            </a:r>
            <a:endParaRPr lang="zh-CN" altLang="en-US" sz="2000" dirty="0"/>
          </a:p>
        </p:txBody>
      </p:sp>
      <p:sp>
        <p:nvSpPr>
          <p:cNvPr id="23" name="云形 22"/>
          <p:cNvSpPr/>
          <p:nvPr/>
        </p:nvSpPr>
        <p:spPr>
          <a:xfrm>
            <a:off x="3688012" y="4869160"/>
            <a:ext cx="2952328" cy="1426414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 Routers</a:t>
            </a:r>
          </a:p>
          <a:p>
            <a:pPr algn="ctr"/>
            <a:r>
              <a:rPr lang="en-US" altLang="zh-CN" dirty="0" smtClean="0"/>
              <a:t>--------------------</a:t>
            </a:r>
          </a:p>
          <a:p>
            <a:pPr algn="ctr"/>
            <a:r>
              <a:rPr lang="en-US" altLang="zh-CN" dirty="0" smtClean="0"/>
              <a:t>Cisco VIRL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128172" y="1484784"/>
            <a:ext cx="0" cy="45044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04036" y="1916832"/>
            <a:ext cx="2520280" cy="975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/>
              <a:t>PC2</a:t>
            </a:r>
            <a:r>
              <a:rPr lang="en-US" altLang="zh-CN" sz="2000" b="1" dirty="0"/>
              <a:t>/</a:t>
            </a:r>
            <a:r>
              <a:rPr lang="en-US" altLang="zh-CN" sz="2000" b="1" dirty="0" smtClean="0"/>
              <a:t>Server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Middleware/Python</a:t>
            </a:r>
          </a:p>
        </p:txBody>
      </p:sp>
      <p:sp>
        <p:nvSpPr>
          <p:cNvPr id="26" name="矩形 25"/>
          <p:cNvSpPr/>
          <p:nvPr/>
        </p:nvSpPr>
        <p:spPr>
          <a:xfrm>
            <a:off x="3904036" y="3501008"/>
            <a:ext cx="2520280" cy="975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/>
              <a:t>VM/Server</a:t>
            </a:r>
          </a:p>
          <a:p>
            <a:pPr algn="ctr"/>
            <a:r>
              <a:rPr lang="en-US" altLang="zh-CN" sz="2000" dirty="0" smtClean="0"/>
              <a:t>OpenDayLight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128172" y="2852936"/>
            <a:ext cx="0" cy="67567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399980" y="3140968"/>
            <a:ext cx="3312368" cy="33783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9" name="上下箭头 28"/>
          <p:cNvSpPr/>
          <p:nvPr/>
        </p:nvSpPr>
        <p:spPr>
          <a:xfrm>
            <a:off x="4912148" y="4437112"/>
            <a:ext cx="484632" cy="67567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496324" y="908720"/>
            <a:ext cx="1368152" cy="30029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496324" y="2204864"/>
            <a:ext cx="1368152" cy="30029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080500" y="476672"/>
            <a:ext cx="2520280" cy="97596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/>
              <a:t>Polling/Command/</a:t>
            </a:r>
          </a:p>
          <a:p>
            <a:pPr algn="ctr"/>
            <a:r>
              <a:rPr lang="en-US" altLang="zh-CN" sz="2000" b="1" i="1" dirty="0" smtClean="0"/>
              <a:t>Rest </a:t>
            </a:r>
            <a:r>
              <a:rPr lang="en-US" altLang="zh-CN" sz="2000" b="1" i="1" dirty="0" err="1" smtClean="0"/>
              <a:t>Api</a:t>
            </a:r>
            <a:endParaRPr lang="en-US" altLang="zh-CN" sz="2000" b="1" i="1" dirty="0"/>
          </a:p>
        </p:txBody>
      </p:sp>
      <p:sp>
        <p:nvSpPr>
          <p:cNvPr id="33" name="矩形 32"/>
          <p:cNvSpPr/>
          <p:nvPr/>
        </p:nvSpPr>
        <p:spPr>
          <a:xfrm>
            <a:off x="8080500" y="1844824"/>
            <a:ext cx="2520280" cy="97596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/>
              <a:t>Polling/Explain/</a:t>
            </a:r>
          </a:p>
          <a:p>
            <a:pPr algn="ctr"/>
            <a:r>
              <a:rPr lang="en-US" altLang="zh-CN" sz="2000" b="1" i="1" dirty="0" err="1" smtClean="0"/>
              <a:t>RestConf</a:t>
            </a:r>
            <a:endParaRPr lang="en-US" altLang="zh-CN" i="1" dirty="0"/>
          </a:p>
        </p:txBody>
      </p:sp>
      <p:sp>
        <p:nvSpPr>
          <p:cNvPr id="34" name="右箭头 33"/>
          <p:cNvSpPr/>
          <p:nvPr/>
        </p:nvSpPr>
        <p:spPr>
          <a:xfrm>
            <a:off x="6496324" y="3789040"/>
            <a:ext cx="1368152" cy="300298"/>
          </a:xfrm>
          <a:prstGeom prst="right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6496324" y="5301208"/>
            <a:ext cx="1368152" cy="300298"/>
          </a:xfrm>
          <a:prstGeom prst="right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80500" y="3429000"/>
            <a:ext cx="2520280" cy="97596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/>
              <a:t>Message/Filter</a:t>
            </a:r>
          </a:p>
          <a:p>
            <a:pPr algn="ctr"/>
            <a:r>
              <a:rPr lang="en-US" altLang="zh-CN" sz="2000" b="1" i="1" dirty="0" err="1" smtClean="0"/>
              <a:t>NetConf</a:t>
            </a:r>
            <a:r>
              <a:rPr lang="en-US" altLang="zh-CN" sz="2000" b="1" i="1" dirty="0" smtClean="0"/>
              <a:t>/YANG</a:t>
            </a:r>
          </a:p>
        </p:txBody>
      </p:sp>
      <p:sp>
        <p:nvSpPr>
          <p:cNvPr id="37" name="矩形 36"/>
          <p:cNvSpPr/>
          <p:nvPr/>
        </p:nvSpPr>
        <p:spPr>
          <a:xfrm>
            <a:off x="8080500" y="4941168"/>
            <a:ext cx="2520280" cy="97596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/>
              <a:t>CDP Protocol/Status</a:t>
            </a:r>
            <a:endParaRPr lang="en-US" altLang="zh-CN" b="1" i="1" dirty="0"/>
          </a:p>
        </p:txBody>
      </p:sp>
    </p:spTree>
    <p:extLst>
      <p:ext uri="{BB962C8B-B14F-4D97-AF65-F5344CB8AC3E}">
        <p14:creationId xmlns="" xmlns:p14="http://schemas.microsoft.com/office/powerpoint/2010/main" val="1810966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Q: What TEAM7’s Topology looks like?</a:t>
            </a:r>
            <a:r>
              <a:rPr lang="zh-CN" altLang="en-US" sz="3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zh-CN" altLang="en-US" sz="3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zh-CN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图片 4" descr="77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616" y="1199838"/>
            <a:ext cx="10927830" cy="5538797"/>
          </a:xfrm>
          <a:prstGeom prst="rect">
            <a:avLst/>
          </a:prstGeom>
        </p:spPr>
      </p:pic>
      <p:pic>
        <p:nvPicPr>
          <p:cNvPr id="6" name="图片 5" descr="snowwhite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0998" y="3912433"/>
            <a:ext cx="5381468" cy="2945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TEAM7’s Topology</a:t>
            </a:r>
            <a:endParaRPr lang="zh-CN" altLang="en-US" sz="4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图片 9" descr="big dipp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134" y="1271587"/>
            <a:ext cx="9378169" cy="50992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23716" y="2247815"/>
            <a:ext cx="2108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IOSV     x 3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IOSXRV x 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Server   x 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6197" y="5534094"/>
            <a:ext cx="4168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IOSXRV is Controlled by APP via ODL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b="1" i="1" dirty="0" smtClean="0">
                <a:solidFill>
                  <a:schemeClr val="bg1"/>
                </a:solidFill>
              </a:rPr>
              <a:t>TEAM7’s APP GUI  -Full Map</a:t>
            </a:r>
            <a:endParaRPr lang="zh-CN" altLang="en-US" sz="4400" b="1" i="1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60726" y="1741569"/>
            <a:ext cx="5558062" cy="43547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3829" y="1323247"/>
            <a:ext cx="8525083" cy="5294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b="1" i="1" dirty="0" smtClean="0">
                <a:solidFill>
                  <a:schemeClr val="bg1"/>
                </a:solidFill>
              </a:rPr>
              <a:t>TEAM7’s APP GUI –Path Selection</a:t>
            </a:r>
            <a:endParaRPr lang="zh-CN" altLang="en-US" dirty="0"/>
          </a:p>
        </p:txBody>
      </p:sp>
      <p:pic>
        <p:nvPicPr>
          <p:cNvPr id="5" name="图片 4" descr="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165" y="1169232"/>
            <a:ext cx="9787536" cy="5448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59b2b95dc434a2823034f705e742f3eddbd85"/>
</p:tagLst>
</file>

<file path=ppt/theme/theme1.xml><?xml version="1.0" encoding="utf-8"?>
<a:theme xmlns:a="http://schemas.openxmlformats.org/drawingml/2006/main" name="Cisco Arial 16x9 template_dark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>
          <a:solidFill>
            <a:schemeClr val="accent6">
              <a:lumMod val="60000"/>
              <a:lumOff val="40000"/>
            </a:schemeClr>
          </a:solidFill>
          <a:headEnd type="triangle" w="med" len="med"/>
          <a:tailEnd type="none" w="med" len="med"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Cisco_Template_2010_Arial_16x9</Template>
  <TotalTime>88932</TotalTime>
  <Words>272</Words>
  <Application>Microsoft Office PowerPoint</Application>
  <PresentationFormat>自定义</PresentationFormat>
  <Paragraphs>93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Calibri</vt:lpstr>
      <vt:lpstr>CiscoSans ExtraLight</vt:lpstr>
      <vt:lpstr>Wingdings</vt:lpstr>
      <vt:lpstr>CiscoSans Thin</vt:lpstr>
      <vt:lpstr>Cisco Arial 16x9 template_dark</vt:lpstr>
      <vt:lpstr>SDN Enabling Visualized  Network-Aware  Path Selection</vt:lpstr>
      <vt:lpstr>TEAM7’s GOAL:</vt:lpstr>
      <vt:lpstr>TEAM7’s Features </vt:lpstr>
      <vt:lpstr>TEAM7’s Functions:</vt:lpstr>
      <vt:lpstr>TEAM7’s  DESIGN </vt:lpstr>
      <vt:lpstr>Q: What TEAM7’s Topology looks like? </vt:lpstr>
      <vt:lpstr>TEAM7’s Topology</vt:lpstr>
      <vt:lpstr>TEAM7’s APP GUI  -Full Map</vt:lpstr>
      <vt:lpstr>TEAM7’s APP GUI –Path Selection</vt:lpstr>
      <vt:lpstr>TEAM7’s APP GUI –Send Config Message</vt:lpstr>
      <vt:lpstr>TEAM7’s Future Work</vt:lpstr>
      <vt:lpstr>幻灯片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Open Network Environment</dc:title>
  <dc:creator>fbrockne@cisco.com</dc:creator>
  <dc:description>For Internal Use only</dc:description>
  <cp:lastModifiedBy>x230</cp:lastModifiedBy>
  <cp:revision>803</cp:revision>
  <cp:lastPrinted>2012-05-30T21:12:01Z</cp:lastPrinted>
  <dcterms:created xsi:type="dcterms:W3CDTF">2012-06-03T14:12:31Z</dcterms:created>
  <dcterms:modified xsi:type="dcterms:W3CDTF">2015-04-29T02:28:55Z</dcterms:modified>
</cp:coreProperties>
</file>