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3" r:id="rId4"/>
    <p:sldId id="277" r:id="rId5"/>
    <p:sldId id="274" r:id="rId6"/>
    <p:sldId id="269" r:id="rId7"/>
    <p:sldId id="279" r:id="rId8"/>
    <p:sldId id="267" r:id="rId9"/>
    <p:sldId id="275" r:id="rId10"/>
    <p:sldId id="276" r:id="rId11"/>
    <p:sldId id="278" r:id="rId12"/>
    <p:sldId id="27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900"/>
    <a:srgbClr val="219DC9"/>
    <a:srgbClr val="806F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88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AD3C6-E3B5-4433-8457-722B0A80637B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F596-67B2-4B55-B05E-AFD38FEB6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46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AD3C6-E3B5-4433-8457-722B0A80637B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F596-67B2-4B55-B05E-AFD38FEB6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1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AD3C6-E3B5-4433-8457-722B0A80637B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F596-67B2-4B55-B05E-AFD38FEB6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31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AD3C6-E3B5-4433-8457-722B0A80637B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F596-67B2-4B55-B05E-AFD38FEB6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242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AD3C6-E3B5-4433-8457-722B0A80637B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F596-67B2-4B55-B05E-AFD38FEB6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46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AD3C6-E3B5-4433-8457-722B0A80637B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F596-67B2-4B55-B05E-AFD38FEB6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83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AD3C6-E3B5-4433-8457-722B0A80637B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F596-67B2-4B55-B05E-AFD38FEB6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21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AD3C6-E3B5-4433-8457-722B0A80637B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F596-67B2-4B55-B05E-AFD38FEB6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1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AD3C6-E3B5-4433-8457-722B0A80637B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F596-67B2-4B55-B05E-AFD38FEB6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97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AD3C6-E3B5-4433-8457-722B0A80637B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F596-67B2-4B55-B05E-AFD38FEB6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259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AD3C6-E3B5-4433-8457-722B0A80637B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F596-67B2-4B55-B05E-AFD38FEB6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43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AD3C6-E3B5-4433-8457-722B0A80637B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5F596-67B2-4B55-B05E-AFD38FEB6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36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32477" y="588012"/>
            <a:ext cx="3587261" cy="1395829"/>
            <a:chOff x="946544" y="616147"/>
            <a:chExt cx="3587261" cy="139582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544" y="616147"/>
              <a:ext cx="3200400" cy="1057275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946544" y="1673422"/>
              <a:ext cx="3587261" cy="338554"/>
            </a:xfrm>
            <a:prstGeom prst="rect">
              <a:avLst/>
            </a:prstGeom>
            <a:noFill/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chemeClr val="bg1"/>
                  </a:solidFill>
                </a:rPr>
                <a:t>ODL BOOTCAMP BEIJING 2015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890274" y="2702562"/>
            <a:ext cx="64852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Dynamic </a:t>
            </a:r>
            <a:r>
              <a:rPr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 Optimization&amp; </a:t>
            </a:r>
            <a:r>
              <a:rPr lang="en-US" altLang="zh-CN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Topology Display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70543" y="4636668"/>
            <a:ext cx="34107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C000"/>
                </a:solidFill>
              </a:rPr>
              <a:t>Group </a:t>
            </a:r>
            <a:r>
              <a:rPr lang="en-US" altLang="zh-CN" sz="3600" dirty="0" smtClean="0">
                <a:solidFill>
                  <a:srgbClr val="FFC000"/>
                </a:solidFill>
              </a:rPr>
              <a:t>2</a:t>
            </a:r>
          </a:p>
          <a:p>
            <a:r>
              <a:rPr lang="en-US" altLang="zh-CN" sz="2400" dirty="0" smtClean="0">
                <a:solidFill>
                  <a:srgbClr val="FFC000"/>
                </a:solidFill>
              </a:rPr>
              <a:t>Yi Bai:</a:t>
            </a:r>
            <a:r>
              <a:rPr lang="zh-CN" altLang="en-US" sz="2400" dirty="0" smtClean="0">
                <a:solidFill>
                  <a:srgbClr val="FFC000"/>
                </a:solidFill>
              </a:rPr>
              <a:t>白易</a:t>
            </a:r>
            <a:r>
              <a:rPr lang="en-US" altLang="zh-CN" sz="2400" dirty="0" smtClean="0">
                <a:solidFill>
                  <a:srgbClr val="FFC000"/>
                </a:solidFill>
              </a:rPr>
              <a:t>Tsinghua</a:t>
            </a:r>
            <a:endParaRPr lang="en-US" altLang="zh-CN" sz="2400" dirty="0" smtClean="0"/>
          </a:p>
          <a:p>
            <a:r>
              <a:rPr lang="en-US" altLang="zh-CN" sz="2400" dirty="0">
                <a:solidFill>
                  <a:srgbClr val="FFC000"/>
                </a:solidFill>
              </a:rPr>
              <a:t>Peng Huang:</a:t>
            </a:r>
            <a:r>
              <a:rPr lang="zh-CN" altLang="en-US" sz="2400" dirty="0">
                <a:solidFill>
                  <a:srgbClr val="FFC000"/>
                </a:solidFill>
              </a:rPr>
              <a:t>黄鹏</a:t>
            </a:r>
            <a:r>
              <a:rPr lang="en-US" altLang="zh-CN" sz="2400" dirty="0" smtClean="0">
                <a:solidFill>
                  <a:srgbClr val="FFC000"/>
                </a:solidFill>
              </a:rPr>
              <a:t>UESTC</a:t>
            </a:r>
          </a:p>
          <a:p>
            <a:r>
              <a:rPr lang="en-US" altLang="zh-CN" sz="2400" dirty="0" err="1" smtClean="0">
                <a:solidFill>
                  <a:srgbClr val="FFC000"/>
                </a:solidFill>
              </a:rPr>
              <a:t>Jie</a:t>
            </a:r>
            <a:r>
              <a:rPr lang="en-US" altLang="zh-CN" sz="2400" dirty="0" smtClean="0">
                <a:solidFill>
                  <a:srgbClr val="FFC000"/>
                </a:solidFill>
              </a:rPr>
              <a:t> Zhou</a:t>
            </a:r>
            <a:r>
              <a:rPr lang="zh-CN" altLang="en-US" sz="2400" dirty="0" smtClean="0">
                <a:solidFill>
                  <a:srgbClr val="FFC000"/>
                </a:solidFill>
              </a:rPr>
              <a:t>：周洁 </a:t>
            </a:r>
            <a:r>
              <a:rPr lang="en-US" altLang="zh-CN" sz="2400" dirty="0" smtClean="0">
                <a:solidFill>
                  <a:srgbClr val="FFC000"/>
                </a:solidFill>
              </a:rPr>
              <a:t>FNIC</a:t>
            </a:r>
            <a:endParaRPr lang="en-US" altLang="zh-CN" sz="2400" dirty="0">
              <a:solidFill>
                <a:srgbClr val="FFC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280" y="531740"/>
            <a:ext cx="1926046" cy="149692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直接连接符 12"/>
          <p:cNvCxnSpPr/>
          <p:nvPr/>
        </p:nvCxnSpPr>
        <p:spPr>
          <a:xfrm>
            <a:off x="4276578" y="588012"/>
            <a:ext cx="0" cy="13958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58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1"/>
          <p:cNvSpPr>
            <a:spLocks noChangeArrowheads="1"/>
          </p:cNvSpPr>
          <p:nvPr/>
        </p:nvSpPr>
        <p:spPr bwMode="auto">
          <a:xfrm>
            <a:off x="0" y="6488113"/>
            <a:ext cx="12192000" cy="384175"/>
          </a:xfrm>
          <a:prstGeom prst="rect">
            <a:avLst/>
          </a:prstGeom>
          <a:solidFill>
            <a:srgbClr val="00B050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7" name="矩形 24"/>
          <p:cNvSpPr>
            <a:spLocks noChangeArrowheads="1"/>
          </p:cNvSpPr>
          <p:nvPr/>
        </p:nvSpPr>
        <p:spPr bwMode="auto">
          <a:xfrm>
            <a:off x="414337" y="0"/>
            <a:ext cx="4999283" cy="1041009"/>
          </a:xfrm>
          <a:prstGeom prst="rect">
            <a:avLst/>
          </a:prstGeom>
          <a:solidFill>
            <a:srgbClr val="00B050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8" name="矩形 1"/>
          <p:cNvSpPr>
            <a:spLocks noChangeArrowheads="1"/>
          </p:cNvSpPr>
          <p:nvPr/>
        </p:nvSpPr>
        <p:spPr bwMode="auto">
          <a:xfrm>
            <a:off x="536836" y="294516"/>
            <a:ext cx="208101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大黑_GBK" pitchFamily="1" charset="-122"/>
              </a:rPr>
              <a:t>Display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2987" y="1151490"/>
            <a:ext cx="5140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Result of display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225" y="2081213"/>
            <a:ext cx="720090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5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1"/>
          <p:cNvSpPr>
            <a:spLocks noChangeArrowheads="1"/>
          </p:cNvSpPr>
          <p:nvPr/>
        </p:nvSpPr>
        <p:spPr bwMode="auto">
          <a:xfrm>
            <a:off x="0" y="6488113"/>
            <a:ext cx="12192000" cy="384175"/>
          </a:xfrm>
          <a:prstGeom prst="rect">
            <a:avLst/>
          </a:prstGeom>
          <a:solidFill>
            <a:srgbClr val="00B050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7" name="矩形 24"/>
          <p:cNvSpPr>
            <a:spLocks noChangeArrowheads="1"/>
          </p:cNvSpPr>
          <p:nvPr/>
        </p:nvSpPr>
        <p:spPr bwMode="auto">
          <a:xfrm>
            <a:off x="414337" y="0"/>
            <a:ext cx="4999283" cy="1041009"/>
          </a:xfrm>
          <a:prstGeom prst="rect">
            <a:avLst/>
          </a:prstGeom>
          <a:solidFill>
            <a:srgbClr val="00B050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8" name="矩形 1"/>
          <p:cNvSpPr>
            <a:spLocks noChangeArrowheads="1"/>
          </p:cNvSpPr>
          <p:nvPr/>
        </p:nvSpPr>
        <p:spPr bwMode="auto">
          <a:xfrm>
            <a:off x="536836" y="294516"/>
            <a:ext cx="208101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大黑_GBK" pitchFamily="1" charset="-122"/>
              </a:rPr>
              <a:t>Display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2987" y="1002402"/>
            <a:ext cx="5140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Result of display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320" y="1925732"/>
            <a:ext cx="8610600" cy="468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50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32477" y="588012"/>
            <a:ext cx="3587261" cy="1395829"/>
            <a:chOff x="946544" y="616147"/>
            <a:chExt cx="3587261" cy="139582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544" y="616147"/>
              <a:ext cx="3200400" cy="1057275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946544" y="1673422"/>
              <a:ext cx="3587261" cy="338554"/>
            </a:xfrm>
            <a:prstGeom prst="rect">
              <a:avLst/>
            </a:prstGeom>
            <a:noFill/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chemeClr val="bg1"/>
                  </a:solidFill>
                </a:rPr>
                <a:t>ODL BOOTCAMP BEIJING 2015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941466" y="2465373"/>
            <a:ext cx="45646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</a:rPr>
              <a:t>Enjoy </a:t>
            </a:r>
            <a:r>
              <a:rPr lang="en-US" altLang="zh-CN" sz="5400" dirty="0" smtClean="0">
                <a:solidFill>
                  <a:schemeClr val="bg1"/>
                </a:solidFill>
              </a:rPr>
              <a:t>a</a:t>
            </a:r>
            <a:r>
              <a:rPr lang="zh-CN" altLang="en-US" sz="5400" dirty="0" smtClean="0">
                <a:solidFill>
                  <a:schemeClr val="bg1"/>
                </a:solidFill>
              </a:rPr>
              <a:t> unique</a:t>
            </a:r>
            <a:endParaRPr lang="en-US" altLang="zh-CN" sz="54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5400" dirty="0" smtClean="0">
                <a:solidFill>
                  <a:schemeClr val="bg1"/>
                </a:solidFill>
              </a:rPr>
              <a:t>experience</a:t>
            </a:r>
            <a:r>
              <a:rPr lang="en-US" altLang="zh-CN" sz="5400" dirty="0" smtClean="0">
                <a:solidFill>
                  <a:schemeClr val="bg1"/>
                </a:solidFill>
              </a:rPr>
              <a:t>!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833" y="2208628"/>
            <a:ext cx="2917924" cy="226781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0" name="矩形 9"/>
          <p:cNvSpPr/>
          <p:nvPr/>
        </p:nvSpPr>
        <p:spPr>
          <a:xfrm>
            <a:off x="4680753" y="2935440"/>
            <a:ext cx="30860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</a:rPr>
              <a:t>Thank You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16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1"/>
          <p:cNvSpPr>
            <a:spLocks noChangeArrowheads="1"/>
          </p:cNvSpPr>
          <p:nvPr/>
        </p:nvSpPr>
        <p:spPr bwMode="auto">
          <a:xfrm>
            <a:off x="0" y="6488113"/>
            <a:ext cx="12192000" cy="384175"/>
          </a:xfrm>
          <a:prstGeom prst="rect">
            <a:avLst/>
          </a:prstGeom>
          <a:solidFill>
            <a:srgbClr val="219D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7" name="矩形 24"/>
          <p:cNvSpPr>
            <a:spLocks noChangeArrowheads="1"/>
          </p:cNvSpPr>
          <p:nvPr/>
        </p:nvSpPr>
        <p:spPr bwMode="auto">
          <a:xfrm>
            <a:off x="414337" y="0"/>
            <a:ext cx="2577689" cy="1041009"/>
          </a:xfrm>
          <a:prstGeom prst="rect">
            <a:avLst/>
          </a:prstGeom>
          <a:solidFill>
            <a:srgbClr val="219D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8" name="矩形 1"/>
          <p:cNvSpPr>
            <a:spLocks noChangeArrowheads="1"/>
          </p:cNvSpPr>
          <p:nvPr/>
        </p:nvSpPr>
        <p:spPr bwMode="auto">
          <a:xfrm>
            <a:off x="393912" y="258013"/>
            <a:ext cx="26185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大黑_GBK" pitchFamily="1" charset="-122"/>
              </a:rPr>
              <a:t>Overview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4" name="文本框 15"/>
          <p:cNvSpPr>
            <a:spLocks noChangeArrowheads="1"/>
          </p:cNvSpPr>
          <p:nvPr/>
        </p:nvSpPr>
        <p:spPr bwMode="auto">
          <a:xfrm>
            <a:off x="2803524" y="2017548"/>
            <a:ext cx="544591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100000"/>
              <a:buFont typeface="Wingdings" panose="05000000000000000000" pitchFamily="2" charset="2"/>
              <a:buNone/>
            </a:pPr>
            <a:r>
              <a:rPr lang="en-US" altLang="zh-CN" sz="3600" dirty="0" smtClean="0">
                <a:solidFill>
                  <a:srgbClr val="219DC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Display</a:t>
            </a:r>
            <a:endParaRPr lang="zh-CN" altLang="en-US" sz="3600" dirty="0" smtClean="0">
              <a:solidFill>
                <a:srgbClr val="219DC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SzPct val="100000"/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Present the network topology, link </a:t>
            </a:r>
          </a:p>
          <a:p>
            <a:pPr eaLnBrk="1" hangingPunct="1">
              <a:buSzPct val="100000"/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state &amp; traffic in web server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1736725" y="2131837"/>
            <a:ext cx="742950" cy="742950"/>
          </a:xfrm>
          <a:prstGeom prst="rect">
            <a:avLst/>
          </a:prstGeom>
          <a:solidFill>
            <a:srgbClr val="219DC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76" name="矩形 9"/>
          <p:cNvSpPr>
            <a:spLocks noChangeArrowheads="1"/>
          </p:cNvSpPr>
          <p:nvPr/>
        </p:nvSpPr>
        <p:spPr bwMode="auto">
          <a:xfrm>
            <a:off x="1736725" y="4270200"/>
            <a:ext cx="742950" cy="742950"/>
          </a:xfrm>
          <a:prstGeom prst="rect">
            <a:avLst/>
          </a:prstGeom>
          <a:solidFill>
            <a:srgbClr val="219DC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32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2803525" y="4140025"/>
            <a:ext cx="820025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>
                <a:solidFill>
                  <a:srgbClr val="219DC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Dynamic Path Optimization</a:t>
            </a: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Depend on the link states, </a:t>
            </a:r>
            <a:r>
              <a:rPr lang="en-US" altLang="zh-CN" sz="2400" dirty="0" smtClean="0"/>
              <a:t>take </a:t>
            </a:r>
            <a:r>
              <a:rPr lang="en-US" altLang="zh-CN" sz="2400" dirty="0"/>
              <a:t>advantage of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ECMP, we</a:t>
            </a: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get the best path for distinct service</a:t>
            </a:r>
          </a:p>
        </p:txBody>
      </p:sp>
    </p:spTree>
    <p:extLst>
      <p:ext uri="{BB962C8B-B14F-4D97-AF65-F5344CB8AC3E}">
        <p14:creationId xmlns:p14="http://schemas.microsoft.com/office/powerpoint/2010/main" val="251264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bldLvl="0" autoUpdateAnimBg="0"/>
      <p:bldP spid="7174" grpId="1" bldLvl="0" autoUpdateAnimBg="0"/>
      <p:bldP spid="7175" grpId="0" bldLvl="0" autoUpdateAnimBg="0"/>
      <p:bldP spid="7175" grpId="1" bldLvl="0" animBg="1" autoUpdateAnimBg="0"/>
      <p:bldP spid="7176" grpId="0" bldLvl="0" autoUpdateAnimBg="0"/>
      <p:bldP spid="7176" grpId="1" bldLvl="0" animBg="1" autoUpdateAnimBg="0"/>
      <p:bldP spid="7177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1"/>
          <p:cNvSpPr>
            <a:spLocks noChangeArrowheads="1"/>
          </p:cNvSpPr>
          <p:nvPr/>
        </p:nvSpPr>
        <p:spPr bwMode="auto">
          <a:xfrm>
            <a:off x="0" y="6488113"/>
            <a:ext cx="12192000" cy="384175"/>
          </a:xfrm>
          <a:prstGeom prst="rect">
            <a:avLst/>
          </a:prstGeom>
          <a:solidFill>
            <a:srgbClr val="219D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7" name="矩形 24"/>
          <p:cNvSpPr>
            <a:spLocks noChangeArrowheads="1"/>
          </p:cNvSpPr>
          <p:nvPr/>
        </p:nvSpPr>
        <p:spPr bwMode="auto">
          <a:xfrm>
            <a:off x="414337" y="0"/>
            <a:ext cx="3346972" cy="1041009"/>
          </a:xfrm>
          <a:prstGeom prst="rect">
            <a:avLst/>
          </a:prstGeom>
          <a:solidFill>
            <a:srgbClr val="219D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8" name="矩形 1"/>
          <p:cNvSpPr>
            <a:spLocks noChangeArrowheads="1"/>
          </p:cNvSpPr>
          <p:nvPr/>
        </p:nvSpPr>
        <p:spPr bwMode="auto">
          <a:xfrm>
            <a:off x="393912" y="258013"/>
            <a:ext cx="33673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大黑_GBK" pitchFamily="1" charset="-122"/>
              </a:rPr>
              <a:t>Architecture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5007" y="1345324"/>
            <a:ext cx="102055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2800" dirty="0" smtClean="0"/>
              <a:t>Approaches we’ve tried:</a:t>
            </a:r>
          </a:p>
          <a:p>
            <a:pPr marL="285750" indent="-285750">
              <a:buFontTx/>
              <a:buChar char="-"/>
            </a:pPr>
            <a:endParaRPr lang="en-US" altLang="zh-CN" sz="2800" dirty="0"/>
          </a:p>
          <a:p>
            <a:pPr marL="285750" indent="-285750">
              <a:buFontTx/>
              <a:buChar char="-"/>
            </a:pPr>
            <a:r>
              <a:rPr lang="en-US" altLang="zh-CN" sz="2800" dirty="0" smtClean="0"/>
              <a:t>Implemented it with a MD-SAL Module</a:t>
            </a:r>
          </a:p>
          <a:p>
            <a:pPr marL="285750" indent="-285750">
              <a:buFontTx/>
              <a:buChar char="-"/>
            </a:pPr>
            <a:r>
              <a:rPr lang="en-US" altLang="zh-CN" sz="2800" dirty="0" smtClean="0"/>
              <a:t>Modified the original L2Switch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34056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1"/>
          <p:cNvSpPr>
            <a:spLocks noChangeArrowheads="1"/>
          </p:cNvSpPr>
          <p:nvPr/>
        </p:nvSpPr>
        <p:spPr bwMode="auto">
          <a:xfrm>
            <a:off x="0" y="6488113"/>
            <a:ext cx="12192000" cy="384175"/>
          </a:xfrm>
          <a:prstGeom prst="rect">
            <a:avLst/>
          </a:prstGeom>
          <a:solidFill>
            <a:srgbClr val="219D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7" name="矩形 24"/>
          <p:cNvSpPr>
            <a:spLocks noChangeArrowheads="1"/>
          </p:cNvSpPr>
          <p:nvPr/>
        </p:nvSpPr>
        <p:spPr bwMode="auto">
          <a:xfrm>
            <a:off x="414337" y="0"/>
            <a:ext cx="3346972" cy="1041009"/>
          </a:xfrm>
          <a:prstGeom prst="rect">
            <a:avLst/>
          </a:prstGeom>
          <a:solidFill>
            <a:srgbClr val="219D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8" name="矩形 1"/>
          <p:cNvSpPr>
            <a:spLocks noChangeArrowheads="1"/>
          </p:cNvSpPr>
          <p:nvPr/>
        </p:nvSpPr>
        <p:spPr bwMode="auto">
          <a:xfrm>
            <a:off x="393912" y="258013"/>
            <a:ext cx="33673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大黑_GBK" pitchFamily="1" charset="-122"/>
              </a:rPr>
              <a:t>Architecture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165131" y="2554014"/>
            <a:ext cx="4172607" cy="788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311721" y="2763486"/>
            <a:ext cx="187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SimpleForwarding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165129" y="3757448"/>
            <a:ext cx="4172607" cy="788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311719" y="3966920"/>
            <a:ext cx="1693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Routing Module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箭头连接符 9"/>
          <p:cNvCxnSpPr>
            <a:stCxn id="7" idx="2"/>
            <a:endCxn id="16" idx="0"/>
          </p:cNvCxnSpPr>
          <p:nvPr/>
        </p:nvCxnSpPr>
        <p:spPr>
          <a:xfrm flipH="1">
            <a:off x="4251433" y="3342290"/>
            <a:ext cx="2" cy="4151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61793" y="3365203"/>
            <a:ext cx="103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getRoute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00497" y="3857297"/>
            <a:ext cx="2824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Original: SPF (default policy)</a:t>
            </a:r>
          </a:p>
          <a:p>
            <a:r>
              <a:rPr lang="en-US" altLang="zh-CN" dirty="0" smtClean="0"/>
              <a:t>Replaced by ECMP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014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1"/>
          <p:cNvSpPr>
            <a:spLocks noChangeArrowheads="1"/>
          </p:cNvSpPr>
          <p:nvPr/>
        </p:nvSpPr>
        <p:spPr bwMode="auto">
          <a:xfrm>
            <a:off x="0" y="6488113"/>
            <a:ext cx="12192000" cy="384175"/>
          </a:xfrm>
          <a:prstGeom prst="rect">
            <a:avLst/>
          </a:prstGeom>
          <a:solidFill>
            <a:srgbClr val="219D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7" name="矩形 24"/>
          <p:cNvSpPr>
            <a:spLocks noChangeArrowheads="1"/>
          </p:cNvSpPr>
          <p:nvPr/>
        </p:nvSpPr>
        <p:spPr bwMode="auto">
          <a:xfrm>
            <a:off x="414336" y="0"/>
            <a:ext cx="9316517" cy="1041009"/>
          </a:xfrm>
          <a:prstGeom prst="rect">
            <a:avLst/>
          </a:prstGeom>
          <a:solidFill>
            <a:srgbClr val="219D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8" name="矩形 1"/>
          <p:cNvSpPr>
            <a:spLocks noChangeArrowheads="1"/>
          </p:cNvSpPr>
          <p:nvPr/>
        </p:nvSpPr>
        <p:spPr bwMode="auto">
          <a:xfrm>
            <a:off x="393912" y="258013"/>
            <a:ext cx="35132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大黑_GBK" pitchFamily="1" charset="-122"/>
              </a:rPr>
              <a:t>Architecture: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5007" y="1345324"/>
            <a:ext cx="1020554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2800" dirty="0" smtClean="0"/>
              <a:t>Purpose: provide SAL service, ECMP routing</a:t>
            </a:r>
          </a:p>
          <a:p>
            <a:pPr marL="285750" indent="-285750">
              <a:buFontTx/>
              <a:buChar char="-"/>
            </a:pPr>
            <a:r>
              <a:rPr lang="en-US" altLang="zh-CN" sz="2800" dirty="0" smtClean="0"/>
              <a:t>Build and maintain calculating topology</a:t>
            </a:r>
            <a:endParaRPr lang="en-US" altLang="zh-CN" sz="2800" dirty="0" smtClean="0"/>
          </a:p>
          <a:p>
            <a:pPr marL="285750" indent="-285750">
              <a:buFontTx/>
              <a:buChar char="-"/>
            </a:pPr>
            <a:r>
              <a:rPr lang="en-US" altLang="zh-CN" sz="2800" dirty="0" smtClean="0"/>
              <a:t>Choose </a:t>
            </a:r>
            <a:r>
              <a:rPr lang="en-US" altLang="zh-CN" sz="2800" dirty="0" smtClean="0"/>
              <a:t>several </a:t>
            </a:r>
            <a:r>
              <a:rPr lang="en-US" altLang="zh-CN" sz="2800" dirty="0" smtClean="0"/>
              <a:t>K shortest routes by yum algorithm</a:t>
            </a:r>
            <a:endParaRPr lang="en-US" altLang="zh-CN" sz="2800" dirty="0" smtClean="0"/>
          </a:p>
          <a:p>
            <a:pPr marL="285750" indent="-285750">
              <a:buFontTx/>
              <a:buChar char="-"/>
            </a:pPr>
            <a:r>
              <a:rPr lang="en-US" altLang="zh-CN" sz="2800" dirty="0" smtClean="0"/>
              <a:t>Selected routes based on</a:t>
            </a:r>
          </a:p>
          <a:p>
            <a:pPr marL="742950" lvl="1" indent="-285750">
              <a:buFontTx/>
              <a:buChar char="-"/>
            </a:pPr>
            <a:r>
              <a:rPr lang="en-US" altLang="zh-CN" sz="2800" dirty="0" smtClean="0"/>
              <a:t>Statistical information </a:t>
            </a:r>
            <a:r>
              <a:rPr lang="en-US" altLang="zh-CN" sz="2800" dirty="0" smtClean="0"/>
              <a:t>(port status)collected </a:t>
            </a:r>
            <a:r>
              <a:rPr lang="en-US" altLang="zh-CN" sz="2800" dirty="0" smtClean="0"/>
              <a:t>from North Bound interfaces</a:t>
            </a:r>
          </a:p>
          <a:p>
            <a:pPr marL="742950" lvl="1" indent="-285750">
              <a:buFontTx/>
              <a:buChar char="-"/>
            </a:pPr>
            <a:r>
              <a:rPr lang="en-US" altLang="zh-CN" sz="2800" dirty="0" smtClean="0"/>
              <a:t>Randomly select (make sure the flows are distributed to different paths)</a:t>
            </a:r>
          </a:p>
          <a:p>
            <a:pPr marL="742950" lvl="1" indent="-285750">
              <a:buFontTx/>
              <a:buChar char="-"/>
            </a:pPr>
            <a:endParaRPr lang="en-US" altLang="zh-CN" sz="2800" dirty="0" smtClean="0"/>
          </a:p>
          <a:p>
            <a:pPr lvl="1"/>
            <a:r>
              <a:rPr lang="en-US" altLang="zh-CN" sz="2800" dirty="0" smtClean="0"/>
              <a:t>What we’ve done: Randomly select the </a:t>
            </a:r>
            <a:r>
              <a:rPr lang="en-US" altLang="zh-CN" sz="2800" dirty="0" smtClean="0"/>
              <a:t>route or request </a:t>
            </a:r>
            <a:r>
              <a:rPr lang="en-US" altLang="zh-CN" sz="2800" dirty="0" err="1" smtClean="0"/>
              <a:t>hashcode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8105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1"/>
          <p:cNvSpPr>
            <a:spLocks noChangeArrowheads="1"/>
          </p:cNvSpPr>
          <p:nvPr/>
        </p:nvSpPr>
        <p:spPr bwMode="auto">
          <a:xfrm>
            <a:off x="0" y="6488113"/>
            <a:ext cx="12192000" cy="384175"/>
          </a:xfrm>
          <a:prstGeom prst="rect">
            <a:avLst/>
          </a:prstGeom>
          <a:solidFill>
            <a:srgbClr val="00B050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7" name="矩形 24"/>
          <p:cNvSpPr>
            <a:spLocks noChangeArrowheads="1"/>
          </p:cNvSpPr>
          <p:nvPr/>
        </p:nvSpPr>
        <p:spPr bwMode="auto">
          <a:xfrm>
            <a:off x="414337" y="0"/>
            <a:ext cx="4999283" cy="1041009"/>
          </a:xfrm>
          <a:prstGeom prst="rect">
            <a:avLst/>
          </a:prstGeom>
          <a:solidFill>
            <a:srgbClr val="00B050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8" name="矩形 1"/>
          <p:cNvSpPr>
            <a:spLocks noChangeArrowheads="1"/>
          </p:cNvSpPr>
          <p:nvPr/>
        </p:nvSpPr>
        <p:spPr bwMode="auto">
          <a:xfrm>
            <a:off x="536836" y="294516"/>
            <a:ext cx="48767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大黑_GBK" pitchFamily="1" charset="-122"/>
              </a:rPr>
              <a:t>Path Optimization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6836" y="1177873"/>
            <a:ext cx="10646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Result of path optimization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328" y="2401888"/>
            <a:ext cx="714375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9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1"/>
          <p:cNvSpPr>
            <a:spLocks noChangeArrowheads="1"/>
          </p:cNvSpPr>
          <p:nvPr/>
        </p:nvSpPr>
        <p:spPr bwMode="auto">
          <a:xfrm>
            <a:off x="0" y="6488113"/>
            <a:ext cx="12192000" cy="384175"/>
          </a:xfrm>
          <a:prstGeom prst="rect">
            <a:avLst/>
          </a:prstGeom>
          <a:solidFill>
            <a:srgbClr val="00B050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7" name="矩形 24"/>
          <p:cNvSpPr>
            <a:spLocks noChangeArrowheads="1"/>
          </p:cNvSpPr>
          <p:nvPr/>
        </p:nvSpPr>
        <p:spPr bwMode="auto">
          <a:xfrm>
            <a:off x="414337" y="0"/>
            <a:ext cx="4999283" cy="1041009"/>
          </a:xfrm>
          <a:prstGeom prst="rect">
            <a:avLst/>
          </a:prstGeom>
          <a:solidFill>
            <a:srgbClr val="00B050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8" name="矩形 1"/>
          <p:cNvSpPr>
            <a:spLocks noChangeArrowheads="1"/>
          </p:cNvSpPr>
          <p:nvPr/>
        </p:nvSpPr>
        <p:spPr bwMode="auto">
          <a:xfrm>
            <a:off x="536836" y="294516"/>
            <a:ext cx="48767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大黑_GBK" pitchFamily="1" charset="-122"/>
              </a:rPr>
              <a:t>Path Optimization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6836" y="1177873"/>
            <a:ext cx="10646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Result of path optimization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31" y="2101203"/>
            <a:ext cx="80010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53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606703" y="2763421"/>
            <a:ext cx="2918235" cy="1143000"/>
            <a:chOff x="4776792" y="2847827"/>
            <a:chExt cx="2918235" cy="1143000"/>
          </a:xfrm>
        </p:grpSpPr>
        <p:sp>
          <p:nvSpPr>
            <p:cNvPr id="5124" name="文本框 2"/>
            <p:cNvSpPr>
              <a:spLocks noChangeArrowheads="1"/>
            </p:cNvSpPr>
            <p:nvPr/>
          </p:nvSpPr>
          <p:spPr bwMode="auto">
            <a:xfrm>
              <a:off x="5220246" y="2975176"/>
              <a:ext cx="2031325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5400" dirty="0" smtClean="0">
                  <a:solidFill>
                    <a:schemeClr val="bg1"/>
                  </a:solidFill>
                </a:rPr>
                <a:t>Demo</a:t>
              </a:r>
              <a:endPara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25" name="矩形 3"/>
            <p:cNvSpPr>
              <a:spLocks noChangeArrowheads="1"/>
            </p:cNvSpPr>
            <p:nvPr/>
          </p:nvSpPr>
          <p:spPr bwMode="auto">
            <a:xfrm>
              <a:off x="4776792" y="2847827"/>
              <a:ext cx="2918235" cy="1143000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593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1"/>
          <p:cNvSpPr>
            <a:spLocks noChangeArrowheads="1"/>
          </p:cNvSpPr>
          <p:nvPr/>
        </p:nvSpPr>
        <p:spPr bwMode="auto">
          <a:xfrm>
            <a:off x="0" y="6488113"/>
            <a:ext cx="12192000" cy="384175"/>
          </a:xfrm>
          <a:prstGeom prst="rect">
            <a:avLst/>
          </a:prstGeom>
          <a:solidFill>
            <a:srgbClr val="219D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7" name="矩形 24"/>
          <p:cNvSpPr>
            <a:spLocks noChangeArrowheads="1"/>
          </p:cNvSpPr>
          <p:nvPr/>
        </p:nvSpPr>
        <p:spPr bwMode="auto">
          <a:xfrm>
            <a:off x="414337" y="0"/>
            <a:ext cx="3346972" cy="1041009"/>
          </a:xfrm>
          <a:prstGeom prst="rect">
            <a:avLst/>
          </a:prstGeom>
          <a:solidFill>
            <a:srgbClr val="219D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8" name="矩形 1"/>
          <p:cNvSpPr>
            <a:spLocks noChangeArrowheads="1"/>
          </p:cNvSpPr>
          <p:nvPr/>
        </p:nvSpPr>
        <p:spPr bwMode="auto">
          <a:xfrm>
            <a:off x="393912" y="258013"/>
            <a:ext cx="208101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大黑_GBK" pitchFamily="1" charset="-122"/>
              </a:rPr>
              <a:t>Display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5007" y="1345324"/>
            <a:ext cx="102055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2800" dirty="0" smtClean="0"/>
              <a:t>Display the dynamic changes in topology in short interval</a:t>
            </a:r>
          </a:p>
          <a:p>
            <a:pPr marL="285750" indent="-285750">
              <a:buFontTx/>
              <a:buChar char="-"/>
            </a:pPr>
            <a:r>
              <a:rPr lang="en-US" altLang="zh-CN" sz="2800" dirty="0" smtClean="0"/>
              <a:t>Show how our dynamic path optimization work</a:t>
            </a:r>
          </a:p>
          <a:p>
            <a:pPr marL="285750" indent="-285750">
              <a:buFontTx/>
              <a:buChar char="-"/>
            </a:pPr>
            <a:endParaRPr lang="en-US" altLang="zh-CN" sz="2800" dirty="0"/>
          </a:p>
          <a:p>
            <a:pPr marL="285750" indent="-285750">
              <a:buFontTx/>
              <a:buChar char="-"/>
            </a:pPr>
            <a:r>
              <a:rPr lang="en-US" altLang="zh-CN" sz="2800" dirty="0" smtClean="0"/>
              <a:t>Written in JavaScript based on </a:t>
            </a:r>
            <a:r>
              <a:rPr lang="en-US" altLang="zh-CN" sz="2800" dirty="0" err="1" smtClean="0"/>
              <a:t>JTopo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01617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212</Words>
  <Application>Microsoft Office PowerPoint</Application>
  <PresentationFormat>宽屏</PresentationFormat>
  <Paragraphs>53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方正大黑_GBK</vt:lpstr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冀烨</dc:creator>
  <cp:lastModifiedBy>冀烨</cp:lastModifiedBy>
  <cp:revision>70</cp:revision>
  <dcterms:created xsi:type="dcterms:W3CDTF">2015-04-23T20:11:16Z</dcterms:created>
  <dcterms:modified xsi:type="dcterms:W3CDTF">2015-04-24T07:06:27Z</dcterms:modified>
</cp:coreProperties>
</file>