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678" autoAdjust="0"/>
  </p:normalViewPr>
  <p:slideViewPr>
    <p:cSldViewPr snapToGrid="0" snapToObjects="1">
      <p:cViewPr varScale="1">
        <p:scale>
          <a:sx n="71" d="100"/>
          <a:sy n="71" d="100"/>
        </p:scale>
        <p:origin x="-272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47427-7BE3-2D4C-B5C0-16B518ACE58E}" type="datetimeFigureOut">
              <a:rPr kumimoji="1" lang="zh-CN" altLang="en-US" smtClean="0"/>
              <a:t>15-4-23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882EA-90BE-9A4E-9810-01D3D40607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26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描述：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广域网（</a:t>
            </a:r>
            <a:r>
              <a:rPr kumimoji="1" lang="en-US" altLang="zh-CN" dirty="0" smtClean="0"/>
              <a:t>WAN</a:t>
            </a:r>
            <a:r>
              <a:rPr kumimoji="1" lang="zh-CN" altLang="en-US" dirty="0" smtClean="0"/>
              <a:t>）或是城域网（</a:t>
            </a:r>
            <a:r>
              <a:rPr kumimoji="1" lang="en-US" altLang="zh-CN" dirty="0" smtClean="0"/>
              <a:t>LAN</a:t>
            </a:r>
            <a:r>
              <a:rPr kumimoji="1" lang="zh-CN" altLang="en-US" dirty="0" smtClean="0"/>
              <a:t>）的建设不是一次完成了，随着业务增长、变化的时间不同，会产生网络拓朴复杂和带宽颗粒度不一致。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如图中，</a:t>
            </a:r>
            <a:r>
              <a:rPr kumimoji="1" lang="en-US" altLang="zh-CN" dirty="0" smtClean="0"/>
              <a:t>R1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R4</a:t>
            </a:r>
            <a:r>
              <a:rPr kumimoji="1" lang="zh-CN" altLang="en-US" dirty="0" smtClean="0"/>
              <a:t>之间的三条</a:t>
            </a:r>
            <a:r>
              <a:rPr kumimoji="1" lang="en-US" altLang="zh-CN" dirty="0" smtClean="0"/>
              <a:t>ECMP</a:t>
            </a:r>
            <a:r>
              <a:rPr kumimoji="1" lang="zh-CN" altLang="en-US" dirty="0" smtClean="0"/>
              <a:t>的带宽颗粒是不一致的。但路由协议的选路不会考虑实际的物理带宽和带宽的实际利用率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在广域网规划中，多平面的架构设计带来的另一个问题则是</a:t>
            </a:r>
            <a:r>
              <a:rPr kumimoji="1" lang="zh-CN" altLang="zh-CN" dirty="0" smtClean="0"/>
              <a:t>“</a:t>
            </a:r>
            <a:r>
              <a:rPr kumimoji="1" lang="zh-CN" altLang="en-US" dirty="0" smtClean="0"/>
              <a:t>异步”。 所有的转发路径的计算都是</a:t>
            </a:r>
            <a:r>
              <a:rPr kumimoji="1" lang="en-US" altLang="zh-CN" dirty="0" smtClean="0"/>
              <a:t>local</a:t>
            </a:r>
            <a:r>
              <a:rPr kumimoji="1" lang="zh-CN" altLang="en-US" dirty="0" smtClean="0"/>
              <a:t>完成的，比如</a:t>
            </a:r>
            <a:r>
              <a:rPr kumimoji="1" lang="en-US" altLang="zh-CN" dirty="0" smtClean="0"/>
              <a:t>R1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之间是</a:t>
            </a:r>
            <a:r>
              <a:rPr kumimoji="1" lang="en-US" altLang="zh-CN" dirty="0" smtClean="0"/>
              <a:t>20G</a:t>
            </a:r>
            <a:r>
              <a:rPr kumimoji="1" lang="zh-CN" altLang="en-US" dirty="0" smtClean="0"/>
              <a:t>的带宽，如果在</a:t>
            </a:r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R4</a:t>
            </a:r>
            <a:r>
              <a:rPr kumimoji="1" lang="zh-CN" altLang="en-US" dirty="0" smtClean="0"/>
              <a:t>之间的发生故障，如一条链路失效，</a:t>
            </a:r>
            <a:r>
              <a:rPr kumimoji="1" lang="en-US" altLang="zh-CN" dirty="0" smtClean="0"/>
              <a:t>R1</a:t>
            </a:r>
            <a:r>
              <a:rPr kumimoji="1" lang="zh-CN" altLang="en-US" dirty="0" smtClean="0"/>
              <a:t>是不感知的，因此</a:t>
            </a:r>
            <a:r>
              <a:rPr kumimoji="1" lang="en-US" altLang="zh-CN" dirty="0" smtClean="0"/>
              <a:t>R1</a:t>
            </a:r>
            <a:r>
              <a:rPr kumimoji="1" lang="zh-CN" altLang="en-US" dirty="0" smtClean="0"/>
              <a:t>仍然会发超过</a:t>
            </a:r>
            <a:r>
              <a:rPr kumimoji="1" lang="en-US" altLang="zh-CN" dirty="0" smtClean="0"/>
              <a:t>10G</a:t>
            </a:r>
            <a:r>
              <a:rPr kumimoji="1" lang="zh-CN" altLang="en-US" dirty="0" smtClean="0"/>
              <a:t>的流量到</a:t>
            </a:r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，这时则会出现故障。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r>
              <a:rPr kumimoji="1" lang="zh-CN" altLang="en-US" dirty="0" smtClean="0"/>
              <a:t>如果在</a:t>
            </a:r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R3</a:t>
            </a:r>
            <a:r>
              <a:rPr kumimoji="1" lang="zh-CN" altLang="en-US" dirty="0" smtClean="0"/>
              <a:t>之间增加链路，这条链路平时没有流量，因此是多余的。所以传统的</a:t>
            </a:r>
            <a:r>
              <a:rPr kumimoji="1" lang="en-US" altLang="zh-CN" dirty="0" smtClean="0"/>
              <a:t>Traffic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engineering</a:t>
            </a:r>
            <a:r>
              <a:rPr kumimoji="1" lang="zh-CN" altLang="en-US" dirty="0" smtClean="0"/>
              <a:t>是不工作的。</a:t>
            </a:r>
            <a:endParaRPr kumimoji="1" lang="en-US" altLang="zh-CN" dirty="0" smtClean="0"/>
          </a:p>
          <a:p>
            <a:pPr marL="228600" indent="-228600">
              <a:buAutoNum type="arabicPeriod"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另一个问题：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R1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R1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R3</a:t>
            </a:r>
            <a:r>
              <a:rPr kumimoji="1" lang="zh-CN" altLang="en-US" dirty="0" smtClean="0"/>
              <a:t>之间的三条物理链路带宽是不一样的，但标准的</a:t>
            </a:r>
            <a:r>
              <a:rPr kumimoji="1" lang="en-US" altLang="zh-CN" dirty="0" smtClean="0"/>
              <a:t>ECMP</a:t>
            </a:r>
            <a:r>
              <a:rPr kumimoji="1" lang="zh-CN" altLang="en-US" dirty="0" smtClean="0"/>
              <a:t>的无法做到基于</a:t>
            </a:r>
            <a:r>
              <a:rPr kumimoji="1" lang="en-US" altLang="zh-CN" dirty="0" smtClean="0"/>
              <a:t>weight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ECMP</a:t>
            </a:r>
            <a:r>
              <a:rPr kumimoji="1" lang="zh-CN" altLang="en-US" dirty="0" smtClean="0"/>
              <a:t>。 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最后一个问题：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如果</a:t>
            </a:r>
            <a:r>
              <a:rPr kumimoji="1" lang="en-US" altLang="zh-CN" dirty="0" smtClean="0"/>
              <a:t>R1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R3</a:t>
            </a:r>
            <a:r>
              <a:rPr kumimoji="1" lang="zh-CN" altLang="en-US" dirty="0" smtClean="0"/>
              <a:t>之间的</a:t>
            </a:r>
            <a:r>
              <a:rPr kumimoji="1" lang="en-US" altLang="zh-CN" dirty="0" smtClean="0"/>
              <a:t>100G</a:t>
            </a:r>
            <a:r>
              <a:rPr kumimoji="1" lang="zh-CN" altLang="en-US" dirty="0" smtClean="0"/>
              <a:t>的失效，流量是无法全部切到</a:t>
            </a:r>
            <a:r>
              <a:rPr kumimoji="1" lang="en-US" altLang="zh-CN" dirty="0" smtClean="0"/>
              <a:t>R1</a:t>
            </a:r>
            <a:r>
              <a:rPr kumimoji="1" lang="zh-CN" altLang="en-US" dirty="0" smtClean="0"/>
              <a:t>到</a:t>
            </a:r>
            <a:r>
              <a:rPr kumimoji="1" lang="en-US" altLang="zh-CN" dirty="0" smtClean="0"/>
              <a:t>R2</a:t>
            </a:r>
            <a:r>
              <a:rPr kumimoji="1" lang="zh-CN" altLang="en-US" dirty="0" smtClean="0"/>
              <a:t>之间的，因此</a:t>
            </a:r>
            <a:r>
              <a:rPr kumimoji="1" lang="en-US" altLang="zh-CN" dirty="0" smtClean="0"/>
              <a:t>100G》20G</a:t>
            </a:r>
            <a:r>
              <a:rPr kumimoji="1" lang="zh-CN" altLang="en-US" dirty="0" smtClean="0"/>
              <a:t>。 所以要能一种机制动态地将高优先级的业务切到</a:t>
            </a:r>
            <a:r>
              <a:rPr kumimoji="1" lang="en-US" altLang="zh-CN" dirty="0" smtClean="0"/>
              <a:t>20G</a:t>
            </a:r>
            <a:r>
              <a:rPr kumimoji="1" lang="zh-CN" altLang="en-US" dirty="0" smtClean="0"/>
              <a:t>的链路上。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82EA-90BE-9A4E-9810-01D3D40607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91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5882EA-90BE-9A4E-9810-01D3D40607D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962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7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2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5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4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10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12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210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25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62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749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025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02651-6268-054F-93ED-5216CDD052FF}" type="datetimeFigureOut">
              <a:rPr kumimoji="1" lang="zh-CN" altLang="en-US" smtClean="0"/>
              <a:t>15-4-22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6D3F9-A8B7-364A-8FD4-6BFBD7B21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2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Flow</a:t>
            </a:r>
            <a:r>
              <a:rPr kumimoji="1" lang="en-US" altLang="zh-CN" dirty="0" smtClean="0"/>
              <a:t>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Traffic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Scheduling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28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</a:t>
            </a:r>
            <a:r>
              <a:rPr kumimoji="1" lang="en-US" altLang="zh-CN" dirty="0" smtClean="0"/>
              <a:t> real network problem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3649272" y="1725838"/>
            <a:ext cx="952295" cy="933909"/>
            <a:chOff x="3336976" y="2390805"/>
            <a:chExt cx="971210" cy="933909"/>
          </a:xfrm>
        </p:grpSpPr>
        <p:sp>
          <p:nvSpPr>
            <p:cNvPr id="21" name="椭圆 20"/>
            <p:cNvSpPr/>
            <p:nvPr/>
          </p:nvSpPr>
          <p:spPr>
            <a:xfrm>
              <a:off x="3336976" y="2390805"/>
              <a:ext cx="971210" cy="933909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648262" y="2652300"/>
              <a:ext cx="51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R2</a:t>
              </a:r>
              <a:endParaRPr kumimoji="1" lang="zh-CN" altLang="en-US" dirty="0"/>
            </a:p>
          </p:txBody>
        </p:sp>
      </p:grpSp>
      <p:grpSp>
        <p:nvGrpSpPr>
          <p:cNvPr id="7" name="组 6"/>
          <p:cNvGrpSpPr/>
          <p:nvPr/>
        </p:nvGrpSpPr>
        <p:grpSpPr>
          <a:xfrm>
            <a:off x="1138935" y="1694750"/>
            <a:ext cx="952295" cy="933909"/>
            <a:chOff x="3336976" y="2390805"/>
            <a:chExt cx="971210" cy="933909"/>
          </a:xfrm>
        </p:grpSpPr>
        <p:sp>
          <p:nvSpPr>
            <p:cNvPr id="19" name="椭圆 18"/>
            <p:cNvSpPr/>
            <p:nvPr/>
          </p:nvSpPr>
          <p:spPr>
            <a:xfrm>
              <a:off x="3336976" y="2390805"/>
              <a:ext cx="971210" cy="933909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48262" y="2652300"/>
              <a:ext cx="51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R1</a:t>
              </a:r>
              <a:endParaRPr kumimoji="1" lang="zh-CN" altLang="en-US" dirty="0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5825382" y="3384944"/>
            <a:ext cx="952295" cy="933909"/>
            <a:chOff x="3336976" y="2390805"/>
            <a:chExt cx="971210" cy="933909"/>
          </a:xfrm>
        </p:grpSpPr>
        <p:sp>
          <p:nvSpPr>
            <p:cNvPr id="17" name="椭圆 16"/>
            <p:cNvSpPr/>
            <p:nvPr/>
          </p:nvSpPr>
          <p:spPr>
            <a:xfrm>
              <a:off x="3336976" y="2390805"/>
              <a:ext cx="971210" cy="933909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648262" y="2652300"/>
              <a:ext cx="51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R4</a:t>
              </a:r>
              <a:endParaRPr kumimoji="1" lang="zh-CN" altLang="en-US" dirty="0"/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3649272" y="3384944"/>
            <a:ext cx="952295" cy="933909"/>
            <a:chOff x="3336976" y="2390805"/>
            <a:chExt cx="971210" cy="933909"/>
          </a:xfrm>
        </p:grpSpPr>
        <p:sp>
          <p:nvSpPr>
            <p:cNvPr id="15" name="椭圆 14"/>
            <p:cNvSpPr/>
            <p:nvPr/>
          </p:nvSpPr>
          <p:spPr>
            <a:xfrm>
              <a:off x="3336976" y="2390805"/>
              <a:ext cx="971210" cy="933909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48262" y="2652300"/>
              <a:ext cx="510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R3</a:t>
              </a:r>
              <a:endParaRPr kumimoji="1" lang="zh-CN" altLang="en-US" dirty="0"/>
            </a:p>
          </p:txBody>
        </p:sp>
      </p:grpSp>
      <p:cxnSp>
        <p:nvCxnSpPr>
          <p:cNvPr id="10" name="直线连接符 9"/>
          <p:cNvCxnSpPr/>
          <p:nvPr/>
        </p:nvCxnSpPr>
        <p:spPr>
          <a:xfrm>
            <a:off x="2105152" y="2040403"/>
            <a:ext cx="1558042" cy="31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>
            <a:stCxn id="19" idx="5"/>
            <a:endCxn id="15" idx="2"/>
          </p:cNvCxnSpPr>
          <p:nvPr/>
        </p:nvCxnSpPr>
        <p:spPr>
          <a:xfrm>
            <a:off x="1951770" y="2491891"/>
            <a:ext cx="1697502" cy="1360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stCxn id="21" idx="5"/>
            <a:endCxn id="17" idx="1"/>
          </p:cNvCxnSpPr>
          <p:nvPr/>
        </p:nvCxnSpPr>
        <p:spPr>
          <a:xfrm>
            <a:off x="4462107" y="2522979"/>
            <a:ext cx="1502735" cy="998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2077308" y="2303200"/>
            <a:ext cx="15719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4601563" y="3858090"/>
            <a:ext cx="11720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599635" y="2290415"/>
            <a:ext cx="55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0G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515184" y="1633079"/>
            <a:ext cx="63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0G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599636" y="3015612"/>
            <a:ext cx="77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00G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070652" y="2356665"/>
            <a:ext cx="70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0G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955936" y="4015771"/>
            <a:ext cx="86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00G</a:t>
            </a:r>
            <a:endParaRPr kumimoji="1" lang="zh-CN" altLang="en-US" dirty="0"/>
          </a:p>
        </p:txBody>
      </p:sp>
      <p:cxnSp>
        <p:nvCxnSpPr>
          <p:cNvPr id="28" name="直线连接符 27"/>
          <p:cNvCxnSpPr/>
          <p:nvPr/>
        </p:nvCxnSpPr>
        <p:spPr>
          <a:xfrm>
            <a:off x="4601563" y="2356665"/>
            <a:ext cx="1529042" cy="1028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462384" y="2830946"/>
            <a:ext cx="70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684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topology,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traffic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(based-on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RSVP)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doesn’t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work.</a:t>
            </a:r>
          </a:p>
          <a:p>
            <a:endParaRPr kumimoji="1" lang="en-US" altLang="zh-CN" dirty="0"/>
          </a:p>
          <a:p>
            <a:r>
              <a:rPr kumimoji="1" lang="en-US" altLang="zh-CN" dirty="0" smtClean="0"/>
              <a:t>Routing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protocol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destination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prefix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forwarding</a:t>
            </a:r>
            <a:r>
              <a:rPr kumimoji="1" lang="zh-CN" altLang="en-US" dirty="0" smtClean="0"/>
              <a:t>.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5</a:t>
            </a:r>
            <a:r>
              <a:rPr kumimoji="1" lang="en-US" altLang="zh-CN" dirty="0" smtClean="0"/>
              <a:t>-tuple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complex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en-US" altLang="zh-CN" dirty="0" smtClean="0"/>
              <a:t>Tradition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eye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eye+hand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brain.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95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Actually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thing.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</a:t>
            </a:r>
            <a:r>
              <a:rPr kumimoji="1" lang="en-US" altLang="zh-CN" dirty="0" smtClean="0"/>
              <a:t>m</a:t>
            </a:r>
            <a:r>
              <a:rPr kumimoji="1" lang="en-US" altLang="zh-CN" dirty="0" smtClean="0"/>
              <a:t>onstrate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concept.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479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topology</a:t>
            </a:r>
            <a:endParaRPr kumimoji="1" lang="zh-CN" altLang="en-US" dirty="0"/>
          </a:p>
        </p:txBody>
      </p:sp>
      <p:grpSp>
        <p:nvGrpSpPr>
          <p:cNvPr id="5" name="组 4"/>
          <p:cNvGrpSpPr/>
          <p:nvPr/>
        </p:nvGrpSpPr>
        <p:grpSpPr>
          <a:xfrm>
            <a:off x="1927106" y="1725838"/>
            <a:ext cx="5252748" cy="2593015"/>
            <a:chOff x="1273033" y="2521276"/>
            <a:chExt cx="5357083" cy="2593015"/>
          </a:xfrm>
        </p:grpSpPr>
        <p:grpSp>
          <p:nvGrpSpPr>
            <p:cNvPr id="6" name="组 5"/>
            <p:cNvGrpSpPr/>
            <p:nvPr/>
          </p:nvGrpSpPr>
          <p:grpSpPr>
            <a:xfrm>
              <a:off x="3439572" y="2521276"/>
              <a:ext cx="971210" cy="933909"/>
              <a:chOff x="3336976" y="2390805"/>
              <a:chExt cx="971210" cy="933909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3336976" y="2390805"/>
                <a:ext cx="971210" cy="9339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648262" y="2652300"/>
                <a:ext cx="510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R2</a:t>
                </a:r>
                <a:endParaRPr kumimoji="1" lang="zh-CN" altLang="en-US" dirty="0"/>
              </a:p>
            </p:txBody>
          </p:sp>
        </p:grpSp>
        <p:grpSp>
          <p:nvGrpSpPr>
            <p:cNvPr id="7" name="组 6"/>
            <p:cNvGrpSpPr/>
            <p:nvPr/>
          </p:nvGrpSpPr>
          <p:grpSpPr>
            <a:xfrm>
              <a:off x="1273033" y="2521276"/>
              <a:ext cx="971210" cy="933909"/>
              <a:chOff x="3336976" y="2390805"/>
              <a:chExt cx="971210" cy="933909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336976" y="2390805"/>
                <a:ext cx="971210" cy="9339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3648262" y="2652300"/>
                <a:ext cx="510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R1</a:t>
                </a:r>
                <a:endParaRPr kumimoji="1" lang="zh-CN" altLang="en-US" dirty="0"/>
              </a:p>
            </p:txBody>
          </p:sp>
        </p:grpSp>
        <p:grpSp>
          <p:nvGrpSpPr>
            <p:cNvPr id="8" name="组 7"/>
            <p:cNvGrpSpPr/>
            <p:nvPr/>
          </p:nvGrpSpPr>
          <p:grpSpPr>
            <a:xfrm>
              <a:off x="5658906" y="4180382"/>
              <a:ext cx="971210" cy="933909"/>
              <a:chOff x="3336976" y="2390805"/>
              <a:chExt cx="971210" cy="933909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336976" y="2390805"/>
                <a:ext cx="971210" cy="9339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3648262" y="2652300"/>
                <a:ext cx="510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R4</a:t>
                </a:r>
                <a:endParaRPr kumimoji="1" lang="zh-CN" altLang="en-US" dirty="0"/>
              </a:p>
            </p:txBody>
          </p:sp>
        </p:grpSp>
        <p:grpSp>
          <p:nvGrpSpPr>
            <p:cNvPr id="9" name="组 8"/>
            <p:cNvGrpSpPr/>
            <p:nvPr/>
          </p:nvGrpSpPr>
          <p:grpSpPr>
            <a:xfrm>
              <a:off x="3439572" y="4180382"/>
              <a:ext cx="971210" cy="933909"/>
              <a:chOff x="3336976" y="2390805"/>
              <a:chExt cx="971210" cy="933909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336976" y="2390805"/>
                <a:ext cx="971210" cy="93390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648262" y="2652300"/>
                <a:ext cx="510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R3</a:t>
                </a:r>
                <a:endParaRPr kumimoji="1" lang="zh-CN" altLang="en-US" dirty="0"/>
              </a:p>
            </p:txBody>
          </p:sp>
        </p:grpSp>
        <p:cxnSp>
          <p:nvCxnSpPr>
            <p:cNvPr id="10" name="直线连接符 9"/>
            <p:cNvCxnSpPr>
              <a:stCxn id="19" idx="6"/>
              <a:endCxn id="21" idx="2"/>
            </p:cNvCxnSpPr>
            <p:nvPr/>
          </p:nvCxnSpPr>
          <p:spPr>
            <a:xfrm>
              <a:off x="2244243" y="2988231"/>
              <a:ext cx="11953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>
              <a:stCxn id="19" idx="5"/>
              <a:endCxn id="15" idx="2"/>
            </p:cNvCxnSpPr>
            <p:nvPr/>
          </p:nvCxnSpPr>
          <p:spPr>
            <a:xfrm>
              <a:off x="2102013" y="3318417"/>
              <a:ext cx="1337559" cy="13289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>
              <a:stCxn id="21" idx="6"/>
              <a:endCxn id="17" idx="1"/>
            </p:cNvCxnSpPr>
            <p:nvPr/>
          </p:nvCxnSpPr>
          <p:spPr>
            <a:xfrm>
              <a:off x="4410782" y="2988231"/>
              <a:ext cx="1390354" cy="13289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2231792" y="2795223"/>
              <a:ext cx="11953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4410778" y="4811209"/>
              <a:ext cx="119532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/>
          <p:cNvSpPr txBox="1"/>
          <p:nvPr/>
        </p:nvSpPr>
        <p:spPr>
          <a:xfrm>
            <a:off x="3332620" y="1999785"/>
            <a:ext cx="4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G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039315" y="1725838"/>
            <a:ext cx="4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G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039315" y="2787243"/>
            <a:ext cx="55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0G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395614" y="2522979"/>
            <a:ext cx="4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/>
              <a:t>1</a:t>
            </a:r>
            <a:r>
              <a:rPr kumimoji="1" lang="en-US" altLang="zh-CN" dirty="0" smtClean="0"/>
              <a:t>G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395614" y="3949521"/>
            <a:ext cx="55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zh-CN" dirty="0" smtClean="0"/>
              <a:t>1</a:t>
            </a:r>
            <a:r>
              <a:rPr kumimoji="1" lang="en-US" altLang="zh-CN" dirty="0" smtClean="0"/>
              <a:t>0G</a:t>
            </a:r>
            <a:endParaRPr kumimoji="1" lang="zh-CN" altLang="en-US" dirty="0"/>
          </a:p>
        </p:txBody>
      </p:sp>
      <p:cxnSp>
        <p:nvCxnSpPr>
          <p:cNvPr id="28" name="直线连接符 27"/>
          <p:cNvCxnSpPr/>
          <p:nvPr/>
        </p:nvCxnSpPr>
        <p:spPr>
          <a:xfrm>
            <a:off x="4990144" y="2335921"/>
            <a:ext cx="1390354" cy="1328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294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215037" y="853262"/>
            <a:ext cx="843893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Targets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:</a:t>
            </a:r>
          </a:p>
          <a:p>
            <a:endParaRPr kumimoji="1" lang="en-US" altLang="zh-CN" sz="2000" dirty="0" smtClean="0"/>
          </a:p>
          <a:p>
            <a:pPr lvl="1"/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   </a:t>
            </a:r>
            <a:r>
              <a:rPr kumimoji="1" lang="en-US" altLang="zh-CN" sz="2800" dirty="0" smtClean="0"/>
              <a:t>Based-flow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path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decision.</a:t>
            </a:r>
            <a:r>
              <a:rPr kumimoji="1" lang="zh-CN" altLang="en-US" sz="2800" dirty="0" smtClean="0"/>
              <a:t>  </a:t>
            </a:r>
            <a:endParaRPr kumimoji="1" lang="en-US" altLang="zh-CN" sz="2800" dirty="0" smtClean="0"/>
          </a:p>
          <a:p>
            <a:pPr marL="1657350" lvl="3" indent="-285750">
              <a:buFont typeface="Arial"/>
              <a:buChar char="•"/>
            </a:pPr>
            <a:r>
              <a:rPr kumimoji="1" lang="en-US" altLang="zh-CN" sz="2800" dirty="0" smtClean="0"/>
              <a:t>TCP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flow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R1-R2</a:t>
            </a:r>
          </a:p>
          <a:p>
            <a:pPr marL="1657350" lvl="3" indent="-285750">
              <a:buFont typeface="Arial"/>
              <a:buChar char="•"/>
            </a:pPr>
            <a:r>
              <a:rPr kumimoji="1" lang="en-US" altLang="zh-CN" sz="2800" dirty="0" smtClean="0"/>
              <a:t>UDP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flow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R1-R3</a:t>
            </a:r>
            <a:r>
              <a:rPr kumimoji="1" lang="zh-CN" altLang="en-US" sz="2800" dirty="0" smtClean="0"/>
              <a:t> </a:t>
            </a:r>
            <a:endParaRPr kumimoji="1" lang="en-US" altLang="zh-CN" sz="2800" dirty="0" smtClean="0"/>
          </a:p>
          <a:p>
            <a:pPr marL="971550" lvl="1" indent="-514350">
              <a:buAutoNum type="arabicPeriod" startAt="2"/>
            </a:pPr>
            <a:r>
              <a:rPr kumimoji="1" lang="en-US" altLang="zh-CN" sz="2800" dirty="0" smtClean="0"/>
              <a:t>When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failure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happed,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controller</a:t>
            </a: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using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netconf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change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flow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forwarding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path.</a:t>
            </a:r>
            <a:endParaRPr kumimoji="1" lang="en-US" altLang="zh-CN" sz="2800" dirty="0"/>
          </a:p>
          <a:p>
            <a:pPr marL="1828800" lvl="3" indent="-457200">
              <a:buFont typeface="Arial"/>
              <a:buChar char="•"/>
            </a:pPr>
            <a:r>
              <a:rPr kumimoji="1" lang="en-US" altLang="zh-CN" sz="2800" dirty="0" smtClean="0"/>
              <a:t>Failure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router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send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notification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controller</a:t>
            </a:r>
          </a:p>
          <a:p>
            <a:pPr marL="1828800" lvl="3" indent="-457200">
              <a:buFont typeface="Arial"/>
              <a:buChar char="•"/>
            </a:pPr>
            <a:r>
              <a:rPr kumimoji="1" lang="en-US" altLang="zh-CN" sz="2800" dirty="0" smtClean="0"/>
              <a:t>Controller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make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decision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best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path.</a:t>
            </a:r>
          </a:p>
          <a:p>
            <a:pPr marL="1828800" lvl="3" indent="-457200">
              <a:buFont typeface="Arial"/>
              <a:buChar char="•"/>
            </a:pPr>
            <a:r>
              <a:rPr kumimoji="1" lang="en-US" altLang="zh-CN" sz="2800" dirty="0" smtClean="0"/>
              <a:t>Controller</a:t>
            </a:r>
            <a:r>
              <a:rPr kumimoji="1" lang="zh-CN" altLang="en-US" sz="2800" dirty="0" smtClean="0"/>
              <a:t> </a:t>
            </a:r>
            <a:r>
              <a:rPr kumimoji="1" lang="zh-CN" altLang="zh-CN" sz="2800" dirty="0"/>
              <a:t> </a:t>
            </a:r>
            <a:r>
              <a:rPr kumimoji="1" lang="en-US" altLang="zh-CN" sz="2800" dirty="0" smtClean="0"/>
              <a:t>let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R1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change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specific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flows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R3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also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keep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other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flows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to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R2.</a:t>
            </a:r>
            <a:endParaRPr kumimoji="1" lang="en-US" altLang="zh-CN" sz="2800" dirty="0" smtClean="0"/>
          </a:p>
          <a:p>
            <a:pPr lvl="1"/>
            <a:endParaRPr kumimoji="1" lang="en-US" altLang="zh-CN" sz="2800" dirty="0" smtClean="0"/>
          </a:p>
          <a:p>
            <a:pPr lvl="1"/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6897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Global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Automatic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topology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discovery</a:t>
            </a:r>
          </a:p>
          <a:p>
            <a:pPr lvl="1"/>
            <a:r>
              <a:rPr kumimoji="1" lang="zh-CN" altLang="zh-CN" dirty="0"/>
              <a:t> </a:t>
            </a:r>
            <a:r>
              <a:rPr kumimoji="1" lang="en-US" altLang="zh-CN" dirty="0" smtClean="0"/>
              <a:t>Network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(bandwidth/</a:t>
            </a:r>
            <a:r>
              <a:rPr kumimoji="1" lang="en-US" altLang="zh-CN" dirty="0" err="1" smtClean="0"/>
              <a:t>Util</a:t>
            </a:r>
            <a:r>
              <a:rPr kumimoji="1" lang="zh-CN" altLang="zh-CN" dirty="0" smtClean="0"/>
              <a:t>)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Definite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forwarding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path: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OSPF,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 </a:t>
            </a:r>
            <a:r>
              <a:rPr kumimoji="1" lang="en-US" altLang="zh-CN" dirty="0" smtClean="0"/>
              <a:t>self-definite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path</a:t>
            </a:r>
          </a:p>
          <a:p>
            <a:pPr marL="1657350" lvl="3" indent="-285750">
              <a:buFont typeface="Arial"/>
              <a:buChar char="•"/>
            </a:pPr>
            <a:r>
              <a:rPr kumimoji="1" lang="en-US" altLang="zh-CN" sz="2800" dirty="0" smtClean="0"/>
              <a:t>TCP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flow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R1-R2</a:t>
            </a:r>
          </a:p>
          <a:p>
            <a:pPr marL="1657350" lvl="3" indent="-285750">
              <a:buFont typeface="Arial"/>
              <a:buChar char="•"/>
            </a:pPr>
            <a:r>
              <a:rPr kumimoji="1" lang="en-US" altLang="zh-CN" sz="2800" dirty="0" smtClean="0"/>
              <a:t>UDP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flow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R1-R3</a:t>
            </a:r>
            <a:r>
              <a:rPr kumimoji="1" lang="zh-CN" altLang="en-US" sz="2800" dirty="0" smtClean="0"/>
              <a:t> </a:t>
            </a:r>
            <a:endParaRPr kumimoji="1" lang="en-US" altLang="zh-CN" sz="2800" dirty="0"/>
          </a:p>
          <a:p>
            <a:pPr marL="57150" indent="0">
              <a:buNone/>
            </a:pPr>
            <a:endParaRPr kumimoji="1" lang="en-US" altLang="zh-CN" dirty="0" smtClean="0"/>
          </a:p>
          <a:p>
            <a:pPr marL="57150" indent="0">
              <a:buNone/>
            </a:pPr>
            <a:r>
              <a:rPr kumimoji="1" lang="en-US" altLang="zh-CN" dirty="0" smtClean="0"/>
              <a:t>Automatic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schedule</a:t>
            </a:r>
            <a:endParaRPr kumimoji="1" lang="en-US" altLang="zh-CN" dirty="0" smtClean="0"/>
          </a:p>
          <a:p>
            <a:pPr marL="971550" lvl="1" indent="-457200">
              <a:buFont typeface="Symbol" charset="2"/>
              <a:buChar char="-"/>
            </a:pPr>
            <a:r>
              <a:rPr kumimoji="1" lang="en-US" altLang="zh-CN" dirty="0"/>
              <a:t>Controller</a:t>
            </a:r>
            <a:r>
              <a:rPr kumimoji="1" lang="zh-CN" altLang="en-US" dirty="0"/>
              <a:t> </a:t>
            </a:r>
            <a:r>
              <a:rPr kumimoji="1" lang="zh-CN" altLang="zh-CN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R1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R3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R2.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71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487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champion</a:t>
            </a:r>
            <a:br>
              <a:rPr kumimoji="1" lang="en-US" altLang="zh-CN" dirty="0" smtClean="0"/>
            </a:b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en-US" altLang="zh-CN" dirty="0" smtClean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32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432</Words>
  <Application>Microsoft Macintosh PowerPoint</Application>
  <PresentationFormat>全屏显示(4:3)</PresentationFormat>
  <Paragraphs>64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Flow-based Traffic Scheduling</vt:lpstr>
      <vt:lpstr>A real network problem</vt:lpstr>
      <vt:lpstr>Why need new way</vt:lpstr>
      <vt:lpstr>PowerPoint 演示文稿</vt:lpstr>
      <vt:lpstr>Project topology</vt:lpstr>
      <vt:lpstr>PowerPoint 演示文稿</vt:lpstr>
      <vt:lpstr>Result</vt:lpstr>
      <vt:lpstr>We are the champion  Thanks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 Kitty</dc:creator>
  <cp:lastModifiedBy>Pang Kitty</cp:lastModifiedBy>
  <cp:revision>35</cp:revision>
  <dcterms:created xsi:type="dcterms:W3CDTF">2015-04-22T01:14:46Z</dcterms:created>
  <dcterms:modified xsi:type="dcterms:W3CDTF">2015-04-23T03:51:47Z</dcterms:modified>
</cp:coreProperties>
</file>