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91" r:id="rId4"/>
    <p:sldId id="293" r:id="rId5"/>
    <p:sldId id="261" r:id="rId6"/>
    <p:sldId id="283" r:id="rId7"/>
    <p:sldId id="302" r:id="rId8"/>
    <p:sldId id="301" r:id="rId9"/>
    <p:sldId id="294" r:id="rId10"/>
    <p:sldId id="298" r:id="rId11"/>
    <p:sldId id="297" r:id="rId12"/>
    <p:sldId id="299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7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A6B0-2795-46DD-9BB4-62B4A9E2F515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E061D-29A1-402D-939B-1D81FD98C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61D-29A1-402D-939B-1D81FD98CB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3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61D-29A1-402D-939B-1D81FD98CB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2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61D-29A1-402D-939B-1D81FD98CB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5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E061D-29A1-402D-939B-1D81FD98CB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9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1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0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2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03A5-FD65-4139-9D80-2871D41EBB7F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95EDF-DA12-44F3-A844-4B41274F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1062" y="3794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NARS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4514056"/>
            <a:ext cx="9469902" cy="1655762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Team 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Gao Kai(THU)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Zhang Yu(BAIDU)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Wang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Yingbin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(ALI)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276600" y="295433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 as router service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020" y="164637"/>
            <a:ext cx="91210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2"/>
          <p:cNvSpPr/>
          <p:nvPr/>
        </p:nvSpPr>
        <p:spPr>
          <a:xfrm>
            <a:off x="1430677" y="1286519"/>
            <a:ext cx="4760601" cy="5285585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6750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83996" y="2720876"/>
            <a:ext cx="4176213" cy="2513604"/>
            <a:chOff x="1388672" y="2176816"/>
            <a:chExt cx="2865559" cy="1741278"/>
          </a:xfrm>
        </p:grpSpPr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2" y="3442430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953" y="3442430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953" y="2176816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" name="Picture 11" descr="VPC-Router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08" y="2989275"/>
            <a:ext cx="1258169" cy="1258169"/>
          </a:xfrm>
          <a:prstGeom prst="rect">
            <a:avLst/>
          </a:prstGeom>
        </p:spPr>
      </p:pic>
      <p:sp>
        <p:nvSpPr>
          <p:cNvPr id="40" name="TextBox 33"/>
          <p:cNvSpPr txBox="1">
            <a:spLocks noChangeArrowheads="1"/>
          </p:cNvSpPr>
          <p:nvPr/>
        </p:nvSpPr>
        <p:spPr bwMode="auto">
          <a:xfrm>
            <a:off x="3283553" y="4065962"/>
            <a:ext cx="1184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vRouter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46" y="1622115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717583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46" y="5246969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肘形连接符 60"/>
          <p:cNvCxnSpPr>
            <a:stCxn id="42" idx="3"/>
            <a:endCxn id="39" idx="1"/>
          </p:cNvCxnSpPr>
          <p:nvPr/>
        </p:nvCxnSpPr>
        <p:spPr>
          <a:xfrm>
            <a:off x="2489191" y="3064196"/>
            <a:ext cx="737617" cy="55416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9" descr="Interne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11" y="869987"/>
            <a:ext cx="868459" cy="868459"/>
          </a:xfrm>
          <a:prstGeom prst="rect">
            <a:avLst/>
          </a:prstGeom>
        </p:spPr>
      </p:pic>
      <p:cxnSp>
        <p:nvCxnSpPr>
          <p:cNvPr id="46" name="肘形连接符 60"/>
          <p:cNvCxnSpPr>
            <a:stCxn id="66" idx="3"/>
          </p:cNvCxnSpPr>
          <p:nvPr/>
        </p:nvCxnSpPr>
        <p:spPr>
          <a:xfrm flipV="1">
            <a:off x="2482488" y="4065962"/>
            <a:ext cx="801065" cy="82519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60"/>
          <p:cNvCxnSpPr>
            <a:stCxn id="41" idx="2"/>
            <a:endCxn id="39" idx="0"/>
          </p:cNvCxnSpPr>
          <p:nvPr/>
        </p:nvCxnSpPr>
        <p:spPr>
          <a:xfrm>
            <a:off x="3855892" y="2315340"/>
            <a:ext cx="1" cy="67393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60"/>
          <p:cNvCxnSpPr>
            <a:stCxn id="68" idx="1"/>
            <a:endCxn id="39" idx="3"/>
          </p:cNvCxnSpPr>
          <p:nvPr/>
        </p:nvCxnSpPr>
        <p:spPr>
          <a:xfrm flipH="1">
            <a:off x="4484977" y="3064196"/>
            <a:ext cx="776744" cy="55416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60"/>
          <p:cNvCxnSpPr>
            <a:endCxn id="67" idx="1"/>
          </p:cNvCxnSpPr>
          <p:nvPr/>
        </p:nvCxnSpPr>
        <p:spPr>
          <a:xfrm>
            <a:off x="4467616" y="4065962"/>
            <a:ext cx="794105" cy="82519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60"/>
          <p:cNvCxnSpPr>
            <a:stCxn id="40" idx="2"/>
            <a:endCxn id="43" idx="0"/>
          </p:cNvCxnSpPr>
          <p:nvPr/>
        </p:nvCxnSpPr>
        <p:spPr>
          <a:xfrm flipH="1">
            <a:off x="3855892" y="4435294"/>
            <a:ext cx="19693" cy="81167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switch, IOS 7 interface symbol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287" y="2409562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switch, IOS 7 interface symbol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438" y="3016894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switch, IOS 7 interface symbol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54" y="3670675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witch, IOS 7 interface symbol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96" y="3643369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switch, IOS 7 interface symbol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568" y="4196452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4"/>
          <p:cNvSpPr txBox="1"/>
          <p:nvPr/>
        </p:nvSpPr>
        <p:spPr>
          <a:xfrm>
            <a:off x="1142984" y="1150082"/>
            <a:ext cx="199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err="1" smtClean="0">
                <a:solidFill>
                  <a:srgbClr val="F675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vNet</a:t>
            </a:r>
            <a:endParaRPr lang="zh-CN" altLang="en-US" sz="1600" b="1" dirty="0">
              <a:solidFill>
                <a:srgbClr val="F675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Picture 2" descr="switch, IOS 7 interface symbol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70" y="3030225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33"/>
          <p:cNvSpPr txBox="1">
            <a:spLocks noChangeArrowheads="1"/>
          </p:cNvSpPr>
          <p:nvPr/>
        </p:nvSpPr>
        <p:spPr bwMode="auto">
          <a:xfrm>
            <a:off x="1732783" y="5367338"/>
            <a:ext cx="310153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Route: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10.11.0.0/16    -&gt; vport1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10.12.0.0/16    -&gt; vport2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10.13.0.0/16    -&gt; vport3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10.14.0.0/16    -&gt; vport4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59" name="TextBox 33"/>
          <p:cNvSpPr txBox="1">
            <a:spLocks noChangeArrowheads="1"/>
          </p:cNvSpPr>
          <p:nvPr/>
        </p:nvSpPr>
        <p:spPr bwMode="auto">
          <a:xfrm>
            <a:off x="3815817" y="2498554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vport1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0" name="TextBox 33"/>
          <p:cNvSpPr txBox="1">
            <a:spLocks noChangeArrowheads="1"/>
          </p:cNvSpPr>
          <p:nvPr/>
        </p:nvSpPr>
        <p:spPr bwMode="auto">
          <a:xfrm>
            <a:off x="4607981" y="3450668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vport2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1" name="TextBox 33"/>
          <p:cNvSpPr txBox="1">
            <a:spLocks noChangeArrowheads="1"/>
          </p:cNvSpPr>
          <p:nvPr/>
        </p:nvSpPr>
        <p:spPr bwMode="auto">
          <a:xfrm>
            <a:off x="4617662" y="3960254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vport3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2" name="TextBox 33"/>
          <p:cNvSpPr txBox="1">
            <a:spLocks noChangeArrowheads="1"/>
          </p:cNvSpPr>
          <p:nvPr/>
        </p:nvSpPr>
        <p:spPr bwMode="auto">
          <a:xfrm>
            <a:off x="3774133" y="4754594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vport4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3" name="TextBox 33"/>
          <p:cNvSpPr txBox="1">
            <a:spLocks noChangeArrowheads="1"/>
          </p:cNvSpPr>
          <p:nvPr/>
        </p:nvSpPr>
        <p:spPr bwMode="auto">
          <a:xfrm>
            <a:off x="1963059" y="4135517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vport5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4" name="TextBox 33"/>
          <p:cNvSpPr txBox="1">
            <a:spLocks noChangeArrowheads="1"/>
          </p:cNvSpPr>
          <p:nvPr/>
        </p:nvSpPr>
        <p:spPr bwMode="auto">
          <a:xfrm>
            <a:off x="1936789" y="3449760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vport6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5" name="TextBox 3"/>
          <p:cNvSpPr txBox="1"/>
          <p:nvPr/>
        </p:nvSpPr>
        <p:spPr>
          <a:xfrm>
            <a:off x="1993066" y="1793539"/>
            <a:ext cx="896026" cy="379656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7" dirty="0" smtClean="0">
                <a:solidFill>
                  <a:schemeClr val="bg1"/>
                </a:solidFill>
              </a:rPr>
              <a:t>USER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69" name="Rounded Rectangle 24"/>
          <p:cNvSpPr/>
          <p:nvPr/>
        </p:nvSpPr>
        <p:spPr>
          <a:xfrm>
            <a:off x="7539333" y="3232633"/>
            <a:ext cx="3182499" cy="3408000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0" name="Picture 13" descr="Traditional-Servers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07" y="3371067"/>
            <a:ext cx="870953" cy="709511"/>
          </a:xfrm>
          <a:prstGeom prst="rect">
            <a:avLst/>
          </a:prstGeom>
        </p:spPr>
      </p:pic>
      <p:pic>
        <p:nvPicPr>
          <p:cNvPr id="71" name="Picture 13" descr="Traditional-Servers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51" y="3371067"/>
            <a:ext cx="870953" cy="709511"/>
          </a:xfrm>
          <a:prstGeom prst="rect">
            <a:avLst/>
          </a:prstGeom>
        </p:spPr>
      </p:pic>
      <p:pic>
        <p:nvPicPr>
          <p:cNvPr id="72" name="Picture 13" descr="Traditional-Servers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66" y="4864816"/>
            <a:ext cx="870953" cy="709511"/>
          </a:xfrm>
          <a:prstGeom prst="rect">
            <a:avLst/>
          </a:prstGeom>
        </p:spPr>
      </p:pic>
      <p:pic>
        <p:nvPicPr>
          <p:cNvPr id="73" name="Picture 10" descr="VPN-Gateway-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6" y="2973229"/>
            <a:ext cx="590211" cy="547437"/>
          </a:xfrm>
          <a:prstGeom prst="rect">
            <a:avLst/>
          </a:prstGeom>
        </p:spPr>
      </p:pic>
      <p:sp>
        <p:nvSpPr>
          <p:cNvPr id="74" name="TextBox 33"/>
          <p:cNvSpPr txBox="1">
            <a:spLocks noChangeArrowheads="1"/>
          </p:cNvSpPr>
          <p:nvPr/>
        </p:nvSpPr>
        <p:spPr bwMode="auto">
          <a:xfrm>
            <a:off x="8379977" y="3981966"/>
            <a:ext cx="66608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67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Server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75" name="Picture 13" descr="Traditional-Servers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79" y="4864816"/>
            <a:ext cx="870953" cy="709511"/>
          </a:xfrm>
          <a:prstGeom prst="rect">
            <a:avLst/>
          </a:prstGeom>
        </p:spPr>
      </p:pic>
      <p:sp>
        <p:nvSpPr>
          <p:cNvPr id="76" name="TextBox 68"/>
          <p:cNvSpPr txBox="1"/>
          <p:nvPr/>
        </p:nvSpPr>
        <p:spPr>
          <a:xfrm>
            <a:off x="8293733" y="6300731"/>
            <a:ext cx="192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data center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7" name="Picture 15" descr="VPC-Customer-Gateway-.png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98" y="4576613"/>
            <a:ext cx="624000" cy="624000"/>
          </a:xfrm>
          <a:prstGeom prst="rect">
            <a:avLst/>
          </a:prstGeom>
        </p:spPr>
      </p:pic>
      <p:cxnSp>
        <p:nvCxnSpPr>
          <p:cNvPr id="78" name="肘形连接符 77"/>
          <p:cNvCxnSpPr>
            <a:endCxn id="77" idx="1"/>
          </p:cNvCxnSpPr>
          <p:nvPr/>
        </p:nvCxnSpPr>
        <p:spPr>
          <a:xfrm>
            <a:off x="4726898" y="3845229"/>
            <a:ext cx="2508100" cy="1043384"/>
          </a:xfrm>
          <a:prstGeom prst="bentConnector3">
            <a:avLst>
              <a:gd name="adj1" fmla="val 72786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3"/>
          <p:cNvSpPr txBox="1">
            <a:spLocks noChangeArrowheads="1"/>
          </p:cNvSpPr>
          <p:nvPr/>
        </p:nvSpPr>
        <p:spPr bwMode="auto">
          <a:xfrm>
            <a:off x="9481066" y="3981966"/>
            <a:ext cx="66608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67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Server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0" name="TextBox 33"/>
          <p:cNvSpPr txBox="1">
            <a:spLocks noChangeArrowheads="1"/>
          </p:cNvSpPr>
          <p:nvPr/>
        </p:nvSpPr>
        <p:spPr bwMode="auto">
          <a:xfrm>
            <a:off x="8414858" y="5475369"/>
            <a:ext cx="732688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67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Server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1" name="TextBox 33"/>
          <p:cNvSpPr txBox="1">
            <a:spLocks noChangeArrowheads="1"/>
          </p:cNvSpPr>
          <p:nvPr/>
        </p:nvSpPr>
        <p:spPr bwMode="auto">
          <a:xfrm>
            <a:off x="9531589" y="5475369"/>
            <a:ext cx="732688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67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Server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2" name="TextBox 33"/>
          <p:cNvSpPr txBox="1">
            <a:spLocks noChangeArrowheads="1"/>
          </p:cNvSpPr>
          <p:nvPr/>
        </p:nvSpPr>
        <p:spPr bwMode="auto">
          <a:xfrm>
            <a:off x="7061531" y="5157586"/>
            <a:ext cx="970937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67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Gateway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3" name="TextBox 33"/>
          <p:cNvSpPr txBox="1">
            <a:spLocks noChangeArrowheads="1"/>
          </p:cNvSpPr>
          <p:nvPr/>
        </p:nvSpPr>
        <p:spPr bwMode="auto">
          <a:xfrm>
            <a:off x="6473913" y="4035792"/>
            <a:ext cx="1096776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67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Phy</a:t>
            </a:r>
            <a:r>
              <a:rPr lang="en-US" altLang="zh-CN" sz="1067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connect</a:t>
            </a:r>
            <a:endParaRPr lang="en-US" sz="1067" b="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4" name="TextBox 33"/>
          <p:cNvSpPr txBox="1">
            <a:spLocks noChangeArrowheads="1"/>
          </p:cNvSpPr>
          <p:nvPr/>
        </p:nvSpPr>
        <p:spPr bwMode="auto">
          <a:xfrm>
            <a:off x="8089017" y="4139151"/>
            <a:ext cx="124800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67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172.16.21.11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5" name="TextBox 33"/>
          <p:cNvSpPr txBox="1">
            <a:spLocks noChangeArrowheads="1"/>
          </p:cNvSpPr>
          <p:nvPr/>
        </p:nvSpPr>
        <p:spPr bwMode="auto">
          <a:xfrm>
            <a:off x="9190106" y="4139151"/>
            <a:ext cx="124800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67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172.16.21.12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6" name="TextBox 33"/>
          <p:cNvSpPr txBox="1">
            <a:spLocks noChangeArrowheads="1"/>
          </p:cNvSpPr>
          <p:nvPr/>
        </p:nvSpPr>
        <p:spPr bwMode="auto">
          <a:xfrm>
            <a:off x="8126281" y="5654333"/>
            <a:ext cx="124800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67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172.16.22.13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7" name="TextBox 33"/>
          <p:cNvSpPr txBox="1">
            <a:spLocks noChangeArrowheads="1"/>
          </p:cNvSpPr>
          <p:nvPr/>
        </p:nvSpPr>
        <p:spPr bwMode="auto">
          <a:xfrm>
            <a:off x="9242782" y="5667390"/>
            <a:ext cx="124800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67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172.16.22.14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8" name="Rounded Rectangle 6"/>
          <p:cNvSpPr/>
          <p:nvPr/>
        </p:nvSpPr>
        <p:spPr>
          <a:xfrm>
            <a:off x="8091104" y="3375659"/>
            <a:ext cx="2399679" cy="1392000"/>
          </a:xfrm>
          <a:prstGeom prst="roundRect">
            <a:avLst>
              <a:gd name="adj" fmla="val 981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TextBox 33"/>
          <p:cNvSpPr txBox="1">
            <a:spLocks noChangeArrowheads="1"/>
          </p:cNvSpPr>
          <p:nvPr/>
        </p:nvSpPr>
        <p:spPr bwMode="auto">
          <a:xfrm>
            <a:off x="8649933" y="4509085"/>
            <a:ext cx="124800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67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172.16.21.0/24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0" name="Rounded Rectangle 6"/>
          <p:cNvSpPr/>
          <p:nvPr/>
        </p:nvSpPr>
        <p:spPr>
          <a:xfrm>
            <a:off x="8091428" y="4888613"/>
            <a:ext cx="2400000" cy="1392000"/>
          </a:xfrm>
          <a:prstGeom prst="roundRect">
            <a:avLst>
              <a:gd name="adj" fmla="val 981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1" name="TextBox 33"/>
          <p:cNvSpPr txBox="1">
            <a:spLocks noChangeArrowheads="1"/>
          </p:cNvSpPr>
          <p:nvPr/>
        </p:nvSpPr>
        <p:spPr bwMode="auto">
          <a:xfrm>
            <a:off x="8667562" y="5990884"/>
            <a:ext cx="1248000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67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172.16.22.0/24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93" name="Picture 2" descr="G:\ORACLE_work\ORACLE\Corp_imgs\corp_icons_P1.2013\ic-GenericCloud-red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92" t="26277" r="13094" b="29590"/>
          <a:stretch>
            <a:fillRect/>
          </a:stretch>
        </p:blipFill>
        <p:spPr bwMode="auto">
          <a:xfrm>
            <a:off x="6684421" y="385791"/>
            <a:ext cx="1441860" cy="86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33"/>
          <p:cNvSpPr txBox="1">
            <a:spLocks noChangeArrowheads="1"/>
          </p:cNvSpPr>
          <p:nvPr/>
        </p:nvSpPr>
        <p:spPr bwMode="auto">
          <a:xfrm>
            <a:off x="6919883" y="1242265"/>
            <a:ext cx="970937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67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Internet</a:t>
            </a:r>
            <a:endParaRPr lang="en-US" sz="1067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cxnSp>
        <p:nvCxnSpPr>
          <p:cNvPr id="95" name="肘形连接符 60"/>
          <p:cNvCxnSpPr/>
          <p:nvPr/>
        </p:nvCxnSpPr>
        <p:spPr>
          <a:xfrm flipV="1">
            <a:off x="4330952" y="1150082"/>
            <a:ext cx="2382710" cy="204975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07" y="1387172"/>
            <a:ext cx="1047433" cy="70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33"/>
          <p:cNvSpPr txBox="1">
            <a:spLocks noChangeArrowheads="1"/>
          </p:cNvSpPr>
          <p:nvPr/>
        </p:nvSpPr>
        <p:spPr bwMode="auto">
          <a:xfrm>
            <a:off x="5863134" y="1891902"/>
            <a:ext cx="1735617" cy="25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67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FW/WAF/LB…</a:t>
            </a:r>
            <a:endParaRPr lang="en-US" sz="1067" b="1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3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989" y="264209"/>
            <a:ext cx="23670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4" y="1709050"/>
            <a:ext cx="6558838" cy="40911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9690591">
            <a:off x="291958" y="2833298"/>
            <a:ext cx="6356356" cy="1473958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764650">
            <a:off x="490409" y="3006430"/>
            <a:ext cx="6533540" cy="1473958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7129024" y="3946666"/>
            <a:ext cx="4696731" cy="1816266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867" dirty="0" smtClean="0">
                <a:solidFill>
                  <a:schemeClr val="bg1"/>
                </a:solidFill>
              </a:rPr>
              <a:t>wyb2 user</a:t>
            </a:r>
            <a:endParaRPr lang="en-US" altLang="zh-CN" sz="1867" dirty="0">
              <a:solidFill>
                <a:schemeClr val="bg1"/>
              </a:solidFill>
            </a:endParaRPr>
          </a:p>
          <a:p>
            <a:r>
              <a:rPr lang="en-US" altLang="zh-CN" sz="1867" dirty="0">
                <a:solidFill>
                  <a:schemeClr val="bg1"/>
                </a:solidFill>
              </a:rPr>
              <a:t>1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smtClean="0">
                <a:solidFill>
                  <a:schemeClr val="bg1"/>
                </a:solidFill>
              </a:rPr>
              <a:t>create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r>
              <a:rPr lang="en-US" altLang="zh-CN" sz="1867" dirty="0" smtClean="0">
                <a:solidFill>
                  <a:schemeClr val="bg1"/>
                </a:solidFill>
              </a:rPr>
              <a:t>vrouter2</a:t>
            </a:r>
          </a:p>
          <a:p>
            <a:r>
              <a:rPr lang="en-US" altLang="zh-CN" sz="1867" dirty="0" smtClean="0">
                <a:solidFill>
                  <a:schemeClr val="bg1"/>
                </a:solidFill>
              </a:rPr>
              <a:t>2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smtClean="0">
                <a:solidFill>
                  <a:schemeClr val="bg1"/>
                </a:solidFill>
              </a:rPr>
              <a:t>bind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r>
              <a:rPr lang="en-US" altLang="zh-CN" sz="1867" dirty="0" smtClean="0">
                <a:solidFill>
                  <a:schemeClr val="bg1"/>
                </a:solidFill>
              </a:rPr>
              <a:t>server2(vport2)</a:t>
            </a:r>
            <a:r>
              <a:rPr lang="zh-CN" altLang="en-US" sz="1867" dirty="0">
                <a:solidFill>
                  <a:schemeClr val="bg1"/>
                </a:solidFill>
              </a:rPr>
              <a:t>、</a:t>
            </a:r>
            <a:r>
              <a:rPr lang="en-US" altLang="zh-CN" sz="1867" dirty="0" smtClean="0">
                <a:solidFill>
                  <a:schemeClr val="bg1"/>
                </a:solidFill>
              </a:rPr>
              <a:t>server3(vport3)</a:t>
            </a:r>
            <a:endParaRPr lang="en-US" altLang="zh-CN" sz="1867" dirty="0">
              <a:solidFill>
                <a:schemeClr val="bg1"/>
              </a:solidFill>
            </a:endParaRPr>
          </a:p>
          <a:p>
            <a:r>
              <a:rPr lang="en-US" altLang="zh-CN" sz="1867" dirty="0" smtClean="0">
                <a:solidFill>
                  <a:schemeClr val="bg1"/>
                </a:solidFill>
              </a:rPr>
              <a:t>3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>
                <a:solidFill>
                  <a:schemeClr val="bg1"/>
                </a:solidFill>
              </a:rPr>
              <a:t>add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r>
              <a:rPr lang="en-US" altLang="zh-CN" sz="1867" dirty="0" smtClean="0">
                <a:solidFill>
                  <a:schemeClr val="bg1"/>
                </a:solidFill>
              </a:rPr>
              <a:t>10.11.0.0/16-</a:t>
            </a:r>
            <a:r>
              <a:rPr lang="en-US" altLang="zh-CN" sz="1867" dirty="0">
                <a:solidFill>
                  <a:schemeClr val="bg1"/>
                </a:solidFill>
              </a:rPr>
              <a:t>&gt;</a:t>
            </a:r>
            <a:r>
              <a:rPr lang="en-US" altLang="zh-CN" sz="1867" dirty="0" smtClean="0">
                <a:solidFill>
                  <a:schemeClr val="bg1"/>
                </a:solidFill>
              </a:rPr>
              <a:t>vport2</a:t>
            </a:r>
            <a:endParaRPr lang="en-US" altLang="zh-CN" sz="1867" dirty="0">
              <a:solidFill>
                <a:schemeClr val="bg1"/>
              </a:solidFill>
            </a:endParaRPr>
          </a:p>
          <a:p>
            <a:r>
              <a:rPr lang="en-US" altLang="zh-CN" sz="1867" dirty="0" smtClean="0">
                <a:solidFill>
                  <a:schemeClr val="bg1"/>
                </a:solidFill>
              </a:rPr>
              <a:t>4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smtClean="0">
                <a:solidFill>
                  <a:schemeClr val="bg1"/>
                </a:solidFill>
              </a:rPr>
              <a:t>add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r>
              <a:rPr lang="en-US" altLang="zh-CN" sz="1867" dirty="0" smtClean="0">
                <a:solidFill>
                  <a:schemeClr val="bg1"/>
                </a:solidFill>
              </a:rPr>
              <a:t>10.12.0.0/16-</a:t>
            </a:r>
            <a:r>
              <a:rPr lang="en-US" altLang="zh-CN" sz="1867" dirty="0">
                <a:solidFill>
                  <a:schemeClr val="bg1"/>
                </a:solidFill>
              </a:rPr>
              <a:t>&gt;</a:t>
            </a:r>
            <a:r>
              <a:rPr lang="en-US" altLang="zh-CN" sz="1867" dirty="0" smtClean="0">
                <a:solidFill>
                  <a:schemeClr val="bg1"/>
                </a:solidFill>
              </a:rPr>
              <a:t>vport3</a:t>
            </a:r>
          </a:p>
          <a:p>
            <a:r>
              <a:rPr lang="en-US" altLang="zh-CN" sz="1867" dirty="0" smtClean="0">
                <a:solidFill>
                  <a:schemeClr val="bg1"/>
                </a:solidFill>
              </a:rPr>
              <a:t>5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smtClean="0">
                <a:solidFill>
                  <a:schemeClr val="bg1"/>
                </a:solidFill>
              </a:rPr>
              <a:t>ping check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err="1" smtClean="0">
                <a:solidFill>
                  <a:schemeClr val="bg1"/>
                </a:solidFill>
              </a:rPr>
              <a:t>netcat</a:t>
            </a:r>
            <a:r>
              <a:rPr lang="en-US" altLang="zh-CN" sz="1867" dirty="0" smtClean="0">
                <a:solidFill>
                  <a:schemeClr val="bg1"/>
                </a:solidFill>
              </a:rPr>
              <a:t> check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29024" y="1766202"/>
            <a:ext cx="4696731" cy="1816266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7" dirty="0" smtClean="0">
                <a:solidFill>
                  <a:schemeClr val="bg1"/>
                </a:solidFill>
              </a:rPr>
              <a:t>wyb1 user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endParaRPr lang="en-US" altLang="zh-CN" sz="1867" dirty="0" smtClean="0">
              <a:solidFill>
                <a:schemeClr val="bg1"/>
              </a:solidFill>
            </a:endParaRPr>
          </a:p>
          <a:p>
            <a:r>
              <a:rPr lang="en-US" altLang="zh-CN" sz="1867" dirty="0" smtClean="0">
                <a:solidFill>
                  <a:schemeClr val="bg1"/>
                </a:solidFill>
              </a:rPr>
              <a:t>1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smtClean="0">
                <a:solidFill>
                  <a:schemeClr val="bg1"/>
                </a:solidFill>
              </a:rPr>
              <a:t>create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r>
              <a:rPr lang="en-US" altLang="zh-CN" sz="1867" dirty="0" smtClean="0">
                <a:solidFill>
                  <a:schemeClr val="bg1"/>
                </a:solidFill>
              </a:rPr>
              <a:t>vrouter1</a:t>
            </a:r>
          </a:p>
          <a:p>
            <a:r>
              <a:rPr lang="en-US" altLang="zh-CN" sz="1867" dirty="0" smtClean="0">
                <a:solidFill>
                  <a:schemeClr val="bg1"/>
                </a:solidFill>
              </a:rPr>
              <a:t>2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smtClean="0">
                <a:solidFill>
                  <a:schemeClr val="bg1"/>
                </a:solidFill>
              </a:rPr>
              <a:t>bind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r>
              <a:rPr lang="en-US" altLang="zh-CN" sz="1867" dirty="0" smtClean="0">
                <a:solidFill>
                  <a:schemeClr val="bg1"/>
                </a:solidFill>
              </a:rPr>
              <a:t>server1(vport1</a:t>
            </a:r>
            <a:r>
              <a:rPr lang="en-US" altLang="zh-CN" sz="1867" dirty="0">
                <a:solidFill>
                  <a:schemeClr val="bg1"/>
                </a:solidFill>
              </a:rPr>
              <a:t>)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smtClean="0">
                <a:solidFill>
                  <a:schemeClr val="bg1"/>
                </a:solidFill>
              </a:rPr>
              <a:t>server4(vport4)</a:t>
            </a:r>
          </a:p>
          <a:p>
            <a:r>
              <a:rPr lang="en-US" altLang="zh-CN" sz="1867" dirty="0" smtClean="0">
                <a:solidFill>
                  <a:schemeClr val="bg1"/>
                </a:solidFill>
              </a:rPr>
              <a:t>3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>
                <a:solidFill>
                  <a:schemeClr val="bg1"/>
                </a:solidFill>
              </a:rPr>
              <a:t>add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r>
              <a:rPr lang="en-US" altLang="zh-CN" sz="1867" dirty="0" smtClean="0">
                <a:solidFill>
                  <a:schemeClr val="bg1"/>
                </a:solidFill>
              </a:rPr>
              <a:t>10.11.0.0/16-&gt;vport1</a:t>
            </a:r>
          </a:p>
          <a:p>
            <a:r>
              <a:rPr lang="en-US" altLang="zh-CN" sz="1867" dirty="0">
                <a:solidFill>
                  <a:schemeClr val="bg1"/>
                </a:solidFill>
              </a:rPr>
              <a:t>4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>
                <a:solidFill>
                  <a:schemeClr val="bg1"/>
                </a:solidFill>
              </a:rPr>
              <a:t>add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r>
              <a:rPr lang="en-US" altLang="zh-CN" sz="1867" dirty="0" smtClean="0">
                <a:solidFill>
                  <a:schemeClr val="bg1"/>
                </a:solidFill>
              </a:rPr>
              <a:t>10.12.0.0/16-&gt;vport4</a:t>
            </a:r>
          </a:p>
          <a:p>
            <a:r>
              <a:rPr lang="en-US" altLang="zh-CN" sz="1867" dirty="0" smtClean="0">
                <a:solidFill>
                  <a:schemeClr val="bg1"/>
                </a:solidFill>
              </a:rPr>
              <a:t>5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smtClean="0">
                <a:solidFill>
                  <a:schemeClr val="bg1"/>
                </a:solidFill>
              </a:rPr>
              <a:t>ping check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err="1" smtClean="0">
                <a:solidFill>
                  <a:schemeClr val="bg1"/>
                </a:solidFill>
              </a:rPr>
              <a:t>netcat</a:t>
            </a:r>
            <a:r>
              <a:rPr lang="en-US" altLang="zh-CN" sz="1867" dirty="0" smtClean="0">
                <a:solidFill>
                  <a:schemeClr val="bg1"/>
                </a:solidFill>
              </a:rPr>
              <a:t> check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8" name="TextBox 54"/>
          <p:cNvSpPr txBox="1"/>
          <p:nvPr/>
        </p:nvSpPr>
        <p:spPr>
          <a:xfrm>
            <a:off x="991589" y="2107925"/>
            <a:ext cx="199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675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wyb1</a:t>
            </a:r>
            <a:endParaRPr lang="zh-CN" altLang="en-US" sz="1600" b="1" dirty="0">
              <a:solidFill>
                <a:srgbClr val="F675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4"/>
          <p:cNvSpPr txBox="1"/>
          <p:nvPr/>
        </p:nvSpPr>
        <p:spPr>
          <a:xfrm>
            <a:off x="3833506" y="2107925"/>
            <a:ext cx="199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675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wyb2</a:t>
            </a:r>
            <a:endParaRPr lang="zh-CN" altLang="en-US" sz="1600" b="1" dirty="0">
              <a:solidFill>
                <a:srgbClr val="F675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7129023" y="679708"/>
            <a:ext cx="4696731" cy="666977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7" dirty="0" err="1" smtClean="0">
                <a:solidFill>
                  <a:schemeClr val="bg1"/>
                </a:solidFill>
              </a:rPr>
              <a:t>netops</a:t>
            </a:r>
            <a:r>
              <a:rPr lang="zh-CN" altLang="en-US" sz="1867" dirty="0" smtClean="0">
                <a:solidFill>
                  <a:schemeClr val="bg1"/>
                </a:solidFill>
              </a:rPr>
              <a:t>：</a:t>
            </a:r>
            <a:endParaRPr lang="en-US" altLang="zh-CN" sz="1867" dirty="0" smtClean="0">
              <a:solidFill>
                <a:schemeClr val="bg1"/>
              </a:solidFill>
            </a:endParaRPr>
          </a:p>
          <a:p>
            <a:r>
              <a:rPr lang="en-US" altLang="zh-CN" sz="1867" dirty="0" smtClean="0">
                <a:solidFill>
                  <a:schemeClr val="bg1"/>
                </a:solidFill>
              </a:rPr>
              <a:t>1</a:t>
            </a:r>
            <a:r>
              <a:rPr lang="zh-CN" altLang="en-US" sz="1867" dirty="0" smtClean="0">
                <a:solidFill>
                  <a:schemeClr val="bg1"/>
                </a:solidFill>
              </a:rPr>
              <a:t>、</a:t>
            </a:r>
            <a:r>
              <a:rPr lang="en-US" altLang="zh-CN" sz="1867" dirty="0" err="1" smtClean="0">
                <a:solidFill>
                  <a:schemeClr val="bg1"/>
                </a:solidFill>
              </a:rPr>
              <a:t>init</a:t>
            </a:r>
            <a:endParaRPr lang="en-US" altLang="zh-CN" sz="1867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5343" y="2979274"/>
            <a:ext cx="23670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7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5343" y="2979274"/>
            <a:ext cx="236701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1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429" y="160389"/>
            <a:ext cx="91210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8554" y="1048268"/>
            <a:ext cx="8549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Uses Case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3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429" y="160389"/>
            <a:ext cx="91210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9727" y="1756057"/>
            <a:ext cx="63271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equirements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define subnet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 define route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9727" y="3741510"/>
            <a:ext cx="67231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roblems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complicated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 conflict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 effect each other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2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020" y="164637"/>
            <a:ext cx="91210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Concept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240" y="1770549"/>
            <a:ext cx="29508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vNet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vRouter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vPort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x.x.x.x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/x -&gt;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vPort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2"/>
          <p:cNvSpPr/>
          <p:nvPr/>
        </p:nvSpPr>
        <p:spPr>
          <a:xfrm>
            <a:off x="6055036" y="1088340"/>
            <a:ext cx="4760601" cy="5285585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6750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08356" y="2522697"/>
            <a:ext cx="4176215" cy="2513604"/>
            <a:chOff x="1388672" y="2176816"/>
            <a:chExt cx="2865559" cy="174127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2" y="3442430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953" y="3442430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953" y="2176816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" name="Picture 11" descr="VPC-Router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7" y="2762520"/>
            <a:ext cx="1258169" cy="1258169"/>
          </a:xfrm>
          <a:prstGeom prst="rect">
            <a:avLst/>
          </a:prstGeom>
        </p:spPr>
      </p:pic>
      <p:sp>
        <p:nvSpPr>
          <p:cNvPr id="24" name="TextBox 33"/>
          <p:cNvSpPr txBox="1">
            <a:spLocks noChangeArrowheads="1"/>
          </p:cNvSpPr>
          <p:nvPr/>
        </p:nvSpPr>
        <p:spPr bwMode="auto">
          <a:xfrm>
            <a:off x="7907912" y="3867783"/>
            <a:ext cx="1184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vRouter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05" y="1423936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59" y="2519404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05" y="5048790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肘形连接符 60"/>
          <p:cNvCxnSpPr>
            <a:stCxn id="26" idx="3"/>
            <a:endCxn id="23" idx="1"/>
          </p:cNvCxnSpPr>
          <p:nvPr/>
        </p:nvCxnSpPr>
        <p:spPr>
          <a:xfrm>
            <a:off x="7113550" y="2866017"/>
            <a:ext cx="737617" cy="52558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9" descr="Interne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70" y="671808"/>
            <a:ext cx="868459" cy="868459"/>
          </a:xfrm>
          <a:prstGeom prst="rect">
            <a:avLst/>
          </a:prstGeom>
        </p:spPr>
      </p:pic>
      <p:cxnSp>
        <p:nvCxnSpPr>
          <p:cNvPr id="34" name="肘形连接符 60"/>
          <p:cNvCxnSpPr>
            <a:stCxn id="12" idx="3"/>
          </p:cNvCxnSpPr>
          <p:nvPr/>
        </p:nvCxnSpPr>
        <p:spPr>
          <a:xfrm flipV="1">
            <a:off x="7106847" y="3867783"/>
            <a:ext cx="801065" cy="82519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60"/>
          <p:cNvCxnSpPr>
            <a:stCxn id="25" idx="2"/>
            <a:endCxn id="23" idx="0"/>
          </p:cNvCxnSpPr>
          <p:nvPr/>
        </p:nvCxnSpPr>
        <p:spPr>
          <a:xfrm>
            <a:off x="8480251" y="2117161"/>
            <a:ext cx="1" cy="645359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60"/>
          <p:cNvCxnSpPr>
            <a:stCxn id="14" idx="1"/>
            <a:endCxn id="23" idx="3"/>
          </p:cNvCxnSpPr>
          <p:nvPr/>
        </p:nvCxnSpPr>
        <p:spPr>
          <a:xfrm flipH="1">
            <a:off x="9109336" y="2866017"/>
            <a:ext cx="776744" cy="52558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60"/>
          <p:cNvCxnSpPr>
            <a:endCxn id="13" idx="1"/>
          </p:cNvCxnSpPr>
          <p:nvPr/>
        </p:nvCxnSpPr>
        <p:spPr>
          <a:xfrm>
            <a:off x="9091975" y="3867783"/>
            <a:ext cx="794105" cy="82519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60"/>
          <p:cNvCxnSpPr>
            <a:stCxn id="24" idx="2"/>
            <a:endCxn id="28" idx="0"/>
          </p:cNvCxnSpPr>
          <p:nvPr/>
        </p:nvCxnSpPr>
        <p:spPr>
          <a:xfrm flipH="1">
            <a:off x="8480251" y="4237115"/>
            <a:ext cx="19693" cy="81167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46" y="2211383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97" y="2818715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713" y="3472496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855" y="3445190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27" y="3998273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54"/>
          <p:cNvSpPr txBox="1"/>
          <p:nvPr/>
        </p:nvSpPr>
        <p:spPr>
          <a:xfrm>
            <a:off x="5767343" y="951903"/>
            <a:ext cx="199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>
                <a:solidFill>
                  <a:srgbClr val="F675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vNet</a:t>
            </a:r>
            <a:endParaRPr lang="zh-CN" altLang="en-US" sz="1600" b="1" dirty="0">
              <a:solidFill>
                <a:srgbClr val="F675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29" y="2832046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8440176" y="2300375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9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020" y="164637"/>
            <a:ext cx="91210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Uses Case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2"/>
          <p:cNvSpPr/>
          <p:nvPr/>
        </p:nvSpPr>
        <p:spPr>
          <a:xfrm>
            <a:off x="6055036" y="1088340"/>
            <a:ext cx="4760601" cy="5285585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6750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08356" y="2522697"/>
            <a:ext cx="4176215" cy="2513604"/>
            <a:chOff x="1388672" y="2176816"/>
            <a:chExt cx="2865559" cy="174127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2" y="3442430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953" y="3442430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953" y="2176816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" name="Picture 11" descr="VPC-Router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67" y="2791096"/>
            <a:ext cx="1258169" cy="1258169"/>
          </a:xfrm>
          <a:prstGeom prst="rect">
            <a:avLst/>
          </a:prstGeom>
        </p:spPr>
      </p:pic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7907912" y="3867783"/>
            <a:ext cx="1184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vRouter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05" y="1423936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59" y="2519404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05" y="5048790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肘形连接符 60"/>
          <p:cNvCxnSpPr>
            <a:stCxn id="14" idx="3"/>
            <a:endCxn id="11" idx="1"/>
          </p:cNvCxnSpPr>
          <p:nvPr/>
        </p:nvCxnSpPr>
        <p:spPr>
          <a:xfrm>
            <a:off x="7113550" y="2866017"/>
            <a:ext cx="737617" cy="55416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9" descr="Interne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70" y="671808"/>
            <a:ext cx="868459" cy="868459"/>
          </a:xfrm>
          <a:prstGeom prst="rect">
            <a:avLst/>
          </a:prstGeom>
        </p:spPr>
      </p:pic>
      <p:cxnSp>
        <p:nvCxnSpPr>
          <p:cNvPr id="18" name="肘形连接符 60"/>
          <p:cNvCxnSpPr>
            <a:stCxn id="8" idx="3"/>
          </p:cNvCxnSpPr>
          <p:nvPr/>
        </p:nvCxnSpPr>
        <p:spPr>
          <a:xfrm flipV="1">
            <a:off x="7106847" y="3867783"/>
            <a:ext cx="801065" cy="82519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60"/>
          <p:cNvCxnSpPr>
            <a:stCxn id="13" idx="2"/>
            <a:endCxn id="11" idx="0"/>
          </p:cNvCxnSpPr>
          <p:nvPr/>
        </p:nvCxnSpPr>
        <p:spPr>
          <a:xfrm>
            <a:off x="8480251" y="2117161"/>
            <a:ext cx="1" cy="67393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60"/>
          <p:cNvCxnSpPr>
            <a:stCxn id="10" idx="1"/>
            <a:endCxn id="11" idx="3"/>
          </p:cNvCxnSpPr>
          <p:nvPr/>
        </p:nvCxnSpPr>
        <p:spPr>
          <a:xfrm flipH="1">
            <a:off x="9109336" y="2866017"/>
            <a:ext cx="776744" cy="55416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60"/>
          <p:cNvCxnSpPr>
            <a:endCxn id="9" idx="1"/>
          </p:cNvCxnSpPr>
          <p:nvPr/>
        </p:nvCxnSpPr>
        <p:spPr>
          <a:xfrm>
            <a:off x="9091975" y="3867783"/>
            <a:ext cx="794105" cy="82519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60"/>
          <p:cNvCxnSpPr>
            <a:stCxn id="12" idx="2"/>
            <a:endCxn id="15" idx="0"/>
          </p:cNvCxnSpPr>
          <p:nvPr/>
        </p:nvCxnSpPr>
        <p:spPr>
          <a:xfrm flipH="1">
            <a:off x="8480251" y="4237115"/>
            <a:ext cx="19693" cy="81167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46" y="2211383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97" y="2818715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713" y="3472496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855" y="3445190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27" y="3998273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54"/>
          <p:cNvSpPr txBox="1"/>
          <p:nvPr/>
        </p:nvSpPr>
        <p:spPr>
          <a:xfrm>
            <a:off x="5767343" y="951903"/>
            <a:ext cx="199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>
                <a:solidFill>
                  <a:srgbClr val="F675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vNet</a:t>
            </a:r>
            <a:endParaRPr lang="zh-CN" altLang="en-US" sz="1600" b="1" dirty="0">
              <a:solidFill>
                <a:srgbClr val="F675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29" y="2832046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"/>
          <p:cNvSpPr/>
          <p:nvPr/>
        </p:nvSpPr>
        <p:spPr>
          <a:xfrm>
            <a:off x="621331" y="1088340"/>
            <a:ext cx="4760601" cy="5285585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6750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74651" y="2522697"/>
            <a:ext cx="4176215" cy="2513604"/>
            <a:chOff x="1388672" y="2176816"/>
            <a:chExt cx="2865559" cy="1741278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672" y="3442430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953" y="3442430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953" y="2176816"/>
              <a:ext cx="479278" cy="475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11" descr="VPC-Router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62" y="2762520"/>
            <a:ext cx="1258169" cy="1258169"/>
          </a:xfrm>
          <a:prstGeom prst="rect">
            <a:avLst/>
          </a:prstGeom>
        </p:spPr>
      </p:pic>
      <p:sp>
        <p:nvSpPr>
          <p:cNvPr id="36" name="TextBox 33"/>
          <p:cNvSpPr txBox="1">
            <a:spLocks noChangeArrowheads="1"/>
          </p:cNvSpPr>
          <p:nvPr/>
        </p:nvSpPr>
        <p:spPr bwMode="auto">
          <a:xfrm>
            <a:off x="2474207" y="3867783"/>
            <a:ext cx="1184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vRouter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00" y="1423936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4" y="2519404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00" y="5048790"/>
            <a:ext cx="698491" cy="6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肘形连接符 60"/>
          <p:cNvCxnSpPr>
            <a:stCxn id="38" idx="3"/>
            <a:endCxn id="35" idx="1"/>
          </p:cNvCxnSpPr>
          <p:nvPr/>
        </p:nvCxnSpPr>
        <p:spPr>
          <a:xfrm>
            <a:off x="1679845" y="2866017"/>
            <a:ext cx="737617" cy="52558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9" descr="Interne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65" y="671808"/>
            <a:ext cx="868459" cy="868459"/>
          </a:xfrm>
          <a:prstGeom prst="rect">
            <a:avLst/>
          </a:prstGeom>
        </p:spPr>
      </p:pic>
      <p:cxnSp>
        <p:nvCxnSpPr>
          <p:cNvPr id="42" name="肘形连接符 60"/>
          <p:cNvCxnSpPr>
            <a:stCxn id="32" idx="3"/>
          </p:cNvCxnSpPr>
          <p:nvPr/>
        </p:nvCxnSpPr>
        <p:spPr>
          <a:xfrm flipV="1">
            <a:off x="1673142" y="3867783"/>
            <a:ext cx="801065" cy="82519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60"/>
          <p:cNvCxnSpPr>
            <a:stCxn id="37" idx="2"/>
            <a:endCxn id="35" idx="0"/>
          </p:cNvCxnSpPr>
          <p:nvPr/>
        </p:nvCxnSpPr>
        <p:spPr>
          <a:xfrm>
            <a:off x="3046546" y="2117161"/>
            <a:ext cx="1" cy="645359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60"/>
          <p:cNvCxnSpPr>
            <a:stCxn id="34" idx="1"/>
            <a:endCxn id="35" idx="3"/>
          </p:cNvCxnSpPr>
          <p:nvPr/>
        </p:nvCxnSpPr>
        <p:spPr>
          <a:xfrm flipH="1">
            <a:off x="3675631" y="2866017"/>
            <a:ext cx="776744" cy="52558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60"/>
          <p:cNvCxnSpPr>
            <a:endCxn id="33" idx="1"/>
          </p:cNvCxnSpPr>
          <p:nvPr/>
        </p:nvCxnSpPr>
        <p:spPr>
          <a:xfrm>
            <a:off x="3658270" y="3867783"/>
            <a:ext cx="794105" cy="82519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60"/>
          <p:cNvCxnSpPr>
            <a:stCxn id="36" idx="2"/>
            <a:endCxn id="39" idx="0"/>
          </p:cNvCxnSpPr>
          <p:nvPr/>
        </p:nvCxnSpPr>
        <p:spPr>
          <a:xfrm flipH="1">
            <a:off x="3046546" y="4237115"/>
            <a:ext cx="19693" cy="811675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1" y="2211383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92" y="2818715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008" y="3472496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50" y="3445190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22" y="3998273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4"/>
          <p:cNvSpPr txBox="1"/>
          <p:nvPr/>
        </p:nvSpPr>
        <p:spPr>
          <a:xfrm>
            <a:off x="333638" y="951903"/>
            <a:ext cx="199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>
                <a:solidFill>
                  <a:srgbClr val="F675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vNet</a:t>
            </a:r>
            <a:endParaRPr lang="zh-CN" altLang="en-US" sz="1600" b="1" dirty="0">
              <a:solidFill>
                <a:srgbClr val="F675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Picture 2" descr="switch, IOS 7 interface symbo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24" y="2832046"/>
            <a:ext cx="944384" cy="9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33"/>
          <p:cNvSpPr txBox="1">
            <a:spLocks noChangeArrowheads="1"/>
          </p:cNvSpPr>
          <p:nvPr/>
        </p:nvSpPr>
        <p:spPr bwMode="auto">
          <a:xfrm>
            <a:off x="887899" y="5173889"/>
            <a:ext cx="3101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Route: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10.11.0.0/16    -&gt; vport1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10.12.0.0/16    -&gt; vport2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10.13.0.0/16    -&gt; vport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</a:p>
        </p:txBody>
      </p:sp>
      <p:sp>
        <p:nvSpPr>
          <p:cNvPr id="55" name="TextBox 33"/>
          <p:cNvSpPr txBox="1">
            <a:spLocks noChangeArrowheads="1"/>
          </p:cNvSpPr>
          <p:nvPr/>
        </p:nvSpPr>
        <p:spPr bwMode="auto">
          <a:xfrm>
            <a:off x="2997947" y="2295394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vport1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57" name="TextBox 33"/>
          <p:cNvSpPr txBox="1">
            <a:spLocks noChangeArrowheads="1"/>
          </p:cNvSpPr>
          <p:nvPr/>
        </p:nvSpPr>
        <p:spPr bwMode="auto">
          <a:xfrm>
            <a:off x="3790111" y="3247508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vport2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58" name="TextBox 33"/>
          <p:cNvSpPr txBox="1">
            <a:spLocks noChangeArrowheads="1"/>
          </p:cNvSpPr>
          <p:nvPr/>
        </p:nvSpPr>
        <p:spPr bwMode="auto">
          <a:xfrm>
            <a:off x="3799792" y="3757094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vport3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59" name="TextBox 33"/>
          <p:cNvSpPr txBox="1">
            <a:spLocks noChangeArrowheads="1"/>
          </p:cNvSpPr>
          <p:nvPr/>
        </p:nvSpPr>
        <p:spPr bwMode="auto">
          <a:xfrm>
            <a:off x="2956263" y="4551434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vport4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0" name="TextBox 33"/>
          <p:cNvSpPr txBox="1">
            <a:spLocks noChangeArrowheads="1"/>
          </p:cNvSpPr>
          <p:nvPr/>
        </p:nvSpPr>
        <p:spPr bwMode="auto">
          <a:xfrm>
            <a:off x="1145189" y="3932357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vport5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1" name="TextBox 33"/>
          <p:cNvSpPr txBox="1">
            <a:spLocks noChangeArrowheads="1"/>
          </p:cNvSpPr>
          <p:nvPr/>
        </p:nvSpPr>
        <p:spPr bwMode="auto">
          <a:xfrm>
            <a:off x="1118919" y="3246600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vport6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2" name="TextBox 33"/>
          <p:cNvSpPr txBox="1">
            <a:spLocks noChangeArrowheads="1"/>
          </p:cNvSpPr>
          <p:nvPr/>
        </p:nvSpPr>
        <p:spPr bwMode="auto">
          <a:xfrm>
            <a:off x="6357142" y="5169159"/>
            <a:ext cx="310153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Route: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10.11.0.0/16    -&gt; vport1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10.12.0.0/16    -&gt; vport2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10.13.0.0/16    -&gt; vport3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10.14.0.0/16    -&gt; vport4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3" name="TextBox 33"/>
          <p:cNvSpPr txBox="1">
            <a:spLocks noChangeArrowheads="1"/>
          </p:cNvSpPr>
          <p:nvPr/>
        </p:nvSpPr>
        <p:spPr bwMode="auto">
          <a:xfrm>
            <a:off x="8440176" y="2300375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vport1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4" name="TextBox 33"/>
          <p:cNvSpPr txBox="1">
            <a:spLocks noChangeArrowheads="1"/>
          </p:cNvSpPr>
          <p:nvPr/>
        </p:nvSpPr>
        <p:spPr bwMode="auto">
          <a:xfrm>
            <a:off x="9232340" y="3252489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vport2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5" name="TextBox 33"/>
          <p:cNvSpPr txBox="1">
            <a:spLocks noChangeArrowheads="1"/>
          </p:cNvSpPr>
          <p:nvPr/>
        </p:nvSpPr>
        <p:spPr bwMode="auto">
          <a:xfrm>
            <a:off x="9242021" y="3762075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vport3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6" name="TextBox 33"/>
          <p:cNvSpPr txBox="1">
            <a:spLocks noChangeArrowheads="1"/>
          </p:cNvSpPr>
          <p:nvPr/>
        </p:nvSpPr>
        <p:spPr bwMode="auto">
          <a:xfrm>
            <a:off x="8398492" y="4556415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vport4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7" name="TextBox 33"/>
          <p:cNvSpPr txBox="1">
            <a:spLocks noChangeArrowheads="1"/>
          </p:cNvSpPr>
          <p:nvPr/>
        </p:nvSpPr>
        <p:spPr bwMode="auto">
          <a:xfrm>
            <a:off x="6587418" y="3937338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vport5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8" name="TextBox 33"/>
          <p:cNvSpPr txBox="1">
            <a:spLocks noChangeArrowheads="1"/>
          </p:cNvSpPr>
          <p:nvPr/>
        </p:nvSpPr>
        <p:spPr bwMode="auto">
          <a:xfrm>
            <a:off x="6561148" y="3251581"/>
            <a:ext cx="1184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vport6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9" name="TextBox 3"/>
          <p:cNvSpPr txBox="1"/>
          <p:nvPr/>
        </p:nvSpPr>
        <p:spPr>
          <a:xfrm>
            <a:off x="3884395" y="1546411"/>
            <a:ext cx="916206" cy="379656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867" dirty="0" smtClean="0">
                <a:solidFill>
                  <a:schemeClr val="bg1"/>
                </a:solidFill>
              </a:rPr>
              <a:t>USER1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3"/>
          <p:cNvSpPr txBox="1"/>
          <p:nvPr/>
        </p:nvSpPr>
        <p:spPr>
          <a:xfrm>
            <a:off x="9424154" y="1511501"/>
            <a:ext cx="992250" cy="379656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867" dirty="0" smtClean="0">
                <a:solidFill>
                  <a:schemeClr val="bg1"/>
                </a:solidFill>
              </a:rPr>
              <a:t>USER2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020" y="164637"/>
            <a:ext cx="91210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Design-Arch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2710" y="5643262"/>
            <a:ext cx="6238382" cy="7379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physical device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3293" y="5728683"/>
            <a:ext cx="12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layer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637211" y="5456357"/>
            <a:ext cx="7604316" cy="1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03293" y="3853939"/>
            <a:ext cx="125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 layer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61294" y="3305563"/>
            <a:ext cx="4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04142" y="5771851"/>
            <a:ext cx="159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plane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637211" y="3153018"/>
            <a:ext cx="7604316" cy="2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602710" y="3457895"/>
            <a:ext cx="6220779" cy="18627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25745" y="2950171"/>
            <a:ext cx="197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plane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0333" y="2052812"/>
            <a:ext cx="126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layer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上箭头 19"/>
          <p:cNvSpPr/>
          <p:nvPr/>
        </p:nvSpPr>
        <p:spPr>
          <a:xfrm flipV="1">
            <a:off x="6473379" y="2922706"/>
            <a:ext cx="340226" cy="39949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上箭头 20"/>
          <p:cNvSpPr/>
          <p:nvPr/>
        </p:nvSpPr>
        <p:spPr>
          <a:xfrm flipV="1">
            <a:off x="7857640" y="2917239"/>
            <a:ext cx="286235" cy="41949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22138" y="1890084"/>
            <a:ext cx="6218954" cy="8201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上箭头 23"/>
          <p:cNvSpPr/>
          <p:nvPr/>
        </p:nvSpPr>
        <p:spPr>
          <a:xfrm flipV="1">
            <a:off x="4044982" y="2917238"/>
            <a:ext cx="340790" cy="170438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00700" y="3609696"/>
            <a:ext cx="2926949" cy="9503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77161" y="2887096"/>
            <a:ext cx="144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RESTCONF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27030" y="3683933"/>
            <a:ext cx="203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vRouter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Service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11529" y="4699917"/>
            <a:ext cx="773546" cy="486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4994" y="4699917"/>
            <a:ext cx="858018" cy="486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55825" y="4699917"/>
            <a:ext cx="925975" cy="486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64613" y="4704975"/>
            <a:ext cx="1405313" cy="486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13211" y="4714566"/>
            <a:ext cx="1089921" cy="486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59044" y="3609696"/>
            <a:ext cx="203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ODL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96632" y="4101105"/>
            <a:ext cx="2492184" cy="344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vRouter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Yang Model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02710" y="1154907"/>
            <a:ext cx="6238382" cy="53673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4"/>
          <p:cNvSpPr txBox="1"/>
          <p:nvPr/>
        </p:nvSpPr>
        <p:spPr>
          <a:xfrm>
            <a:off x="2723728" y="1987721"/>
            <a:ext cx="203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57765" y="2166207"/>
            <a:ext cx="681379" cy="344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42112" y="2178779"/>
            <a:ext cx="1153757" cy="344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topolopy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4807" y="2168833"/>
            <a:ext cx="904602" cy="344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vrouter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66554" y="2165026"/>
            <a:ext cx="745171" cy="344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vport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30419" y="2154476"/>
            <a:ext cx="669663" cy="344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64395" y="2156941"/>
            <a:ext cx="812384" cy="3447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1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020" y="164637"/>
            <a:ext cx="91210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Design-API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782" y="1524031"/>
            <a:ext cx="110482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cisco-devnet@Cisco-DevNet-DevTools:~/wyb/vrouter_project$ sh client/api_direct.sh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Common Usage: --action $action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 Usage: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init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create_vourter:  --user $user --vrouter $name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destroy_vourter: --user $user --vrouter $name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list_vourter:    --user $user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bind_vport:      --user $user --vrouter $name --vport $name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unbind_vport:    --user $user --vrouter $name --vport $name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list_vport:      --user $user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add_route:       --user $user --vrouter $name --dest $dest --mask $mask --vport $name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delete_route:    --user $user --vrouter $name --dest $dest --mask $mask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list_route:      --user $user --vrouter $name</a:t>
            </a:r>
          </a:p>
        </p:txBody>
      </p:sp>
    </p:spTree>
    <p:extLst>
      <p:ext uri="{BB962C8B-B14F-4D97-AF65-F5344CB8AC3E}">
        <p14:creationId xmlns:p14="http://schemas.microsoft.com/office/powerpoint/2010/main" val="40890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020" y="164637"/>
            <a:ext cx="91210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Design-bind </a:t>
            </a:r>
            <a:r>
              <a:rPr lang="en-US" altLang="zh-CN" sz="4267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vport</a:t>
            </a:r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4267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vrouter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002" y="1668509"/>
            <a:ext cx="1668664" cy="331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do bind </a:t>
            </a:r>
            <a:r>
              <a:rPr lang="en-US" altLang="zh-CN" sz="1400" dirty="0" err="1" smtClean="0"/>
              <a:t>vport</a:t>
            </a:r>
            <a:r>
              <a:rPr lang="en-US" altLang="zh-CN" sz="1400" dirty="0" smtClean="0"/>
              <a:t> API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656125" y="2531590"/>
            <a:ext cx="1668664" cy="331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/>
              <a:t>get topology</a:t>
            </a:r>
            <a:endParaRPr kumimoji="1"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52002" y="3597645"/>
            <a:ext cx="1668664" cy="545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 smtClean="0"/>
              <a:t>get </a:t>
            </a:r>
            <a:r>
              <a:rPr kumimoji="1" lang="en-US" altLang="zh-CN" sz="1400" dirty="0" err="1" smtClean="0"/>
              <a:t>vrouer</a:t>
            </a:r>
            <a:r>
              <a:rPr kumimoji="1" lang="en-US" altLang="zh-CN" sz="1400" dirty="0" smtClean="0"/>
              <a:t> other </a:t>
            </a:r>
            <a:r>
              <a:rPr kumimoji="1" lang="en-US" altLang="zh-CN" sz="1400" dirty="0" err="1" smtClean="0"/>
              <a:t>vport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52002" y="4987472"/>
            <a:ext cx="1668664" cy="615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get cur </a:t>
            </a:r>
            <a:r>
              <a:rPr lang="en-US" altLang="zh-CN" sz="1400" dirty="0" err="1" smtClean="0"/>
              <a:t>vport</a:t>
            </a:r>
            <a:r>
              <a:rPr lang="en-US" altLang="zh-CN" sz="1400" dirty="0" smtClean="0"/>
              <a:t> to other </a:t>
            </a:r>
            <a:r>
              <a:rPr lang="en-US" altLang="zh-CN" sz="1400" dirty="0" err="1" smtClean="0"/>
              <a:t>vport</a:t>
            </a:r>
            <a:r>
              <a:rPr lang="en-US" altLang="zh-CN" sz="1400" dirty="0" smtClean="0"/>
              <a:t> path</a:t>
            </a:r>
            <a:endParaRPr kumimoji="1"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179161" y="1638353"/>
            <a:ext cx="1774975" cy="615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create </a:t>
            </a:r>
            <a:r>
              <a:rPr lang="en-US" altLang="zh-CN" sz="1400" dirty="0" err="1" smtClean="0"/>
              <a:t>vrf</a:t>
            </a:r>
            <a:endParaRPr kumimoji="1"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65" y="1946213"/>
            <a:ext cx="6259133" cy="390421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784838" y="2863263"/>
            <a:ext cx="1397551" cy="3199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3.config </a:t>
            </a:r>
            <a:r>
              <a:rPr lang="en-US" altLang="zh-CN" sz="1400" dirty="0" err="1" smtClean="0"/>
              <a:t>vlan&amp;ip</a:t>
            </a:r>
            <a:endParaRPr kumimoji="1"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922758" y="3625503"/>
            <a:ext cx="1408597" cy="2496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5.config </a:t>
            </a:r>
            <a:r>
              <a:rPr lang="en-US" altLang="zh-CN" sz="1400" dirty="0" err="1" smtClean="0"/>
              <a:t>vlan&amp;ip</a:t>
            </a:r>
            <a:endParaRPr kumimoji="1"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721576" y="2548789"/>
            <a:ext cx="1385193" cy="277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6.</a:t>
            </a:r>
            <a:r>
              <a:rPr lang="en-US" altLang="zh-CN" sz="1400" dirty="0" smtClean="0"/>
              <a:t>config </a:t>
            </a:r>
            <a:r>
              <a:rPr lang="en-US" altLang="zh-CN" sz="1400" dirty="0" err="1" smtClean="0"/>
              <a:t>vrf&amp;ip</a:t>
            </a:r>
            <a:endParaRPr kumimoji="1"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6359854" y="3371475"/>
            <a:ext cx="1037229" cy="254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1.create </a:t>
            </a:r>
            <a:r>
              <a:rPr lang="en-US" altLang="zh-CN" sz="1400" dirty="0" err="1" smtClean="0"/>
              <a:t>vrf</a:t>
            </a:r>
            <a:endParaRPr kumimoji="1"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9770065" y="3210482"/>
            <a:ext cx="1037229" cy="254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2.create </a:t>
            </a:r>
            <a:r>
              <a:rPr lang="en-US" altLang="zh-CN" sz="1400" dirty="0" err="1" smtClean="0"/>
              <a:t>vrf</a:t>
            </a:r>
            <a:endParaRPr kumimoji="1"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9770064" y="4156444"/>
            <a:ext cx="1037229" cy="254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4</a:t>
            </a:r>
            <a:r>
              <a:rPr lang="en-US" altLang="zh-CN" sz="1400" dirty="0" smtClean="0"/>
              <a:t>.create </a:t>
            </a:r>
            <a:r>
              <a:rPr lang="en-US" altLang="zh-CN" sz="1400" dirty="0" err="1" smtClean="0"/>
              <a:t>vrf</a:t>
            </a:r>
            <a:endParaRPr kumimoji="1"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3178347" y="2875326"/>
            <a:ext cx="1775790" cy="615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create </a:t>
            </a:r>
            <a:r>
              <a:rPr lang="en-US" altLang="zh-CN" sz="1400" dirty="0" err="1" smtClean="0"/>
              <a:t>vlan&amp;config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ip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187872" y="3975598"/>
            <a:ext cx="1775789" cy="615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 smtClean="0"/>
              <a:t>config</a:t>
            </a:r>
            <a:r>
              <a:rPr lang="en-US" altLang="zh-CN" sz="1400" dirty="0" smtClean="0"/>
              <a:t> server if </a:t>
            </a:r>
            <a:r>
              <a:rPr lang="en-US" altLang="zh-CN" sz="1400" dirty="0" err="1" smtClean="0"/>
              <a:t>vrf&amp;ip</a:t>
            </a:r>
            <a:endParaRPr kumimoji="1" lang="zh-CN" altLang="en-US" sz="1400" dirty="0"/>
          </a:p>
        </p:txBody>
      </p:sp>
      <p:cxnSp>
        <p:nvCxnSpPr>
          <p:cNvPr id="24" name="肘形连接符 23"/>
          <p:cNvCxnSpPr>
            <a:stCxn id="5" idx="2"/>
            <a:endCxn id="6" idx="0"/>
          </p:cNvCxnSpPr>
          <p:nvPr/>
        </p:nvCxnSpPr>
        <p:spPr>
          <a:xfrm rot="16200000" flipH="1">
            <a:off x="1222691" y="2263824"/>
            <a:ext cx="531408" cy="4123"/>
          </a:xfrm>
          <a:prstGeom prst="bentConnector3">
            <a:avLst>
              <a:gd name="adj1" fmla="val 50000"/>
            </a:avLst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" idx="2"/>
            <a:endCxn id="8" idx="0"/>
          </p:cNvCxnSpPr>
          <p:nvPr/>
        </p:nvCxnSpPr>
        <p:spPr>
          <a:xfrm rot="5400000">
            <a:off x="1121205" y="3228393"/>
            <a:ext cx="734382" cy="4123"/>
          </a:xfrm>
          <a:prstGeom prst="bentConnector3">
            <a:avLst>
              <a:gd name="adj1" fmla="val 50000"/>
            </a:avLst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8" idx="2"/>
            <a:endCxn id="9" idx="0"/>
          </p:cNvCxnSpPr>
          <p:nvPr/>
        </p:nvCxnSpPr>
        <p:spPr>
          <a:xfrm rot="5400000">
            <a:off x="1064235" y="4565373"/>
            <a:ext cx="844198" cy="12700"/>
          </a:xfrm>
          <a:prstGeom prst="bentConnector3">
            <a:avLst>
              <a:gd name="adj1" fmla="val 50000"/>
            </a:avLst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2"/>
            <a:endCxn id="10" idx="0"/>
          </p:cNvCxnSpPr>
          <p:nvPr/>
        </p:nvCxnSpPr>
        <p:spPr>
          <a:xfrm rot="5400000" flipH="1" flipV="1">
            <a:off x="794071" y="2330615"/>
            <a:ext cx="3964839" cy="2580315"/>
          </a:xfrm>
          <a:prstGeom prst="bentConnector5">
            <a:avLst>
              <a:gd name="adj1" fmla="val -5766"/>
              <a:gd name="adj2" fmla="val 48970"/>
              <a:gd name="adj3" fmla="val 105766"/>
            </a:avLst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0" idx="2"/>
            <a:endCxn id="22" idx="0"/>
          </p:cNvCxnSpPr>
          <p:nvPr/>
        </p:nvCxnSpPr>
        <p:spPr>
          <a:xfrm rot="5400000">
            <a:off x="3755820" y="2564496"/>
            <a:ext cx="621253" cy="407"/>
          </a:xfrm>
          <a:prstGeom prst="bentConnector3">
            <a:avLst>
              <a:gd name="adj1" fmla="val 50000"/>
            </a:avLst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2" idx="2"/>
            <a:endCxn id="23" idx="0"/>
          </p:cNvCxnSpPr>
          <p:nvPr/>
        </p:nvCxnSpPr>
        <p:spPr>
          <a:xfrm rot="16200000" flipH="1">
            <a:off x="3828728" y="3728559"/>
            <a:ext cx="484552" cy="9525"/>
          </a:xfrm>
          <a:prstGeom prst="bentConnector3">
            <a:avLst>
              <a:gd name="adj1" fmla="val 50000"/>
            </a:avLst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endCxn id="5" idx="0"/>
          </p:cNvCxnSpPr>
          <p:nvPr/>
        </p:nvCxnSpPr>
        <p:spPr>
          <a:xfrm rot="16200000" flipH="1">
            <a:off x="1178474" y="1360649"/>
            <a:ext cx="609370" cy="6350"/>
          </a:xfrm>
          <a:prstGeom prst="bentConnector3">
            <a:avLst>
              <a:gd name="adj1" fmla="val 50000"/>
            </a:avLst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020" y="164637"/>
            <a:ext cx="91210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endParaRPr lang="zh-CN" altLang="en-US" sz="42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163" y="1030360"/>
            <a:ext cx="55486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方案预研（迭代一）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测试环境搭建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交换机手动配置，验证方案可行性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RESECONF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迭代二）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RESTCONF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手动配置，验证方案可行性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19641" y="913625"/>
            <a:ext cx="554860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功能（迭代三）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app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vRouter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vPort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API and logical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 compute logical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CDP/ROUTE/VRF/VLAN/INTERFACE/ROUTE adapter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code test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ODL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MD-SAL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vRouter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Yang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功能（迭代四）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 service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0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587</Words>
  <Application>Microsoft Office PowerPoint</Application>
  <PresentationFormat>宽屏</PresentationFormat>
  <Paragraphs>182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Courier New</vt:lpstr>
      <vt:lpstr>Wingdings</vt:lpstr>
      <vt:lpstr>Office 主题</vt:lpstr>
      <vt:lpstr>NARS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wyb</dc:creator>
  <cp:lastModifiedBy>王颖斌</cp:lastModifiedBy>
  <cp:revision>593</cp:revision>
  <dcterms:created xsi:type="dcterms:W3CDTF">2014-07-31T14:55:50Z</dcterms:created>
  <dcterms:modified xsi:type="dcterms:W3CDTF">2015-04-24T05:32:55Z</dcterms:modified>
</cp:coreProperties>
</file>