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13" r:id="rId4"/>
    <p:sldId id="279" r:id="rId5"/>
    <p:sldId id="317" r:id="rId6"/>
    <p:sldId id="290" r:id="rId7"/>
    <p:sldId id="282" r:id="rId8"/>
    <p:sldId id="277" r:id="rId9"/>
    <p:sldId id="301" r:id="rId10"/>
    <p:sldId id="300" r:id="rId11"/>
    <p:sldId id="264" r:id="rId12"/>
    <p:sldId id="287" r:id="rId13"/>
    <p:sldId id="278" r:id="rId14"/>
    <p:sldId id="268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432"/>
    <a:srgbClr val="F15A05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4640" autoAdjust="0"/>
  </p:normalViewPr>
  <p:slideViewPr>
    <p:cSldViewPr>
      <p:cViewPr varScale="1">
        <p:scale>
          <a:sx n="55" d="100"/>
          <a:sy n="55" d="100"/>
        </p:scale>
        <p:origin x="1836" y="78"/>
      </p:cViewPr>
      <p:guideLst>
        <p:guide orient="horz" pos="2109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768345A-0D83-4C8A-B51E-E432A0A6643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27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956B4-2E6D-44C7-93BD-649FF287F56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AA5FB-D075-493F-BF58-308C5070BE1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960FA-8B30-443F-926A-9AC7628FD58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9A219-0452-4B53-8F31-C4D8C3037D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A50D1-266E-49E7-A772-E953FEE2A9F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C3D24-2962-4F56-AF79-2DBCE75C0CD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C647D-46AC-4BC8-A87A-4E2DC6A282B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C7370-7BEC-49C1-8C7F-886B76EED8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17256-98DB-403F-BF2A-1C4311DA59C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EE5D-71C5-43B7-89D1-7F277C677B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C918F-5387-4E5D-8FDF-6D7B08B4E14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621A25-6FBF-439A-B7A8-65DB80889B3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2137632" y="2276872"/>
            <a:ext cx="6590665" cy="116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x-none" sz="3600" dirty="0">
                <a:latin typeface="微软雅黑" pitchFamily="34" charset="-122"/>
                <a:ea typeface="微软雅黑" pitchFamily="34" charset="-122"/>
              </a:rPr>
              <a:t>AaaS:  ACL as a Service </a:t>
            </a: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   </a:t>
            </a: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                                                              </a:t>
            </a:r>
            <a:endParaRPr lang="x-none" altLang="en-US" sz="1800" dirty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endParaRPr lang="x-none" altLang="zh-CN" sz="200" dirty="0" smtClean="0">
              <a:solidFill>
                <a:srgbClr val="FF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75656" y="4221088"/>
            <a:ext cx="7233920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x-none" altLang="zh-CN" dirty="0">
                <a:latin typeface="微软雅黑" pitchFamily="34" charset="-122"/>
                <a:ea typeface="微软雅黑" pitchFamily="34" charset="-122"/>
                <a:sym typeface="+mn-ea"/>
              </a:rPr>
              <a:t>Group </a:t>
            </a:r>
            <a:r>
              <a:rPr lang="x-none" altLang="zh-CN" dirty="0" smtClean="0">
                <a:latin typeface="微软雅黑" pitchFamily="34" charset="-122"/>
                <a:ea typeface="微软雅黑" pitchFamily="34" charset="-122"/>
                <a:sym typeface="+mn-ea"/>
              </a:rPr>
              <a:t>2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endParaRPr lang="x-none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dirty="0">
                <a:latin typeface="微软雅黑" pitchFamily="34" charset="-122"/>
                <a:ea typeface="微软雅黑" pitchFamily="34" charset="-122"/>
                <a:sym typeface="+mn-ea"/>
              </a:rPr>
              <a:t>Peng Zhang (CTBRI)，Frank Zhou (FNII)，Wenyao Huang (SZU)</a:t>
            </a:r>
            <a:r>
              <a:rPr lang="zh-CN" altLang="en-US" dirty="0" smtClean="0">
                <a:sym typeface="+mn-ea"/>
              </a:rPr>
              <a:t>                                                                            </a:t>
            </a:r>
            <a:endParaRPr lang="x-none" altLang="zh-CN" dirty="0" smtClean="0"/>
          </a:p>
          <a:p>
            <a:r>
              <a:rPr lang="en-US" dirty="0"/>
              <a:t>                                                  </a:t>
            </a:r>
          </a:p>
          <a:p>
            <a:endParaRPr lang="en-US" dirty="0"/>
          </a:p>
          <a:p>
            <a:pPr algn="r"/>
            <a:r>
              <a:rPr lang="zh-CN" altLang="en-US" dirty="0">
                <a:latin typeface="微软雅黑" pitchFamily="34" charset="-122"/>
                <a:ea typeface="微软雅黑" pitchFamily="34" charset="-122"/>
                <a:sym typeface="+mn-ea"/>
              </a:rPr>
              <a:t>                                                                                          </a:t>
            </a:r>
            <a:r>
              <a:rPr lang="x-none" altLang="zh-CN" dirty="0" smtClean="0">
                <a:sym typeface="+mn-ea"/>
              </a:rPr>
              <a:t>Jan.23th,2016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+mn-ea"/>
              </a:rPr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357188" y="285750"/>
            <a:ext cx="2449195" cy="52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x-none" sz="2800">
                <a:sym typeface="+mn-ea"/>
              </a:rPr>
              <a:t>Our solution</a:t>
            </a:r>
            <a:r>
              <a:rPr lang="x-none" sz="2800">
                <a:latin typeface="微软雅黑" pitchFamily="34" charset="-122"/>
                <a:ea typeface="微软雅黑" pitchFamily="34" charset="-122"/>
              </a:rPr>
              <a:t> </a:t>
            </a:r>
            <a:endParaRPr lang="x-none"/>
          </a:p>
        </p:txBody>
      </p:sp>
      <p:sp>
        <p:nvSpPr>
          <p:cNvPr id="4" name="Text Box 3"/>
          <p:cNvSpPr txBox="1"/>
          <p:nvPr/>
        </p:nvSpPr>
        <p:spPr>
          <a:xfrm>
            <a:off x="994410" y="892175"/>
            <a:ext cx="33191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/>
              <a:t>What tech in ODL we use</a:t>
            </a:r>
          </a:p>
        </p:txBody>
      </p:sp>
      <p:graphicFrame>
        <p:nvGraphicFramePr>
          <p:cNvPr id="8" name="Table 7"/>
          <p:cNvGraphicFramePr/>
          <p:nvPr>
            <p:extLst>
              <p:ext uri="{D42A27DB-BD31-4B8C-83A1-F6EECF244321}">
                <p14:modId xmlns:p14="http://schemas.microsoft.com/office/powerpoint/2010/main" val="1481319026"/>
              </p:ext>
            </p:extLst>
          </p:nvPr>
        </p:nvGraphicFramePr>
        <p:xfrm>
          <a:off x="1084580" y="1471930"/>
          <a:ext cx="51206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685"/>
                <a:gridCol w="3957955"/>
              </a:tblGrid>
              <a:tr h="38100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altLang="en-US" sz="1800" dirty="0">
                          <a:sym typeface="+mn-ea"/>
                        </a:rPr>
                        <a:t>External app: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altLang="en-US" sz="1800">
                          <a:sym typeface="+mn-ea"/>
                        </a:rPr>
                        <a:t>Web: JSP /Servlet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altLang="en-US" sz="1800">
                          <a:sym typeface="+mn-ea"/>
                        </a:rPr>
                        <a:t>Restconf: Apache HttpClient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altLang="en-US" sz="1800" dirty="0">
                          <a:sym typeface="+mn-ea"/>
                        </a:rPr>
                        <a:t>Topo UI: cisco </a:t>
                      </a:r>
                      <a:r>
                        <a:rPr lang="x-none" altLang="en-US" sz="1800" dirty="0" smtClean="0">
                          <a:sym typeface="+mn-ea"/>
                        </a:rPr>
                        <a:t>Ne</a:t>
                      </a:r>
                      <a:r>
                        <a:rPr lang="en-US" altLang="en-US" sz="1800" dirty="0" smtClean="0">
                          <a:sym typeface="+mn-ea"/>
                        </a:rPr>
                        <a:t>X</a:t>
                      </a:r>
                      <a:r>
                        <a:rPr lang="x-none" altLang="en-US" sz="1800" dirty="0" smtClean="0">
                          <a:sym typeface="+mn-ea"/>
                        </a:rPr>
                        <a:t>t </a:t>
                      </a:r>
                      <a:r>
                        <a:rPr lang="x-none" altLang="en-US" sz="1800" dirty="0">
                          <a:sym typeface="+mn-ea"/>
                        </a:rPr>
                        <a:t>framework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altLang="en-US" sz="1800">
                          <a:sym typeface="+mn-ea"/>
                        </a:rPr>
                        <a:t>Json parse: jackson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1084580" y="3958590"/>
          <a:ext cx="512064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320"/>
                <a:gridCol w="3957320"/>
              </a:tblGrid>
              <a:tr h="38100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altLang="en-US" sz="1800" dirty="0">
                          <a:sym typeface="+mn-ea"/>
                        </a:rPr>
                        <a:t>Internal app: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altLang="en-US" sz="1800">
                          <a:sym typeface="+mn-ea"/>
                        </a:rPr>
                        <a:t>YANG model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altLang="en-US" sz="1800">
                          <a:sym typeface="+mn-ea"/>
                        </a:rPr>
                        <a:t>Maven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x-none" altLang="en-US" sz="1800" dirty="0">
                          <a:sym typeface="+mn-ea"/>
                        </a:rPr>
                        <a:t>MD-SAL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6" name="矩形 6"/>
          <p:cNvSpPr>
            <a:spLocks noChangeArrowheads="1"/>
          </p:cNvSpPr>
          <p:nvPr/>
        </p:nvSpPr>
        <p:spPr bwMode="auto">
          <a:xfrm>
            <a:off x="357188" y="285750"/>
            <a:ext cx="1718945" cy="52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x-none" sz="2800">
                <a:latin typeface="微软雅黑" pitchFamily="34" charset="-122"/>
                <a:ea typeface="微软雅黑" pitchFamily="34" charset="-122"/>
              </a:rPr>
              <a:t>Summary</a:t>
            </a:r>
            <a:endParaRPr lang="x-none"/>
          </a:p>
        </p:txBody>
      </p:sp>
      <p:sp>
        <p:nvSpPr>
          <p:cNvPr id="2" name="Down Arrow Callout 1"/>
          <p:cNvSpPr/>
          <p:nvPr/>
        </p:nvSpPr>
        <p:spPr>
          <a:xfrm>
            <a:off x="539750" y="1052830"/>
            <a:ext cx="8136890" cy="2016125"/>
          </a:xfrm>
          <a:prstGeom prst="down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67055" y="1106170"/>
            <a:ext cx="7981315" cy="1190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 </a:t>
            </a:r>
            <a:r>
              <a:rPr lang="x-none" altLang="en-US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embody </a:t>
            </a:r>
            <a:r>
              <a:rPr lang="en-US" altLang="zh-CN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 </a:t>
            </a:r>
            <a:r>
              <a:rPr lang="x-none" altLang="en-US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internal</a:t>
            </a:r>
            <a:r>
              <a:rPr lang="en-US" altLang="zh-CN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app based on ODL, which tries to facilitate the configuration and management of </a:t>
            </a:r>
            <a:r>
              <a:rPr lang="x-none" altLang="en-US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ACL,with what we learned in the ODL bootcamp</a:t>
            </a:r>
            <a:r>
              <a:rPr lang="en-US" altLang="zh-CN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x-none" altLang="en-US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Also We Use Cisco's cisco next ui</a:t>
            </a:r>
            <a:r>
              <a:rPr lang="en-US" altLang="en-US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en-US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framwork</a:t>
            </a:r>
            <a:r>
              <a:rPr lang="x-none" altLang="en-US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to operate the network and show our works.</a:t>
            </a:r>
          </a:p>
        </p:txBody>
      </p:sp>
      <p:sp>
        <p:nvSpPr>
          <p:cNvPr id="5" name="Down Arrow Callout 4"/>
          <p:cNvSpPr/>
          <p:nvPr/>
        </p:nvSpPr>
        <p:spPr>
          <a:xfrm>
            <a:off x="523240" y="3117215"/>
            <a:ext cx="8136890" cy="2016125"/>
          </a:xfrm>
          <a:prstGeom prst="down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525" y="3201947"/>
            <a:ext cx="8032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</a:t>
            </a:r>
            <a:r>
              <a:rPr lang="x-none" altLang="en-US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internal</a:t>
            </a:r>
            <a:r>
              <a:rPr lang="en-US" altLang="zh-CN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app, it realizes </a:t>
            </a:r>
            <a:r>
              <a:rPr lang="x-none" altLang="en-US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ACL configuration on all the router we needed </a:t>
            </a:r>
            <a:r>
              <a:rPr lang="en-US" altLang="zh-CN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 </a:t>
            </a:r>
            <a:r>
              <a:rPr lang="x-none" altLang="en-US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provide APIs for advanced users</a:t>
            </a:r>
            <a:r>
              <a:rPr lang="en-US" altLang="zh-CN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Besides, </a:t>
            </a:r>
            <a:r>
              <a:rPr lang="x-none" altLang="en-US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</a:t>
            </a:r>
            <a:r>
              <a:rPr lang="en-US" altLang="zh-CN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x-none" altLang="en-US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</a:t>
            </a:r>
            <a:r>
              <a:rPr lang="en-US" altLang="zh-CN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x-none" altLang="en-US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Cisco Next UI to </a:t>
            </a:r>
            <a:r>
              <a:rPr lang="en-US" altLang="en-US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show how to </a:t>
            </a:r>
            <a:r>
              <a:rPr lang="x-none" altLang="en-US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configure the ACL</a:t>
            </a:r>
            <a:endParaRPr lang="en-US" altLang="zh-CN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8630" y="5157470"/>
            <a:ext cx="8208645" cy="7918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56260" y="5364480"/>
            <a:ext cx="803211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 provide 1</a:t>
            </a:r>
            <a:r>
              <a:rPr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api docs and 1 introduction slide</a:t>
            </a:r>
            <a:r>
              <a:rPr lang="x-none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/>
          <p:cNvSpPr>
            <a:spLocks noChangeArrowheads="1"/>
          </p:cNvSpPr>
          <p:nvPr/>
        </p:nvSpPr>
        <p:spPr bwMode="auto">
          <a:xfrm>
            <a:off x="357188" y="285750"/>
            <a:ext cx="3329181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微软雅黑" pitchFamily="34" charset="-122"/>
                <a:ea typeface="微软雅黑" pitchFamily="34" charset="-122"/>
              </a:rPr>
              <a:t>Behind</a:t>
            </a:r>
            <a:r>
              <a:rPr lang="x-none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x-none" sz="2800" dirty="0">
                <a:latin typeface="微软雅黑" pitchFamily="34" charset="-122"/>
                <a:ea typeface="微软雅黑" pitchFamily="34" charset="-122"/>
              </a:rPr>
              <a:t>of solution</a:t>
            </a:r>
            <a:endParaRPr lang="x-none" dirty="0"/>
          </a:p>
        </p:txBody>
      </p:sp>
      <p:sp>
        <p:nvSpPr>
          <p:cNvPr id="3" name="Text Box 2"/>
          <p:cNvSpPr txBox="1"/>
          <p:nvPr/>
        </p:nvSpPr>
        <p:spPr>
          <a:xfrm>
            <a:off x="521335" y="1205865"/>
            <a:ext cx="83711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Our original ideas:</a:t>
            </a:r>
          </a:p>
          <a:p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Limit traffic flood to specific destination. For example, on the Alibaba’s shopping day of 11</a:t>
            </a:r>
            <a:r>
              <a:rPr lang="en-US" altLang="en-US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Nov, a flood of traffic would break down servers and waste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precious bandwidth.</a:t>
            </a:r>
            <a:endParaRPr lang="en-US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To solve this, our first </a:t>
            </a:r>
            <a:r>
              <a:rPr lang="x-none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idea </a:t>
            </a:r>
            <a:r>
              <a:rPr lang="x-none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using randomly drop some </a:t>
            </a:r>
            <a:r>
              <a:rPr lang="x-none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packets</a:t>
            </a:r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or limit rate</a:t>
            </a:r>
            <a:r>
              <a:rPr lang="x-none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x-none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think </a:t>
            </a:r>
            <a:r>
              <a:rPr lang="x-none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</a:t>
            </a:r>
            <a:r>
              <a:rPr lang="x-none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mothod</a:t>
            </a:r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x-none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x-none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 low down the server's load and Clients will still have a chance to connect to server and get </a:t>
            </a:r>
            <a:r>
              <a:rPr lang="x-none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x-none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endParaRPr lang="x-none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x-none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Problems:</a:t>
            </a:r>
          </a:p>
          <a:p>
            <a:r>
              <a:rPr lang="x-none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Firstly, </a:t>
            </a:r>
            <a:r>
              <a:rPr lang="en-US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yang and Flow Spec are not supported by XRV right now</a:t>
            </a:r>
            <a:r>
              <a:rPr lang="x-none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x-none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Secoundly, It is hard to generate packerts flood in dcloud</a:t>
            </a:r>
            <a:r>
              <a:rPr lang="x-none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x-none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x-none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Decision </a:t>
            </a:r>
            <a:r>
              <a:rPr lang="x-none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x-none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x-none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ACL yang is support but not fit to our idea</a:t>
            </a:r>
            <a:r>
              <a:rPr lang="x-none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 why not open ACL setting as a Service?</a:t>
            </a:r>
            <a:endParaRPr lang="x-none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x-none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/>
          <p:cNvSpPr>
            <a:spLocks noChangeArrowheads="1"/>
          </p:cNvSpPr>
          <p:nvPr/>
        </p:nvSpPr>
        <p:spPr bwMode="auto">
          <a:xfrm>
            <a:off x="357188" y="285750"/>
            <a:ext cx="2110105" cy="52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x-none" sz="2800">
                <a:latin typeface="微软雅黑" pitchFamily="34" charset="-122"/>
                <a:ea typeface="微软雅黑" pitchFamily="34" charset="-122"/>
              </a:rPr>
              <a:t>Future work</a:t>
            </a:r>
            <a:endParaRPr lang="x-none"/>
          </a:p>
        </p:txBody>
      </p:sp>
      <p:sp>
        <p:nvSpPr>
          <p:cNvPr id="2" name="Text Box 1"/>
          <p:cNvSpPr txBox="1"/>
          <p:nvPr/>
        </p:nvSpPr>
        <p:spPr>
          <a:xfrm>
            <a:off x="883284" y="1176655"/>
            <a:ext cx="743313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 err="1" smtClean="0"/>
              <a:t>AaaS</a:t>
            </a:r>
            <a:r>
              <a:rPr lang="en-US" altLang="en-US" sz="2400" dirty="0" smtClean="0"/>
              <a:t> is just the beginning. </a:t>
            </a:r>
            <a:r>
              <a:rPr lang="x-none" altLang="en-US" sz="2400" dirty="0">
                <a:sym typeface="+mn-ea"/>
              </a:rPr>
              <a:t>We will continue to open our network, let our customers can use network to solve their problems more efficiently</a:t>
            </a:r>
            <a:r>
              <a:rPr lang="x-none" altLang="en-US" sz="2400" dirty="0" smtClean="0">
                <a:sym typeface="+mn-ea"/>
              </a:rPr>
              <a:t>.</a:t>
            </a:r>
            <a:endParaRPr lang="en-US" altLang="en-US" sz="2400" dirty="0" smtClean="0">
              <a:sym typeface="+mn-ea"/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400" dirty="0">
                <a:sym typeface="+mn-ea"/>
              </a:rPr>
              <a:t>	</a:t>
            </a:r>
            <a:r>
              <a:rPr lang="en-US" altLang="zh-CN" sz="2000" dirty="0" err="1" smtClean="0">
                <a:sym typeface="+mn-ea"/>
              </a:rPr>
              <a:t>QaaS</a:t>
            </a:r>
            <a:r>
              <a:rPr lang="en-US" altLang="zh-CN" sz="2000" dirty="0" smtClean="0">
                <a:sym typeface="+mn-ea"/>
              </a:rPr>
              <a:t>: </a:t>
            </a:r>
            <a:r>
              <a:rPr lang="en-US" altLang="zh-CN" sz="2000" dirty="0" err="1" smtClean="0">
                <a:sym typeface="+mn-ea"/>
              </a:rPr>
              <a:t>QoS</a:t>
            </a:r>
            <a:r>
              <a:rPr lang="en-US" altLang="zh-CN" sz="2000" dirty="0" smtClean="0">
                <a:sym typeface="+mn-ea"/>
              </a:rPr>
              <a:t> as a Service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sym typeface="+mn-ea"/>
              </a:rPr>
              <a:t>	</a:t>
            </a:r>
            <a:r>
              <a:rPr lang="en-US" altLang="zh-CN" sz="2000" dirty="0" err="1" smtClean="0">
                <a:sym typeface="+mn-ea"/>
              </a:rPr>
              <a:t>RaaS</a:t>
            </a:r>
            <a:r>
              <a:rPr lang="en-US" altLang="zh-CN" sz="2000" dirty="0" smtClean="0">
                <a:sym typeface="+mn-ea"/>
              </a:rPr>
              <a:t>: Route as a Service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ym typeface="+mn-ea"/>
              </a:rPr>
              <a:t>	</a:t>
            </a:r>
            <a:r>
              <a:rPr lang="en-US" altLang="zh-CN" sz="2000" dirty="0" err="1" smtClean="0">
                <a:sym typeface="+mn-ea"/>
              </a:rPr>
              <a:t>EaaS</a:t>
            </a:r>
            <a:r>
              <a:rPr lang="en-US" altLang="zh-CN" sz="2000" dirty="0" smtClean="0">
                <a:sym typeface="+mn-ea"/>
              </a:rPr>
              <a:t>: Everything as a Service</a:t>
            </a:r>
            <a:endParaRPr lang="en-US" altLang="zh-CN" sz="2000" dirty="0"/>
          </a:p>
          <a:p>
            <a:endParaRPr lang="en-US" altLang="en-US" dirty="0" smtClean="0"/>
          </a:p>
          <a:p>
            <a:endParaRPr lang="x-none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691680" y="3921756"/>
            <a:ext cx="5729349" cy="2470278"/>
            <a:chOff x="658495" y="2118995"/>
            <a:chExt cx="8499475" cy="30892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5830" y="3284855"/>
              <a:ext cx="647700" cy="4095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1865" y="3860800"/>
              <a:ext cx="647700" cy="4095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8110" y="2760345"/>
              <a:ext cx="647700" cy="4095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6235" y="3789045"/>
              <a:ext cx="647700" cy="4095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8035" y="2708910"/>
              <a:ext cx="647700" cy="4095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940" y="4364990"/>
              <a:ext cx="838200" cy="4667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38340" y="2118995"/>
              <a:ext cx="1238250" cy="466725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2771775" y="3644900"/>
              <a:ext cx="648335" cy="28829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3"/>
              <a:endCxn id="7" idx="1"/>
            </p:cNvCxnSpPr>
            <p:nvPr/>
          </p:nvCxnSpPr>
          <p:spPr>
            <a:xfrm flipV="1">
              <a:off x="4139565" y="3994150"/>
              <a:ext cx="1296670" cy="71755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8" idx="2"/>
            </p:cNvCxnSpPr>
            <p:nvPr/>
          </p:nvCxnSpPr>
          <p:spPr>
            <a:xfrm flipV="1">
              <a:off x="5939790" y="3118485"/>
              <a:ext cx="252095" cy="67056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497320" y="2564765"/>
              <a:ext cx="667385" cy="274955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1672590" y="3717290"/>
              <a:ext cx="595630" cy="65532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2843530" y="3068955"/>
              <a:ext cx="1008380" cy="29527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572635" y="2924810"/>
              <a:ext cx="122301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658495" y="3738880"/>
              <a:ext cx="173228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en-US" sz="1400"/>
                <a:t>Advanced ACL</a:t>
              </a:r>
            </a:p>
          </p:txBody>
        </p:sp>
        <p:cxnSp>
          <p:nvCxnSpPr>
            <p:cNvPr id="20" name="Straight Arrow Connector 19"/>
            <p:cNvCxnSpPr>
              <a:endCxn id="4" idx="2"/>
            </p:cNvCxnSpPr>
            <p:nvPr/>
          </p:nvCxnSpPr>
          <p:spPr>
            <a:xfrm flipV="1">
              <a:off x="1835785" y="3694430"/>
              <a:ext cx="683895" cy="74295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Text Box 20"/>
            <p:cNvSpPr txBox="1"/>
            <p:nvPr/>
          </p:nvSpPr>
          <p:spPr>
            <a:xfrm>
              <a:off x="715010" y="4903470"/>
              <a:ext cx="323596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en-US" sz="1400" dirty="0"/>
                <a:t>Customers' main  clients region</a:t>
              </a: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7038340" y="2635322"/>
              <a:ext cx="211963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en-US" sz="1400" dirty="0"/>
                <a:t>Our customer server</a:t>
              </a:r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4476751" y="4145915"/>
              <a:ext cx="1318895" cy="461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en-US"/>
                <a:t>QOS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6" name="矩形 6"/>
          <p:cNvSpPr>
            <a:spLocks noChangeArrowheads="1"/>
          </p:cNvSpPr>
          <p:nvPr/>
        </p:nvSpPr>
        <p:spPr bwMode="auto">
          <a:xfrm>
            <a:off x="1475656" y="2731671"/>
            <a:ext cx="6769735" cy="15544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x-none" sz="9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7" name="TextBox 2"/>
          <p:cNvSpPr txBox="1"/>
          <p:nvPr/>
        </p:nvSpPr>
        <p:spPr>
          <a:xfrm>
            <a:off x="2987824" y="1412776"/>
            <a:ext cx="2797914" cy="1318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380" y="500380"/>
            <a:ext cx="1860550" cy="52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x-none" sz="2800">
                <a:latin typeface="微软雅黑" pitchFamily="34" charset="-122"/>
                <a:ea typeface="微软雅黑" pitchFamily="34" charset="-122"/>
              </a:rPr>
              <a:t>Contens</a:t>
            </a:r>
            <a:endParaRPr lang="x-none"/>
          </a:p>
        </p:txBody>
      </p:sp>
      <p:sp>
        <p:nvSpPr>
          <p:cNvPr id="10" name="矩形 9"/>
          <p:cNvSpPr/>
          <p:nvPr/>
        </p:nvSpPr>
        <p:spPr>
          <a:xfrm>
            <a:off x="1856740" y="2056130"/>
            <a:ext cx="588645" cy="588645"/>
          </a:xfrm>
          <a:prstGeom prst="rect">
            <a:avLst/>
          </a:prstGeom>
          <a:solidFill>
            <a:srgbClr val="FE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426335" y="2056130"/>
            <a:ext cx="4964430" cy="588645"/>
          </a:xfrm>
          <a:prstGeom prst="rect">
            <a:avLst/>
          </a:prstGeom>
          <a:solidFill>
            <a:srgbClr val="F15A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856740" y="2627630"/>
            <a:ext cx="588645" cy="588645"/>
          </a:xfrm>
          <a:prstGeom prst="rect">
            <a:avLst/>
          </a:prstGeom>
          <a:solidFill>
            <a:srgbClr val="F15A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426335" y="2627630"/>
            <a:ext cx="4964430" cy="588645"/>
          </a:xfrm>
          <a:prstGeom prst="rect">
            <a:avLst/>
          </a:prstGeom>
          <a:solidFill>
            <a:srgbClr val="FE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856740" y="3199130"/>
            <a:ext cx="588645" cy="588645"/>
          </a:xfrm>
          <a:prstGeom prst="rect">
            <a:avLst/>
          </a:prstGeom>
          <a:solidFill>
            <a:srgbClr val="FE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426335" y="3199130"/>
            <a:ext cx="4964430" cy="588645"/>
          </a:xfrm>
          <a:prstGeom prst="rect">
            <a:avLst/>
          </a:prstGeom>
          <a:solidFill>
            <a:srgbClr val="F15A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856740" y="3770630"/>
            <a:ext cx="588645" cy="588645"/>
          </a:xfrm>
          <a:prstGeom prst="rect">
            <a:avLst/>
          </a:prstGeom>
          <a:solidFill>
            <a:srgbClr val="F15A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6335" y="3770630"/>
            <a:ext cx="4964430" cy="588645"/>
          </a:xfrm>
          <a:prstGeom prst="rect">
            <a:avLst/>
          </a:prstGeom>
          <a:solidFill>
            <a:srgbClr val="FE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87" name="矩形 20"/>
          <p:cNvSpPr>
            <a:spLocks noChangeArrowheads="1"/>
          </p:cNvSpPr>
          <p:nvPr/>
        </p:nvSpPr>
        <p:spPr bwMode="auto">
          <a:xfrm>
            <a:off x="3642995" y="2680970"/>
            <a:ext cx="1858645" cy="365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x-none"/>
              <a:t>Our solution</a:t>
            </a:r>
          </a:p>
        </p:txBody>
      </p:sp>
      <p:sp>
        <p:nvSpPr>
          <p:cNvPr id="3088" name="矩形 21"/>
          <p:cNvSpPr>
            <a:spLocks noChangeArrowheads="1"/>
          </p:cNvSpPr>
          <p:nvPr/>
        </p:nvSpPr>
        <p:spPr bwMode="auto">
          <a:xfrm>
            <a:off x="3136265" y="3251200"/>
            <a:ext cx="3175000" cy="365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x-none"/>
              <a:t>Detail of our solutions</a:t>
            </a:r>
          </a:p>
        </p:txBody>
      </p:sp>
      <p:sp>
        <p:nvSpPr>
          <p:cNvPr id="3089" name="矩形 22"/>
          <p:cNvSpPr>
            <a:spLocks noChangeArrowheads="1"/>
          </p:cNvSpPr>
          <p:nvPr/>
        </p:nvSpPr>
        <p:spPr bwMode="auto">
          <a:xfrm>
            <a:off x="3636010" y="2204720"/>
            <a:ext cx="3091815" cy="365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x-none" dirty="0"/>
              <a:t>Why </a:t>
            </a:r>
            <a:r>
              <a:rPr lang="x-none" dirty="0">
                <a:solidFill>
                  <a:schemeClr val="tx1"/>
                </a:solidFill>
                <a:effectLst/>
              </a:rPr>
              <a:t>AaaS </a:t>
            </a:r>
          </a:p>
        </p:txBody>
      </p:sp>
      <p:sp>
        <p:nvSpPr>
          <p:cNvPr id="3090" name="矩形 21"/>
          <p:cNvSpPr>
            <a:spLocks noChangeArrowheads="1"/>
          </p:cNvSpPr>
          <p:nvPr/>
        </p:nvSpPr>
        <p:spPr bwMode="auto">
          <a:xfrm>
            <a:off x="3641725" y="3823970"/>
            <a:ext cx="1486535" cy="365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x-none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456294"/>
            <a:ext cx="3881755" cy="628015"/>
          </a:xfrm>
        </p:spPr>
        <p:txBody>
          <a:bodyPr/>
          <a:lstStyle/>
          <a:p>
            <a:r>
              <a:rPr lang="en-US" altLang="zh-CN" sz="2800" dirty="0" smtClean="0"/>
              <a:t>Why </a:t>
            </a:r>
            <a:r>
              <a:rPr lang="en-US" altLang="zh-CN" sz="2800" dirty="0" err="1" smtClean="0"/>
              <a:t>AaaS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 fontScale="72500" lnSpcReduction="20000"/>
          </a:bodyPr>
          <a:lstStyle/>
          <a:p>
            <a:r>
              <a:rPr lang="en-US" altLang="zh-CN" dirty="0" smtClean="0"/>
              <a:t>ACL is useful</a:t>
            </a:r>
          </a:p>
          <a:p>
            <a:pPr lvl="1"/>
            <a:r>
              <a:rPr lang="en-US" altLang="zh-CN" dirty="0" smtClean="0"/>
              <a:t>Provide </a:t>
            </a:r>
            <a:r>
              <a:rPr lang="en-US" altLang="zh-CN" dirty="0"/>
              <a:t>a basic level of security for the </a:t>
            </a:r>
            <a:r>
              <a:rPr lang="en-US" altLang="zh-CN" dirty="0" smtClean="0"/>
              <a:t>network</a:t>
            </a:r>
          </a:p>
          <a:p>
            <a:pPr lvl="1"/>
            <a:r>
              <a:rPr lang="en-US" altLang="zh-CN" dirty="0" smtClean="0"/>
              <a:t>Offer flow </a:t>
            </a:r>
            <a:r>
              <a:rPr lang="en-US" altLang="zh-CN" dirty="0"/>
              <a:t>control for network </a:t>
            </a:r>
            <a:r>
              <a:rPr lang="en-US" altLang="zh-CN" dirty="0" smtClean="0"/>
              <a:t>traffic</a:t>
            </a:r>
          </a:p>
          <a:p>
            <a:r>
              <a:rPr lang="en-US" altLang="zh-CN" dirty="0" smtClean="0"/>
              <a:t>But...</a:t>
            </a:r>
          </a:p>
          <a:p>
            <a:pPr lvl="1"/>
            <a:r>
              <a:rPr lang="en-US" altLang="zh-CN" dirty="0" smtClean="0"/>
              <a:t>Configuration is painful</a:t>
            </a:r>
          </a:p>
          <a:p>
            <a:pPr lvl="1"/>
            <a:r>
              <a:rPr lang="en-US" altLang="zh-CN" dirty="0" smtClean="0"/>
              <a:t>Lots of network devices</a:t>
            </a:r>
          </a:p>
          <a:p>
            <a:pPr lvl="1"/>
            <a:r>
              <a:rPr lang="en-US" altLang="zh-CN" dirty="0"/>
              <a:t>Error-prone</a:t>
            </a:r>
            <a:endParaRPr lang="en-US" altLang="zh-CN" dirty="0" smtClean="0"/>
          </a:p>
          <a:p>
            <a:r>
              <a:rPr lang="en-US" altLang="zh-CN" dirty="0" smtClean="0"/>
              <a:t>Our opinion</a:t>
            </a:r>
          </a:p>
          <a:p>
            <a:pPr lvl="1"/>
            <a:r>
              <a:rPr lang="en-US" altLang="zh-CN" dirty="0" smtClean="0"/>
              <a:t>Provide ACL as a Service</a:t>
            </a:r>
          </a:p>
          <a:p>
            <a:pPr lvl="1"/>
            <a:r>
              <a:rPr lang="en-US" altLang="zh-CN" dirty="0" smtClean="0"/>
              <a:t>Offer Restful API</a:t>
            </a:r>
          </a:p>
          <a:p>
            <a:pPr lvl="1"/>
            <a:r>
              <a:rPr lang="en-US" altLang="zh-CN" dirty="0" smtClean="0"/>
              <a:t>One API, </a:t>
            </a:r>
            <a:r>
              <a:rPr lang="en-US" altLang="zh-CN" dirty="0" err="1" smtClean="0"/>
              <a:t>everyting</a:t>
            </a:r>
            <a:r>
              <a:rPr lang="en-US" altLang="zh-CN" dirty="0" smtClean="0"/>
              <a:t> set</a:t>
            </a:r>
          </a:p>
          <a:p>
            <a:r>
              <a:rPr lang="en-US" altLang="zh-CN" dirty="0" smtClean="0"/>
              <a:t>Our potential customers:</a:t>
            </a:r>
          </a:p>
          <a:p>
            <a:pPr lvl="1"/>
            <a:r>
              <a:rPr lang="en-US" altLang="zh-CN" dirty="0" smtClean="0"/>
              <a:t>Network operator</a:t>
            </a:r>
          </a:p>
          <a:p>
            <a:pPr lvl="1"/>
            <a:r>
              <a:rPr lang="en-US" altLang="zh-CN" dirty="0" smtClean="0"/>
              <a:t>Internet Company</a:t>
            </a:r>
          </a:p>
          <a:p>
            <a:pPr lvl="1"/>
            <a:r>
              <a:rPr lang="en-US" altLang="zh-CN" dirty="0" smtClean="0"/>
              <a:t>ODL </a:t>
            </a:r>
            <a:r>
              <a:rPr lang="en-US" altLang="zh-CN" dirty="0"/>
              <a:t>B</a:t>
            </a:r>
            <a:r>
              <a:rPr lang="en-US" altLang="zh-CN" dirty="0" smtClean="0"/>
              <a:t>ootcamp 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8" name="Picture 4" descr="http://st1.internetdevels.net/sites/default/files/public/styles/937s/public/blog_preview/access_control.png?itok=XVnKfZj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996" y="3259998"/>
            <a:ext cx="2945271" cy="196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/>
          <p:cNvSpPr>
            <a:spLocks noChangeArrowheads="1"/>
          </p:cNvSpPr>
          <p:nvPr/>
        </p:nvSpPr>
        <p:spPr bwMode="auto">
          <a:xfrm>
            <a:off x="357505" y="285750"/>
            <a:ext cx="3531870" cy="52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x-none" sz="2800">
                <a:latin typeface="微软雅黑" pitchFamily="34" charset="-122"/>
                <a:ea typeface="微软雅黑" pitchFamily="34" charset="-122"/>
              </a:rPr>
              <a:t>Our solution(Tech)</a:t>
            </a:r>
            <a:endParaRPr lang="x-none"/>
          </a:p>
        </p:txBody>
      </p:sp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771525" y="915035"/>
            <a:ext cx="3953510" cy="396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x-none" sz="2000"/>
              <a:t>Design of architecture 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919661" y="5169337"/>
            <a:ext cx="7604316" cy="1336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567815" y="5664835"/>
            <a:ext cx="6237605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Physical network</a:t>
            </a:r>
          </a:p>
        </p:txBody>
      </p:sp>
      <p:cxnSp>
        <p:nvCxnSpPr>
          <p:cNvPr id="9" name="直接连接符 7"/>
          <p:cNvCxnSpPr/>
          <p:nvPr/>
        </p:nvCxnSpPr>
        <p:spPr>
          <a:xfrm flipV="1">
            <a:off x="903151" y="2784912"/>
            <a:ext cx="7604316" cy="1336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1598295" y="3358515"/>
            <a:ext cx="6221730" cy="14668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Diagonal Corner Rectangle 10"/>
          <p:cNvSpPr/>
          <p:nvPr/>
        </p:nvSpPr>
        <p:spPr>
          <a:xfrm>
            <a:off x="2196465" y="3500755"/>
            <a:ext cx="3846830" cy="67437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x-none" altLang="en-US"/>
              <a:t>AaaS Service 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252095" y="1923415"/>
            <a:ext cx="13252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/>
              <a:t>app layer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1619885" y="1772920"/>
            <a:ext cx="6221730" cy="5943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235585" y="3772535"/>
            <a:ext cx="13252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/>
              <a:t>abs layer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290830" y="5765165"/>
            <a:ext cx="13252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/>
              <a:t>phy layer</a:t>
            </a:r>
          </a:p>
        </p:txBody>
      </p:sp>
      <p:sp>
        <p:nvSpPr>
          <p:cNvPr id="16" name="Round Diagonal Corner Rectangle 15"/>
          <p:cNvSpPr/>
          <p:nvPr/>
        </p:nvSpPr>
        <p:spPr>
          <a:xfrm>
            <a:off x="2178050" y="4382135"/>
            <a:ext cx="5064125" cy="292100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MD-SAL</a:t>
            </a:r>
          </a:p>
        </p:txBody>
      </p:sp>
      <p:sp>
        <p:nvSpPr>
          <p:cNvPr id="17" name="Round Diagonal Corner Rectangle 16"/>
          <p:cNvSpPr/>
          <p:nvPr/>
        </p:nvSpPr>
        <p:spPr>
          <a:xfrm>
            <a:off x="2251075" y="1837055"/>
            <a:ext cx="1492250" cy="442595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Web UI </a:t>
            </a:r>
          </a:p>
        </p:txBody>
      </p:sp>
      <p:sp>
        <p:nvSpPr>
          <p:cNvPr id="18" name="Round Diagonal Corner Rectangle 17"/>
          <p:cNvSpPr/>
          <p:nvPr/>
        </p:nvSpPr>
        <p:spPr>
          <a:xfrm>
            <a:off x="4117340" y="1837055"/>
            <a:ext cx="1261745" cy="371475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DEMO</a:t>
            </a:r>
          </a:p>
        </p:txBody>
      </p:sp>
      <p:sp>
        <p:nvSpPr>
          <p:cNvPr id="19" name="Cloud 18"/>
          <p:cNvSpPr/>
          <p:nvPr/>
        </p:nvSpPr>
        <p:spPr>
          <a:xfrm>
            <a:off x="5868035" y="5805805"/>
            <a:ext cx="792480" cy="360045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>
            <a:off x="2554605" y="4726940"/>
            <a:ext cx="720090" cy="1007745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2735580" y="4779645"/>
            <a:ext cx="396240" cy="12458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x-none" altLang="en-US" sz="1400">
                <a:solidFill>
                  <a:schemeClr val="accent1">
                    <a:lumMod val="75000"/>
                  </a:schemeClr>
                </a:solidFill>
              </a:rPr>
              <a:t>NETCONF</a:t>
            </a:r>
          </a:p>
        </p:txBody>
      </p:sp>
      <p:sp>
        <p:nvSpPr>
          <p:cNvPr id="22" name="Up-Down Arrow 21"/>
          <p:cNvSpPr/>
          <p:nvPr/>
        </p:nvSpPr>
        <p:spPr>
          <a:xfrm>
            <a:off x="2538095" y="2342515"/>
            <a:ext cx="720090" cy="1007745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/>
          <p:cNvSpPr/>
          <p:nvPr/>
        </p:nvSpPr>
        <p:spPr>
          <a:xfrm>
            <a:off x="4387215" y="2326005"/>
            <a:ext cx="720090" cy="1007745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2719070" y="2610485"/>
            <a:ext cx="396240" cy="4635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x-none" altLang="en-US" sz="1400">
                <a:solidFill>
                  <a:schemeClr val="accent1">
                    <a:lumMod val="75000"/>
                  </a:schemeClr>
                </a:solidFill>
              </a:rPr>
              <a:t>API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4568190" y="2593975"/>
            <a:ext cx="396240" cy="4635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x-none" altLang="en-US" sz="1400">
                <a:solidFill>
                  <a:schemeClr val="accent1">
                    <a:lumMod val="75000"/>
                  </a:schemeClr>
                </a:solidFill>
              </a:rPr>
              <a:t>API</a:t>
            </a:r>
          </a:p>
        </p:txBody>
      </p:sp>
      <p:sp>
        <p:nvSpPr>
          <p:cNvPr id="29" name="Up-Down Arrow 28"/>
          <p:cNvSpPr/>
          <p:nvPr/>
        </p:nvSpPr>
        <p:spPr>
          <a:xfrm>
            <a:off x="3901440" y="4710430"/>
            <a:ext cx="720090" cy="1007745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4082415" y="4763135"/>
            <a:ext cx="396240" cy="12458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x-none" altLang="en-US" sz="1400">
                <a:solidFill>
                  <a:schemeClr val="accent1">
                    <a:lumMod val="75000"/>
                  </a:schemeClr>
                </a:solidFill>
              </a:rPr>
              <a:t>BGP-LS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80155" y="3644900"/>
            <a:ext cx="2016125" cy="3600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3970020" y="3692525"/>
            <a:ext cx="168211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1600"/>
              <a:t>YANG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Work flow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749311"/>
            <a:ext cx="1884688" cy="7739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dirty="0" smtClean="0"/>
              <a:t>GUI</a:t>
            </a:r>
            <a:endParaRPr kumimoji="1"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755577" y="3202433"/>
            <a:ext cx="1884688" cy="7660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800" dirty="0" smtClean="0"/>
              <a:t>BGP Plugin</a:t>
            </a:r>
            <a:endParaRPr kumimoji="1"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755576" y="4811466"/>
            <a:ext cx="1884688" cy="7057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3200" dirty="0" smtClean="0"/>
              <a:t>routers</a:t>
            </a:r>
            <a:endParaRPr kumimoji="1" lang="zh-CN" altLang="en-US" sz="3200" dirty="0"/>
          </a:p>
        </p:txBody>
      </p:sp>
      <p:cxnSp>
        <p:nvCxnSpPr>
          <p:cNvPr id="7" name="肘形连接符 6"/>
          <p:cNvCxnSpPr>
            <a:stCxn id="4" idx="2"/>
            <a:endCxn id="5" idx="0"/>
          </p:cNvCxnSpPr>
          <p:nvPr/>
        </p:nvCxnSpPr>
        <p:spPr>
          <a:xfrm rot="16200000" flipH="1">
            <a:off x="1358349" y="2862860"/>
            <a:ext cx="679143" cy="1"/>
          </a:xfrm>
          <a:prstGeom prst="bentConnector3">
            <a:avLst>
              <a:gd name="adj1" fmla="val 50000"/>
            </a:avLst>
          </a:prstGeom>
          <a:ln w="444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5" idx="2"/>
            <a:endCxn id="6" idx="0"/>
          </p:cNvCxnSpPr>
          <p:nvPr/>
        </p:nvCxnSpPr>
        <p:spPr>
          <a:xfrm rot="5400000">
            <a:off x="1276444" y="4389989"/>
            <a:ext cx="842954" cy="1"/>
          </a:xfrm>
          <a:prstGeom prst="bentConnector3">
            <a:avLst>
              <a:gd name="adj1" fmla="val 50000"/>
            </a:avLst>
          </a:prstGeom>
          <a:ln w="444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697920" y="2684450"/>
            <a:ext cx="202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Get BGP-LS Topo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697920" y="4221617"/>
            <a:ext cx="121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BGP Peer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004048" y="1700808"/>
            <a:ext cx="1968702" cy="7739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dirty="0" smtClean="0"/>
              <a:t>Demo</a:t>
            </a:r>
            <a:endParaRPr kumimoji="1" lang="zh-CN" altLang="en-US" sz="3600" dirty="0"/>
          </a:p>
        </p:txBody>
      </p:sp>
      <p:sp>
        <p:nvSpPr>
          <p:cNvPr id="26" name="矩形 25"/>
          <p:cNvSpPr/>
          <p:nvPr/>
        </p:nvSpPr>
        <p:spPr>
          <a:xfrm>
            <a:off x="4932040" y="3153930"/>
            <a:ext cx="2100238" cy="7660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800" dirty="0" err="1" smtClean="0"/>
              <a:t>AaaS</a:t>
            </a:r>
            <a:r>
              <a:rPr kumimoji="1" lang="en-US" altLang="zh-CN" sz="2800" dirty="0" smtClean="0"/>
              <a:t> Service</a:t>
            </a:r>
            <a:endParaRPr kumimoji="1" lang="zh-CN" altLang="en-US" sz="2800" dirty="0"/>
          </a:p>
        </p:txBody>
      </p:sp>
      <p:sp>
        <p:nvSpPr>
          <p:cNvPr id="27" name="矩形 26"/>
          <p:cNvSpPr/>
          <p:nvPr/>
        </p:nvSpPr>
        <p:spPr>
          <a:xfrm>
            <a:off x="4604950" y="4752437"/>
            <a:ext cx="2792423" cy="7057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3200" dirty="0" err="1" smtClean="0"/>
              <a:t>Netconf</a:t>
            </a:r>
            <a:r>
              <a:rPr kumimoji="1" lang="en-US" altLang="zh-CN" sz="3200" dirty="0" smtClean="0"/>
              <a:t> Plugin</a:t>
            </a:r>
            <a:endParaRPr kumimoji="1" lang="zh-CN" altLang="en-US" sz="3200" dirty="0"/>
          </a:p>
        </p:txBody>
      </p:sp>
      <p:cxnSp>
        <p:nvCxnSpPr>
          <p:cNvPr id="28" name="肘形连接符 27"/>
          <p:cNvCxnSpPr>
            <a:stCxn id="25" idx="2"/>
            <a:endCxn id="26" idx="0"/>
          </p:cNvCxnSpPr>
          <p:nvPr/>
        </p:nvCxnSpPr>
        <p:spPr>
          <a:xfrm rot="5400000">
            <a:off x="5645708" y="2811238"/>
            <a:ext cx="679143" cy="6240"/>
          </a:xfrm>
          <a:prstGeom prst="bentConnector3">
            <a:avLst>
              <a:gd name="adj1" fmla="val 50000"/>
            </a:avLst>
          </a:prstGeom>
          <a:ln w="444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6" idx="2"/>
            <a:endCxn id="27" idx="0"/>
          </p:cNvCxnSpPr>
          <p:nvPr/>
        </p:nvCxnSpPr>
        <p:spPr>
          <a:xfrm rot="16200000" flipH="1">
            <a:off x="5575446" y="4326721"/>
            <a:ext cx="832428" cy="19003"/>
          </a:xfrm>
          <a:prstGeom prst="bentConnector3">
            <a:avLst>
              <a:gd name="adj1" fmla="val 50000"/>
            </a:avLst>
          </a:prstGeom>
          <a:ln w="444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001162" y="2635947"/>
            <a:ext cx="103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 ACL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001162" y="4173114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 </a:t>
            </a:r>
            <a:r>
              <a:rPr lang="en-US" altLang="zh-CN" dirty="0" err="1" smtClean="0"/>
              <a:t>datastore</a:t>
            </a:r>
            <a:r>
              <a:rPr lang="en-US" altLang="zh-CN" dirty="0" smtClean="0"/>
              <a:t> with java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275856" y="5935246"/>
            <a:ext cx="1440160" cy="7107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3200" dirty="0" smtClean="0"/>
              <a:t>routers</a:t>
            </a:r>
            <a:endParaRPr kumimoji="1" lang="zh-CN" altLang="en-US" sz="3200" dirty="0"/>
          </a:p>
        </p:txBody>
      </p:sp>
      <p:sp>
        <p:nvSpPr>
          <p:cNvPr id="47" name="矩形 46"/>
          <p:cNvSpPr/>
          <p:nvPr/>
        </p:nvSpPr>
        <p:spPr>
          <a:xfrm>
            <a:off x="5303999" y="5935246"/>
            <a:ext cx="1512168" cy="7107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3200" dirty="0" smtClean="0"/>
              <a:t>routers</a:t>
            </a:r>
            <a:endParaRPr kumimoji="1" lang="zh-CN" altLang="en-US" sz="3200" dirty="0"/>
          </a:p>
        </p:txBody>
      </p:sp>
      <p:sp>
        <p:nvSpPr>
          <p:cNvPr id="48" name="矩形 47"/>
          <p:cNvSpPr/>
          <p:nvPr/>
        </p:nvSpPr>
        <p:spPr>
          <a:xfrm>
            <a:off x="7397373" y="5949280"/>
            <a:ext cx="1573822" cy="7107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3200" dirty="0" smtClean="0"/>
              <a:t>routers</a:t>
            </a:r>
            <a:endParaRPr kumimoji="1" lang="zh-CN" altLang="en-US" sz="3200" dirty="0"/>
          </a:p>
        </p:txBody>
      </p:sp>
      <p:cxnSp>
        <p:nvCxnSpPr>
          <p:cNvPr id="52" name="直接箭头连接符 51"/>
          <p:cNvCxnSpPr>
            <a:stCxn id="27" idx="2"/>
            <a:endCxn id="46" idx="0"/>
          </p:cNvCxnSpPr>
          <p:nvPr/>
        </p:nvCxnSpPr>
        <p:spPr>
          <a:xfrm flipH="1">
            <a:off x="3995936" y="5458203"/>
            <a:ext cx="2005226" cy="4770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7" idx="2"/>
          </p:cNvCxnSpPr>
          <p:nvPr/>
        </p:nvCxnSpPr>
        <p:spPr>
          <a:xfrm>
            <a:off x="6001162" y="5458203"/>
            <a:ext cx="70526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27" idx="2"/>
            <a:endCxn id="48" idx="0"/>
          </p:cNvCxnSpPr>
          <p:nvPr/>
        </p:nvCxnSpPr>
        <p:spPr>
          <a:xfrm>
            <a:off x="6001162" y="5458203"/>
            <a:ext cx="2183122" cy="4910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04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/>
          <p:cNvSpPr>
            <a:spLocks noChangeArrowheads="1"/>
          </p:cNvSpPr>
          <p:nvPr/>
        </p:nvSpPr>
        <p:spPr bwMode="auto">
          <a:xfrm>
            <a:off x="357188" y="285750"/>
            <a:ext cx="2910840" cy="52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x-none" sz="2800">
                <a:latin typeface="微软雅黑" pitchFamily="34" charset="-122"/>
                <a:ea typeface="微软雅黑" pitchFamily="34" charset="-122"/>
              </a:rPr>
              <a:t>Detail of solution</a:t>
            </a:r>
            <a:endParaRPr lang="x-none"/>
          </a:p>
        </p:txBody>
      </p:sp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771525" y="915035"/>
            <a:ext cx="3953510" cy="396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x-none" sz="2000"/>
              <a:t>Our defined YANG </a:t>
            </a:r>
          </a:p>
        </p:txBody>
      </p:sp>
      <p:pic>
        <p:nvPicPr>
          <p:cNvPr id="3" name="Picture 2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20" y="1484630"/>
            <a:ext cx="6795770" cy="5081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/>
          <p:cNvSpPr>
            <a:spLocks noChangeArrowheads="1"/>
          </p:cNvSpPr>
          <p:nvPr/>
        </p:nvSpPr>
        <p:spPr bwMode="auto">
          <a:xfrm>
            <a:off x="357188" y="285750"/>
            <a:ext cx="2910840" cy="52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x-none" sz="2800">
                <a:latin typeface="微软雅黑" pitchFamily="34" charset="-122"/>
                <a:ea typeface="微软雅黑" pitchFamily="34" charset="-122"/>
              </a:rPr>
              <a:t>Detail of solution</a:t>
            </a:r>
            <a:endParaRPr lang="x-none"/>
          </a:p>
        </p:txBody>
      </p:sp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771525" y="915035"/>
            <a:ext cx="3953510" cy="396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x-none" sz="2000"/>
              <a:t>REST API Design </a:t>
            </a:r>
          </a:p>
        </p:txBody>
      </p:sp>
      <p:graphicFrame>
        <p:nvGraphicFramePr>
          <p:cNvPr id="4" name="Table 3"/>
          <p:cNvGraphicFramePr/>
          <p:nvPr/>
        </p:nvGraphicFramePr>
        <p:xfrm>
          <a:off x="420370" y="2322195"/>
          <a:ext cx="8322310" cy="3305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685"/>
                <a:gridCol w="6651625"/>
              </a:tblGrid>
              <a:tr h="6610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How to invoke</a:t>
                      </a:r>
                    </a:p>
                  </a:txBody>
                  <a:tcPr/>
                </a:tc>
              </a:tr>
              <a:tr h="6610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Query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/>
                </a:tc>
              </a:tr>
              <a:tr h="6616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/>
                </a:tc>
              </a:tr>
              <a:tr h="6610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Modify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/>
                </a:tc>
              </a:tr>
              <a:tr h="6610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720" y="3333750"/>
            <a:ext cx="5981065" cy="190500"/>
          </a:xfrm>
          <a:prstGeom prst="rect">
            <a:avLst/>
          </a:prstGeom>
        </p:spPr>
      </p:pic>
      <p:graphicFrame>
        <p:nvGraphicFramePr>
          <p:cNvPr id="6" name="Table 5"/>
          <p:cNvGraphicFramePr/>
          <p:nvPr/>
        </p:nvGraphicFramePr>
        <p:xfrm>
          <a:off x="390525" y="1914525"/>
          <a:ext cx="8322310" cy="3305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7026910"/>
              </a:tblGrid>
              <a:tr h="66103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x-none"/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x-none"/>
                        <a:t>How to invoke</a:t>
                      </a:r>
                    </a:p>
                  </a:txBody>
                  <a:tcPr anchor="ctr"/>
                </a:tc>
              </a:tr>
              <a:tr h="6610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Query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600"/>
                        <a:t>GET   http://odl:8181/restconf/config/aaas:acl-entries/acl-entry/bar</a:t>
                      </a:r>
                    </a:p>
                  </a:txBody>
                  <a:tcPr anchor="ctr"/>
                </a:tc>
              </a:tr>
              <a:tr h="6616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600" i="1"/>
                        <a:t>DELETE  http://odl:8181/restconf/config/aaas:acl-entries/acl-</a:t>
                      </a:r>
                      <a:r>
                        <a:rPr lang="x-none" sz="1600" i="1"/>
                        <a:t>e</a:t>
                      </a:r>
                      <a:r>
                        <a:rPr sz="1600" i="1"/>
                        <a:t>ntry/bar</a:t>
                      </a:r>
                    </a:p>
                  </a:txBody>
                  <a:tcPr anchor="ctr"/>
                </a:tc>
              </a:tr>
              <a:tr h="6610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Modify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600"/>
                        <a:t>PUT http://odl:8181/restconf/config/aaas:acl-entries/acl-entry/bar</a:t>
                      </a:r>
                    </a:p>
                  </a:txBody>
                  <a:tcPr anchor="ctr"/>
                </a:tc>
              </a:tr>
              <a:tr h="6610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Create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600"/>
                        <a:t>POST http://odl:8181/restconf/config/aaas:acl-entries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5485765" y="6087745"/>
            <a:ext cx="364934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1600"/>
              <a:t>For more detail,go to attachment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/>
          <p:cNvSpPr>
            <a:spLocks noChangeArrowheads="1"/>
          </p:cNvSpPr>
          <p:nvPr/>
        </p:nvSpPr>
        <p:spPr bwMode="auto">
          <a:xfrm>
            <a:off x="357188" y="285750"/>
            <a:ext cx="2910840" cy="52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x-none" sz="2800">
                <a:latin typeface="微软雅黑" pitchFamily="34" charset="-122"/>
                <a:ea typeface="微软雅黑" pitchFamily="34" charset="-122"/>
              </a:rPr>
              <a:t>Detail of solution</a:t>
            </a:r>
            <a:endParaRPr lang="x-none"/>
          </a:p>
        </p:txBody>
      </p:sp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771524" y="915035"/>
            <a:ext cx="4952603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x-none" sz="2000" dirty="0"/>
              <a:t>Web UI Design(Get </a:t>
            </a:r>
            <a:r>
              <a:rPr lang="x-none" sz="2000" dirty="0" smtClean="0"/>
              <a:t>topology</a:t>
            </a:r>
            <a:r>
              <a:rPr lang="en-US" sz="2000" dirty="0" smtClean="0"/>
              <a:t> Dynamically</a:t>
            </a:r>
            <a:r>
              <a:rPr lang="x-none" sz="2000" dirty="0" smtClean="0"/>
              <a:t>) </a:t>
            </a:r>
            <a:endParaRPr lang="x-none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28800"/>
            <a:ext cx="6731635" cy="5084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/>
          <p:cNvSpPr>
            <a:spLocks noChangeArrowheads="1"/>
          </p:cNvSpPr>
          <p:nvPr/>
        </p:nvSpPr>
        <p:spPr bwMode="auto">
          <a:xfrm>
            <a:off x="357188" y="285750"/>
            <a:ext cx="2910840" cy="52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x-none" sz="2800">
                <a:latin typeface="微软雅黑" pitchFamily="34" charset="-122"/>
                <a:ea typeface="微软雅黑" pitchFamily="34" charset="-122"/>
              </a:rPr>
              <a:t>Detail of solution</a:t>
            </a:r>
            <a:endParaRPr lang="x-none"/>
          </a:p>
        </p:txBody>
      </p:sp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772795" y="915035"/>
            <a:ext cx="4275455" cy="396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x-none" sz="2000"/>
              <a:t>Web UI Design(Query &amp; Create)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" y="1628775"/>
            <a:ext cx="8987790" cy="1863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" y="3522980"/>
            <a:ext cx="9062085" cy="329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665</Words>
  <Application>Microsoft Office PowerPoint</Application>
  <PresentationFormat>全屏显示(4:3)</PresentationFormat>
  <Paragraphs>173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SimSun</vt:lpstr>
      <vt:lpstr>SimSun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Why AaaS</vt:lpstr>
      <vt:lpstr>PowerPoint 演示文稿</vt:lpstr>
      <vt:lpstr>Our Work flow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zhp</cp:lastModifiedBy>
  <cp:revision>560</cp:revision>
  <dcterms:created xsi:type="dcterms:W3CDTF">2016-01-22T22:35:41Z</dcterms:created>
  <dcterms:modified xsi:type="dcterms:W3CDTF">2016-01-23T00:48:15Z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1033-10.1.0.5444</vt:lpwstr>
  </property>
</Properties>
</file>