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8" r:id="rId2"/>
    <p:sldId id="287" r:id="rId3"/>
    <p:sldId id="298" r:id="rId4"/>
    <p:sldId id="288" r:id="rId5"/>
    <p:sldId id="289" r:id="rId6"/>
    <p:sldId id="297" r:id="rId7"/>
    <p:sldId id="291" r:id="rId8"/>
    <p:sldId id="299" r:id="rId9"/>
    <p:sldId id="351" r:id="rId10"/>
    <p:sldId id="352" r:id="rId11"/>
    <p:sldId id="324" r:id="rId12"/>
    <p:sldId id="325" r:id="rId13"/>
    <p:sldId id="293" r:id="rId14"/>
    <p:sldId id="311" r:id="rId15"/>
    <p:sldId id="331" r:id="rId16"/>
    <p:sldId id="332" r:id="rId17"/>
    <p:sldId id="310" r:id="rId18"/>
    <p:sldId id="302" r:id="rId19"/>
    <p:sldId id="303" r:id="rId20"/>
    <p:sldId id="304" r:id="rId21"/>
    <p:sldId id="305" r:id="rId22"/>
    <p:sldId id="306" r:id="rId23"/>
    <p:sldId id="329" r:id="rId24"/>
    <p:sldId id="307" r:id="rId25"/>
    <p:sldId id="308" r:id="rId26"/>
    <p:sldId id="309" r:id="rId27"/>
    <p:sldId id="342" r:id="rId28"/>
    <p:sldId id="341" r:id="rId29"/>
    <p:sldId id="345" r:id="rId30"/>
    <p:sldId id="347" r:id="rId31"/>
    <p:sldId id="348" r:id="rId32"/>
    <p:sldId id="294" r:id="rId33"/>
    <p:sldId id="316" r:id="rId34"/>
    <p:sldId id="317" r:id="rId35"/>
    <p:sldId id="330" r:id="rId36"/>
    <p:sldId id="321" r:id="rId37"/>
    <p:sldId id="320" r:id="rId38"/>
    <p:sldId id="333" r:id="rId39"/>
    <p:sldId id="338" r:id="rId40"/>
    <p:sldId id="340" r:id="rId41"/>
    <p:sldId id="349" r:id="rId42"/>
    <p:sldId id="350" r:id="rId43"/>
    <p:sldId id="300" r:id="rId44"/>
    <p:sldId id="328" r:id="rId45"/>
    <p:sldId id="343" r:id="rId46"/>
    <p:sldId id="319" r:id="rId47"/>
    <p:sldId id="326" r:id="rId48"/>
    <p:sldId id="327" r:id="rId49"/>
    <p:sldId id="344" r:id="rId50"/>
    <p:sldId id="295" r:id="rId51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MS PGothic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MS PGothic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MS PGothic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jay Lele" initials="AL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A100"/>
    <a:srgbClr val="611C89"/>
    <a:srgbClr val="2B8934"/>
    <a:srgbClr val="B5190C"/>
    <a:srgbClr val="612D89"/>
    <a:srgbClr val="5F1185"/>
    <a:srgbClr val="5B1787"/>
    <a:srgbClr val="611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18"/>
    <p:restoredTop sz="94648"/>
  </p:normalViewPr>
  <p:slideViewPr>
    <p:cSldViewPr snapToGrid="0" snapToObjects="1">
      <p:cViewPr varScale="1">
        <p:scale>
          <a:sx n="81" d="100"/>
          <a:sy n="81" d="100"/>
        </p:scale>
        <p:origin x="1666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66" d="100"/>
          <a:sy n="66" d="100"/>
        </p:scale>
        <p:origin x="3062" y="29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9B32257-E83B-F443-AEE4-7A14A33FCE58}" type="datetimeFigureOut">
              <a:rPr lang="en-US" altLang="en-US"/>
              <a:pPr>
                <a:defRPr/>
              </a:pPr>
              <a:t>9/25/2016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E65D55-B694-624B-98FD-25562AFC4F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1817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9072F0E-7DBC-DE42-9F1F-6E6C0F9C2570}" type="datetimeFigureOut">
              <a:rPr lang="en-US" altLang="en-US"/>
              <a:pPr>
                <a:defRPr/>
              </a:pPr>
              <a:t>9/25/2016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D651B6E-258D-F742-BCBB-BD2ED5ED97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46948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MS PGothic" charset="-128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7776ED9D-9ED3-5B4D-AB75-2D638E60B588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46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999" y="1977293"/>
            <a:ext cx="5690812" cy="2545862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999" y="4523154"/>
            <a:ext cx="5719245" cy="111564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0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431" y="1600201"/>
            <a:ext cx="7985369" cy="4245707"/>
          </a:xfrm>
        </p:spPr>
        <p:txBody>
          <a:bodyPr/>
          <a:lstStyle>
            <a:lvl1pPr marL="342900" indent="-342900">
              <a:buSzPct val="80000"/>
              <a:buFont typeface="Wingdings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742950" indent="-285750">
              <a:buSzPct val="80000"/>
              <a:buFont typeface="Wingdings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143000" indent="-228600">
              <a:buSzPct val="80000"/>
              <a:buFont typeface="Wingdings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600200" indent="-228600">
              <a:buSzPct val="80000"/>
              <a:buFont typeface="Wingdings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2057400" indent="-228600">
              <a:buSzPct val="80000"/>
              <a:buFont typeface="Wingdings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10"/>
          </p:nvPr>
        </p:nvSpPr>
        <p:spPr>
          <a:xfrm>
            <a:off x="8172450" y="5978525"/>
            <a:ext cx="5143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83789-D31C-3F4D-A072-754E7017E7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246438" y="5970588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6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1430" y="1600201"/>
            <a:ext cx="3909647" cy="4222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4276" y="1600201"/>
            <a:ext cx="3872523" cy="4222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278188" y="5970588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80388" y="5978525"/>
            <a:ext cx="5143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8856F-F6EE-DF49-B6F7-377AE7B6D8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78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FFFF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701675" y="274637"/>
            <a:ext cx="7983537" cy="1141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>
            <a:lvl1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6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6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6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6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6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6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6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6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6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701675" y="1600200"/>
            <a:ext cx="7983537" cy="44164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>
            <a:lvl1pPr marL="34290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2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2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2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2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2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2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2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2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2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xfrm>
            <a:off x="8172450" y="5978525"/>
            <a:ext cx="512763" cy="363538"/>
          </a:xfrm>
        </p:spPr>
        <p:txBody>
          <a:bodyPr lIns="91425" tIns="91425" rIns="91425" bIns="91425"/>
          <a:lstStyle>
            <a:lvl1pPr marL="0" marR="0" indent="0" algn="r" rtl="0">
              <a:defRPr sz="1200" b="0" i="0" u="none" strike="noStrike" cap="none" baseline="0">
                <a:solidFill>
                  <a:srgbClr val="91908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08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01675" y="274638"/>
            <a:ext cx="79851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1600200"/>
            <a:ext cx="7985125" cy="441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11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/>
              <a:t>This is a test.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72450" y="6111875"/>
            <a:ext cx="514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91908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9C45BE-A1B2-7A4A-BEB0-16CD8E6B64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Text Placeholder 21"/>
          <p:cNvSpPr txBox="1">
            <a:spLocks/>
          </p:cNvSpPr>
          <p:nvPr userDrawn="1"/>
        </p:nvSpPr>
        <p:spPr>
          <a:xfrm>
            <a:off x="6467475" y="6149975"/>
            <a:ext cx="1704975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80000"/>
              <a:buFont typeface="Wingdings" charset="2"/>
              <a:buNone/>
              <a:defRPr sz="1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CA" dirty="0" smtClean="0"/>
              <a:t>www.opendaylight.org</a:t>
            </a:r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SzPct val="80000"/>
        <a:buFont typeface="Wingdings" charset="2"/>
        <a:buChar char="§"/>
        <a:defRPr sz="28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SzPct val="80000"/>
        <a:buFont typeface="Wingdings" charset="2"/>
        <a:buChar char="§"/>
        <a:defRPr sz="2400" kern="1200">
          <a:solidFill>
            <a:schemeClr val="tx1"/>
          </a:solidFill>
          <a:latin typeface="Arial"/>
          <a:ea typeface="Arial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80000"/>
        <a:buFont typeface="Wingdings" charset="2"/>
        <a:buChar char="§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SzPct val="80000"/>
        <a:buFont typeface="Wingdings" charset="2"/>
        <a:buChar char="§"/>
        <a:defRPr kern="1200">
          <a:solidFill>
            <a:schemeClr val="tx1"/>
          </a:solidFill>
          <a:latin typeface="Arial"/>
          <a:ea typeface="Arial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SzPct val="80000"/>
        <a:buFont typeface="Wingdings" charset="2"/>
        <a:buChar char="§"/>
        <a:defRPr sz="1400" kern="1200">
          <a:solidFill>
            <a:schemeClr val="tx1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pendaylight/bgpcep/blob/stable/beryllium/bgp/rib-api/src/main/yang/bgp-rib.yan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daylight/bgpcep/blob/stable/beryllium/bgp/parser-api/src/main/yang/bgp-message.yan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github.com/opendaylight/bgpcep/blob/stable/beryllium/bgp/inet/src/main/yang/bgp-inet.yang" TargetMode="Externa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pendaylight/bgpcep/blob/stable/beryllium/bgp/linkstate/src/main/yang/bgp-linkstate.yang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YangModels/yang/blob/master/standard/ietf/DRAFT/network-topology@2013-10-21.yang" TargetMode="Externa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daylight/bgpcep/blob/stable/beryllium/pcep/topology-api/src/main/yang/network-topology-pcep.yang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3316288" y="1903413"/>
            <a:ext cx="5422900" cy="2619375"/>
          </a:xfrm>
        </p:spPr>
        <p:txBody>
          <a:bodyPr/>
          <a:lstStyle/>
          <a:p>
            <a:pPr eaLnBrk="1" hangingPunct="1"/>
            <a:r>
              <a:rPr lang="en-CA" altLang="en-US">
                <a:solidFill>
                  <a:schemeClr val="tx2"/>
                </a:solidFill>
                <a:latin typeface="Arial" charset="0"/>
                <a:ea typeface="MS PGothic" charset="-128"/>
                <a:cs typeface="Arial" charset="0"/>
              </a:rPr>
              <a:t>BGP-PCEP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6288" y="3692525"/>
            <a:ext cx="5422900" cy="549275"/>
          </a:xfrm>
        </p:spPr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CA" dirty="0" smtClean="0">
                <a:ea typeface="+mn-ea"/>
              </a:rPr>
              <a:t>ODL Summit, Seattle - Sept 2016</a:t>
            </a:r>
            <a:endParaRPr lang="en-CA" dirty="0">
              <a:ea typeface="+mn-ea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3789363" y="4514850"/>
            <a:ext cx="23844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1"/>
                </a:solidFill>
                <a:latin typeface="Arial"/>
                <a:ea typeface="MS PGothic" pitchFamily="34" charset="-128"/>
                <a:cs typeface="Arial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0"/>
                <a:cs typeface="Arial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0"/>
                <a:cs typeface="Arial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0"/>
                <a:cs typeface="Arial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0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chemeClr val="tx2"/>
                </a:solidFill>
              </a:rPr>
              <a:t>Ajay Chhabria</a:t>
            </a:r>
          </a:p>
          <a:p>
            <a:pPr>
              <a:defRPr/>
            </a:pPr>
            <a:r>
              <a:rPr lang="en-US" dirty="0" smtClean="0">
                <a:solidFill>
                  <a:schemeClr val="tx2"/>
                </a:solidFill>
              </a:rPr>
              <a:t>Ajay Lele</a:t>
            </a:r>
          </a:p>
          <a:p>
            <a:pPr>
              <a:defRPr/>
            </a:pPr>
            <a:r>
              <a:rPr lang="en-US" dirty="0" smtClean="0">
                <a:solidFill>
                  <a:schemeClr val="tx2"/>
                </a:solidFill>
              </a:rPr>
              <a:t>Kevin Wang</a:t>
            </a:r>
          </a:p>
          <a:p>
            <a:pPr>
              <a:defRPr/>
            </a:pPr>
            <a:r>
              <a:rPr lang="en-US" sz="2600" b="1" dirty="0">
                <a:solidFill>
                  <a:schemeClr val="accent4"/>
                </a:solidFill>
                <a:ea typeface="+mn-ea"/>
              </a:rPr>
              <a:t>Brocade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6486525" y="4451350"/>
            <a:ext cx="2025650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1"/>
                </a:solidFill>
                <a:latin typeface="Arial"/>
                <a:ea typeface="MS PGothic" pitchFamily="34" charset="-128"/>
                <a:cs typeface="Arial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0"/>
                <a:cs typeface="Arial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0"/>
                <a:cs typeface="Arial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0"/>
                <a:cs typeface="Arial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0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200" dirty="0" smtClean="0">
                <a:solidFill>
                  <a:schemeClr val="tx2"/>
                </a:solidFill>
              </a:rPr>
              <a:t>Giles Heron</a:t>
            </a:r>
          </a:p>
          <a:p>
            <a:pPr>
              <a:lnSpc>
                <a:spcPct val="80000"/>
              </a:lnSpc>
              <a:defRPr/>
            </a:pPr>
            <a:r>
              <a:rPr lang="en-US" sz="2200" b="1" dirty="0">
                <a:solidFill>
                  <a:schemeClr val="accent4"/>
                </a:solidFill>
                <a:ea typeface="+mn-ea"/>
              </a:rPr>
              <a:t>Cisco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701675" y="274638"/>
            <a:ext cx="7985125" cy="1143000"/>
          </a:xfrm>
        </p:spPr>
        <p:txBody>
          <a:bodyPr/>
          <a:lstStyle/>
          <a:p>
            <a:r>
              <a:rPr lang="en-US" altLang="en-US" dirty="0" smtClean="0">
                <a:latin typeface="Arial" charset="0"/>
                <a:ea typeface="MS PGothic" charset="-128"/>
                <a:cs typeface="Arial" charset="0"/>
              </a:rPr>
              <a:t>ODL BGP/PCEP </a:t>
            </a:r>
            <a:r>
              <a:rPr lang="en-US" altLang="en-US" dirty="0">
                <a:latin typeface="Arial" charset="0"/>
                <a:ea typeface="MS PGothic" charset="-128"/>
                <a:cs typeface="Arial" charset="0"/>
              </a:rPr>
              <a:t>Plugins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" y="1174756"/>
            <a:ext cx="8213724" cy="46587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84499" y="4578350"/>
            <a:ext cx="288925" cy="355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73425" y="4578350"/>
            <a:ext cx="288925" cy="355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9300" y="4051300"/>
            <a:ext cx="6680200" cy="527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87799" y="2320925"/>
            <a:ext cx="565151" cy="1365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7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FF89B970-220D-694A-9614-04B5AEE3396F}" type="slidenum">
              <a:rPr lang="en-US" altLang="en-US" sz="1200">
                <a:solidFill>
                  <a:srgbClr val="9190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11</a:t>
            </a:fld>
            <a:endParaRPr lang="en-US" altLang="en-US" sz="1200">
              <a:solidFill>
                <a:srgbClr val="9190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loud 4"/>
          <p:cNvSpPr/>
          <p:nvPr/>
        </p:nvSpPr>
        <p:spPr>
          <a:xfrm>
            <a:off x="588612" y="3472937"/>
            <a:ext cx="3487666" cy="1824252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>
            <a:stCxn id="21" idx="3"/>
            <a:endCxn id="56" idx="1"/>
          </p:cNvCxnSpPr>
          <p:nvPr/>
        </p:nvCxnSpPr>
        <p:spPr>
          <a:xfrm flipV="1">
            <a:off x="1941548" y="3658132"/>
            <a:ext cx="516857" cy="13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37766" y="455085"/>
            <a:ext cx="8345488" cy="97578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ODL BGP/PCEP Overview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92492" y="4304465"/>
            <a:ext cx="1349772" cy="3888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49636" y="4866210"/>
            <a:ext cx="730443" cy="2470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2264" y="4001677"/>
            <a:ext cx="1381969" cy="1107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142264" y="4305398"/>
            <a:ext cx="1381968" cy="3879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56" idx="2"/>
          </p:cNvCxnSpPr>
          <p:nvPr/>
        </p:nvCxnSpPr>
        <p:spPr>
          <a:xfrm flipV="1">
            <a:off x="1757007" y="3765282"/>
            <a:ext cx="965824" cy="9280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1" idx="0"/>
          </p:cNvCxnSpPr>
          <p:nvPr/>
        </p:nvCxnSpPr>
        <p:spPr>
          <a:xfrm>
            <a:off x="1700248" y="3989822"/>
            <a:ext cx="1048724" cy="8511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700247" y="3796404"/>
            <a:ext cx="482600" cy="386839"/>
            <a:chOff x="7194301" y="890275"/>
            <a:chExt cx="385257" cy="345813"/>
          </a:xfrm>
        </p:grpSpPr>
        <p:sp>
          <p:nvSpPr>
            <p:cNvPr id="15" name="Rectangle 14"/>
            <p:cNvSpPr/>
            <p:nvPr/>
          </p:nvSpPr>
          <p:spPr>
            <a:xfrm rot="16200000">
              <a:off x="7214023" y="870553"/>
              <a:ext cx="345813" cy="385257"/>
            </a:xfrm>
            <a:prstGeom prst="rect">
              <a:avLst/>
            </a:prstGeom>
            <a:solidFill>
              <a:srgbClr val="36A4D7"/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27482" y="976728"/>
              <a:ext cx="307547" cy="1729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25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OSPF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 rot="16200000">
            <a:off x="2368718" y="3141927"/>
            <a:ext cx="699973" cy="6620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58404" y="3550980"/>
            <a:ext cx="528853" cy="214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OSPF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58405" y="3204414"/>
            <a:ext cx="537107" cy="2627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BGP</a:t>
            </a:r>
          </a:p>
        </p:txBody>
      </p:sp>
      <p:cxnSp>
        <p:nvCxnSpPr>
          <p:cNvPr id="20" name="Straight Connector 19"/>
          <p:cNvCxnSpPr>
            <a:stCxn id="57" idx="2"/>
            <a:endCxn id="56" idx="0"/>
          </p:cNvCxnSpPr>
          <p:nvPr/>
        </p:nvCxnSpPr>
        <p:spPr>
          <a:xfrm flipH="1">
            <a:off x="2722832" y="3467159"/>
            <a:ext cx="4127" cy="83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79"/>
          <p:cNvCxnSpPr>
            <a:endCxn id="57" idx="0"/>
          </p:cNvCxnSpPr>
          <p:nvPr/>
        </p:nvCxnSpPr>
        <p:spPr>
          <a:xfrm rot="5400000">
            <a:off x="4975904" y="568781"/>
            <a:ext cx="386687" cy="4884578"/>
          </a:xfrm>
          <a:prstGeom prst="bentConnector3">
            <a:avLst>
              <a:gd name="adj1" fmla="val 65969"/>
            </a:avLst>
          </a:prstGeom>
          <a:ln w="15875">
            <a:solidFill>
              <a:schemeClr val="accent4">
                <a:lumMod val="50000"/>
              </a:schemeClr>
            </a:solidFill>
            <a:prstDash val="dash"/>
            <a:headEnd type="arrow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80093" y="4477148"/>
            <a:ext cx="516484" cy="27699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60444" y="3902847"/>
            <a:ext cx="542132" cy="27699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51918" y="5041351"/>
            <a:ext cx="1250659" cy="27699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Route Reflector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98767" y="4236968"/>
            <a:ext cx="516484" cy="27699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95003" y="3734730"/>
            <a:ext cx="542132" cy="27699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22983" y="3045699"/>
            <a:ext cx="1250659" cy="27699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 Reflector</a:t>
            </a:r>
          </a:p>
        </p:txBody>
      </p:sp>
      <p:sp>
        <p:nvSpPr>
          <p:cNvPr id="28" name="Cloud 27"/>
          <p:cNvSpPr/>
          <p:nvPr/>
        </p:nvSpPr>
        <p:spPr>
          <a:xfrm>
            <a:off x="6126807" y="3787294"/>
            <a:ext cx="1178446" cy="888247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loud 28"/>
          <p:cNvSpPr/>
          <p:nvPr/>
        </p:nvSpPr>
        <p:spPr>
          <a:xfrm>
            <a:off x="4506947" y="4754147"/>
            <a:ext cx="1154049" cy="878896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43683" y="4628604"/>
            <a:ext cx="542132" cy="27699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75932" y="4577922"/>
            <a:ext cx="542132" cy="27699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3473445" y="4124911"/>
            <a:ext cx="3249424" cy="292307"/>
          </a:xfrm>
          <a:prstGeom prst="line">
            <a:avLst/>
          </a:prstGeom>
          <a:ln w="285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33509" y="4278056"/>
            <a:ext cx="1109668" cy="861004"/>
          </a:xfrm>
          <a:prstGeom prst="line">
            <a:avLst/>
          </a:prstGeom>
          <a:ln w="285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843178" y="4298695"/>
            <a:ext cx="1661199" cy="840365"/>
          </a:xfrm>
          <a:prstGeom prst="line">
            <a:avLst/>
          </a:prstGeom>
          <a:ln w="285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 rot="16200000">
            <a:off x="4665095" y="4748608"/>
            <a:ext cx="364053" cy="5487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57793" y="4903085"/>
            <a:ext cx="370767" cy="2359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7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BGP</a:t>
            </a:r>
          </a:p>
        </p:txBody>
      </p:sp>
      <p:cxnSp>
        <p:nvCxnSpPr>
          <p:cNvPr id="37" name="Straight Connector 79"/>
          <p:cNvCxnSpPr/>
          <p:nvPr/>
        </p:nvCxnSpPr>
        <p:spPr>
          <a:xfrm rot="5400000" flipH="1" flipV="1">
            <a:off x="3287467" y="316070"/>
            <a:ext cx="1069438" cy="6059387"/>
          </a:xfrm>
          <a:prstGeom prst="bentConnector3">
            <a:avLst>
              <a:gd name="adj1" fmla="val 90229"/>
            </a:avLst>
          </a:prstGeom>
          <a:ln w="15875">
            <a:solidFill>
              <a:schemeClr val="accent4">
                <a:lumMod val="50000"/>
              </a:schemeClr>
            </a:solidFill>
            <a:prstDash val="dash"/>
            <a:headEnd type="arrow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88981" y="3057077"/>
            <a:ext cx="5628460" cy="27699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Link-State, IPv4,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IPv6, Labelled Unicast, IPVPN</a:t>
            </a:r>
            <a:r>
              <a:rPr lang="en-US" sz="1200" b="1" smtClean="0">
                <a:latin typeface="Arial" panose="020B0604020202020204" pitchFamily="34" charset="0"/>
                <a:cs typeface="Arial" panose="020B0604020202020204" pitchFamily="34" charset="0"/>
              </a:rPr>
              <a:t>, EVPN and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Flowspec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routes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1309" y="2631663"/>
            <a:ext cx="1758811" cy="27699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MPLS LSPs via PCEP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47049" y="3593427"/>
            <a:ext cx="542132" cy="27699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</a:p>
        </p:txBody>
      </p:sp>
      <p:cxnSp>
        <p:nvCxnSpPr>
          <p:cNvPr id="41" name="Straight Connector 40"/>
          <p:cNvCxnSpPr>
            <a:endCxn id="21" idx="0"/>
          </p:cNvCxnSpPr>
          <p:nvPr/>
        </p:nvCxnSpPr>
        <p:spPr>
          <a:xfrm flipV="1">
            <a:off x="1066871" y="3989823"/>
            <a:ext cx="633377" cy="1026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 rot="16200000">
            <a:off x="6322350" y="4149988"/>
            <a:ext cx="364053" cy="5487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315048" y="4304465"/>
            <a:ext cx="370767" cy="2359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7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BGP</a:t>
            </a:r>
          </a:p>
        </p:txBody>
      </p:sp>
      <p:sp>
        <p:nvSpPr>
          <p:cNvPr id="44" name="Rectangle 43"/>
          <p:cNvSpPr/>
          <p:nvPr/>
        </p:nvSpPr>
        <p:spPr>
          <a:xfrm rot="16200000">
            <a:off x="580501" y="3818095"/>
            <a:ext cx="423982" cy="5487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03163" y="3921518"/>
            <a:ext cx="370767" cy="1709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2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PCE-P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03163" y="4121924"/>
            <a:ext cx="370767" cy="1561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2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OSPF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757008" y="4577922"/>
            <a:ext cx="482600" cy="386839"/>
            <a:chOff x="7194301" y="890275"/>
            <a:chExt cx="385257" cy="345813"/>
          </a:xfrm>
        </p:grpSpPr>
        <p:sp>
          <p:nvSpPr>
            <p:cNvPr id="48" name="Rectangle 47"/>
            <p:cNvSpPr/>
            <p:nvPr/>
          </p:nvSpPr>
          <p:spPr>
            <a:xfrm rot="16200000">
              <a:off x="7214023" y="870553"/>
              <a:ext cx="345813" cy="385257"/>
            </a:xfrm>
            <a:prstGeom prst="rect">
              <a:avLst/>
            </a:prstGeom>
            <a:solidFill>
              <a:srgbClr val="36A4D7"/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227482" y="976728"/>
              <a:ext cx="307547" cy="1729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25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OSPF</a:t>
              </a:r>
            </a:p>
          </p:txBody>
        </p:sp>
      </p:grpSp>
      <p:sp>
        <p:nvSpPr>
          <p:cNvPr id="50" name="Rectangle 49"/>
          <p:cNvSpPr/>
          <p:nvPr/>
        </p:nvSpPr>
        <p:spPr>
          <a:xfrm rot="16200000">
            <a:off x="2524960" y="4768945"/>
            <a:ext cx="423982" cy="5487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547622" y="4872368"/>
            <a:ext cx="370767" cy="1709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2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PCE-P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547622" y="5072774"/>
            <a:ext cx="370767" cy="1561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2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OSPF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3439183" y="3985892"/>
            <a:ext cx="548756" cy="423982"/>
            <a:chOff x="8484884" y="1085952"/>
            <a:chExt cx="385257" cy="49595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54" name="Rectangle 53"/>
            <p:cNvSpPr/>
            <p:nvPr/>
          </p:nvSpPr>
          <p:spPr>
            <a:xfrm rot="16200000">
              <a:off x="8429538" y="1141298"/>
              <a:ext cx="495950" cy="38525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544594" y="1133952"/>
              <a:ext cx="260299" cy="19997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25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BGP</a:t>
              </a:r>
            </a:p>
          </p:txBody>
        </p:sp>
      </p:grpSp>
      <p:sp>
        <p:nvSpPr>
          <p:cNvPr id="56" name="Rectangle 55"/>
          <p:cNvSpPr/>
          <p:nvPr/>
        </p:nvSpPr>
        <p:spPr>
          <a:xfrm>
            <a:off x="3524232" y="4227332"/>
            <a:ext cx="370767" cy="1561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2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OSPF</a:t>
            </a:r>
          </a:p>
        </p:txBody>
      </p:sp>
      <p:cxnSp>
        <p:nvCxnSpPr>
          <p:cNvPr id="57" name="Straight Connector 10"/>
          <p:cNvCxnSpPr/>
          <p:nvPr/>
        </p:nvCxnSpPr>
        <p:spPr>
          <a:xfrm>
            <a:off x="3895000" y="4112405"/>
            <a:ext cx="2605433" cy="19206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arrow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10"/>
          <p:cNvCxnSpPr/>
          <p:nvPr/>
        </p:nvCxnSpPr>
        <p:spPr>
          <a:xfrm>
            <a:off x="2990905" y="3365698"/>
            <a:ext cx="738002" cy="635979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arrow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 rot="16200000">
            <a:off x="8430722" y="3792254"/>
            <a:ext cx="423983" cy="4849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475407" y="3863762"/>
            <a:ext cx="327643" cy="1709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2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BGP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475406" y="4064169"/>
            <a:ext cx="327642" cy="1561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2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OSPF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8402577" y="4394577"/>
            <a:ext cx="482600" cy="386839"/>
            <a:chOff x="7194301" y="890275"/>
            <a:chExt cx="385257" cy="345813"/>
          </a:xfrm>
        </p:grpSpPr>
        <p:sp>
          <p:nvSpPr>
            <p:cNvPr id="63" name="Rectangle 62"/>
            <p:cNvSpPr/>
            <p:nvPr/>
          </p:nvSpPr>
          <p:spPr>
            <a:xfrm rot="16200000">
              <a:off x="7214023" y="870553"/>
              <a:ext cx="345813" cy="385257"/>
            </a:xfrm>
            <a:prstGeom prst="rect">
              <a:avLst/>
            </a:prstGeom>
            <a:solidFill>
              <a:srgbClr val="36A4D7"/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227482" y="976728"/>
              <a:ext cx="307547" cy="1729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25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OSPF</a:t>
              </a:r>
            </a:p>
          </p:txBody>
        </p:sp>
      </p:grpSp>
      <p:sp>
        <p:nvSpPr>
          <p:cNvPr id="65" name="Rectangle 64"/>
          <p:cNvSpPr/>
          <p:nvPr/>
        </p:nvSpPr>
        <p:spPr>
          <a:xfrm rot="16200000">
            <a:off x="8386186" y="4925059"/>
            <a:ext cx="555502" cy="4985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467916" y="5236263"/>
            <a:ext cx="398256" cy="170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OSPF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467916" y="4961227"/>
            <a:ext cx="404472" cy="2085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BGP</a:t>
            </a:r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8667045" y="5169742"/>
            <a:ext cx="3108" cy="665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8077517" y="1026256"/>
            <a:ext cx="701531" cy="33214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8428283" y="1358399"/>
            <a:ext cx="6211" cy="736288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484486" y="1661818"/>
            <a:ext cx="2451044" cy="1081805"/>
          </a:xfrm>
          <a:prstGeom prst="rect">
            <a:avLst/>
          </a:prstGeom>
          <a:solidFill>
            <a:srgbClr val="FDBE24">
              <a:alpha val="20000"/>
            </a:srgbClr>
          </a:solidFill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t"/>
          <a:lstStyle/>
          <a:p>
            <a:endParaRPr lang="en-US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Can 71"/>
          <p:cNvSpPr/>
          <p:nvPr/>
        </p:nvSpPr>
        <p:spPr>
          <a:xfrm>
            <a:off x="8033259" y="2094687"/>
            <a:ext cx="802469" cy="514537"/>
          </a:xfrm>
          <a:prstGeom prst="can">
            <a:avLst/>
          </a:prstGeom>
          <a:solidFill>
            <a:srgbClr val="A88000"/>
          </a:solidFill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583325" y="2548301"/>
            <a:ext cx="537107" cy="2627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9" rIns="0" bIns="45719" rtlCol="0" anchor="ctr"/>
          <a:lstStyle/>
          <a:p>
            <a:pPr algn="ctr"/>
            <a:r>
              <a:rPr lang="en-US" sz="9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PCE-P</a:t>
            </a:r>
          </a:p>
        </p:txBody>
      </p:sp>
      <p:pic>
        <p:nvPicPr>
          <p:cNvPr id="74" name="Picture 5" descr="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86" y="1675283"/>
            <a:ext cx="1064108" cy="44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5" name="Rectangle 74"/>
          <p:cNvSpPr/>
          <p:nvPr/>
        </p:nvSpPr>
        <p:spPr>
          <a:xfrm>
            <a:off x="7847333" y="1530445"/>
            <a:ext cx="1026561" cy="263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9" rIns="0" bIns="45719" rtlCol="0" anchor="ctr"/>
          <a:lstStyle/>
          <a:p>
            <a:pPr algn="ctr"/>
            <a:r>
              <a:rPr lang="en-US" sz="9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RESTCONF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342982" y="2554983"/>
            <a:ext cx="537107" cy="2627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9" rIns="0" bIns="45719" rtlCol="0" anchor="ctr"/>
          <a:lstStyle/>
          <a:p>
            <a:pPr algn="ctr"/>
            <a:r>
              <a:rPr lang="en-US" sz="9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BGP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048298" y="2236483"/>
            <a:ext cx="868952" cy="27699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Topology</a:t>
            </a:r>
          </a:p>
        </p:txBody>
      </p:sp>
    </p:spTree>
    <p:extLst>
      <p:ext uri="{BB962C8B-B14F-4D97-AF65-F5344CB8AC3E}">
        <p14:creationId xmlns:p14="http://schemas.microsoft.com/office/powerpoint/2010/main" val="59750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86" name="Text Placeholder 1"/>
          <p:cNvSpPr>
            <a:spLocks noGrp="1"/>
          </p:cNvSpPr>
          <p:nvPr/>
        </p:nvSpPr>
        <p:spPr>
          <a:xfrm>
            <a:off x="497767" y="1483524"/>
            <a:ext cx="2536390" cy="4224280"/>
          </a:xfrm>
          <a:prstGeom prst="rect">
            <a:avLst/>
          </a:prstGeom>
        </p:spPr>
        <p:txBody>
          <a:bodyPr vert="horz" lIns="121890" tIns="60945" rIns="121890" bIns="60945" rtlCol="0">
            <a:noAutofit/>
          </a:bodyPr>
          <a:lstStyle>
            <a:lvl1pPr marL="374561" indent="-298382" algn="l" defTabSz="914400" rtl="0" eaLnBrk="1" latinLnBrk="0" hangingPunct="1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700" b="0" i="0" kern="1200">
                <a:solidFill>
                  <a:srgbClr val="676767"/>
                </a:solidFill>
                <a:latin typeface="+mn-lt"/>
                <a:ea typeface="+mn-ea"/>
                <a:cs typeface="CiscoSans ExtraLight"/>
              </a:defRPr>
            </a:lvl1pPr>
            <a:lvl2pPr marL="677176" indent="-287799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 kern="1200">
                <a:solidFill>
                  <a:srgbClr val="676767"/>
                </a:solidFill>
                <a:latin typeface="+mn-lt"/>
                <a:ea typeface="+mn-ea"/>
                <a:cs typeface="CiscoSans ExtraLight"/>
              </a:defRPr>
            </a:lvl2pPr>
            <a:lvl3pPr marL="996719" indent="-22854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Arial"/>
              <a:buChar char="•"/>
              <a:defRPr sz="2100" b="0" i="0" kern="1200">
                <a:solidFill>
                  <a:srgbClr val="676767"/>
                </a:solidFill>
                <a:latin typeface="+mn-lt"/>
                <a:ea typeface="+mn-ea"/>
                <a:cs typeface="CiscoSans ExtraLight"/>
              </a:defRPr>
            </a:lvl3pPr>
            <a:lvl4pPr marL="1214683" indent="-22854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Arial"/>
              <a:buChar char="•"/>
              <a:defRPr sz="1900" b="0" i="0" kern="1200">
                <a:solidFill>
                  <a:srgbClr val="676767"/>
                </a:solidFill>
                <a:latin typeface="+mn-lt"/>
                <a:ea typeface="+mn-ea"/>
                <a:cs typeface="CiscoSans ExtraLight"/>
              </a:defRPr>
            </a:lvl4pPr>
            <a:lvl5pPr marL="1443231" indent="-22431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kern="1200">
                <a:solidFill>
                  <a:srgbClr val="676767"/>
                </a:solidFill>
                <a:latin typeface="+mn-lt"/>
                <a:ea typeface="+mn-ea"/>
                <a:cs typeface="CiscoSans ExtraLigh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Link-State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IPv4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IPv6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PCE-P</a:t>
            </a:r>
          </a:p>
        </p:txBody>
      </p:sp>
      <p:sp>
        <p:nvSpPr>
          <p:cNvPr id="88" name="Cloud 87"/>
          <p:cNvSpPr/>
          <p:nvPr/>
        </p:nvSpPr>
        <p:spPr>
          <a:xfrm flipH="1" flipV="1">
            <a:off x="6511632" y="3202827"/>
            <a:ext cx="2446331" cy="118929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cxnSp>
        <p:nvCxnSpPr>
          <p:cNvPr id="89" name="Straight Connector 88"/>
          <p:cNvCxnSpPr>
            <a:stCxn id="97" idx="0"/>
            <a:endCxn id="100" idx="2"/>
          </p:cNvCxnSpPr>
          <p:nvPr/>
        </p:nvCxnSpPr>
        <p:spPr>
          <a:xfrm flipH="1" flipV="1">
            <a:off x="7868195" y="3596525"/>
            <a:ext cx="658208" cy="2254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7" idx="0"/>
            <a:endCxn id="98" idx="2"/>
          </p:cNvCxnSpPr>
          <p:nvPr/>
        </p:nvCxnSpPr>
        <p:spPr>
          <a:xfrm flipH="1">
            <a:off x="7868196" y="3821973"/>
            <a:ext cx="658208" cy="2465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99" idx="2"/>
          </p:cNvCxnSpPr>
          <p:nvPr/>
        </p:nvCxnSpPr>
        <p:spPr>
          <a:xfrm flipH="1" flipV="1">
            <a:off x="7329326" y="3596524"/>
            <a:ext cx="53886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6200000" flipV="1">
            <a:off x="7782120" y="3961346"/>
            <a:ext cx="0" cy="1721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9" idx="0"/>
            <a:endCxn id="101" idx="2"/>
          </p:cNvCxnSpPr>
          <p:nvPr/>
        </p:nvCxnSpPr>
        <p:spPr>
          <a:xfrm flipH="1">
            <a:off x="6778428" y="3596524"/>
            <a:ext cx="821125" cy="3664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03" idx="0"/>
            <a:endCxn id="101" idx="2"/>
          </p:cNvCxnSpPr>
          <p:nvPr/>
        </p:nvCxnSpPr>
        <p:spPr>
          <a:xfrm flipH="1" flipV="1">
            <a:off x="6778428" y="3963011"/>
            <a:ext cx="917616" cy="2168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00" idx="0"/>
            <a:endCxn id="103" idx="2"/>
          </p:cNvCxnSpPr>
          <p:nvPr/>
        </p:nvCxnSpPr>
        <p:spPr>
          <a:xfrm flipH="1">
            <a:off x="7231687" y="3596524"/>
            <a:ext cx="906736" cy="5833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8" idx="0"/>
            <a:endCxn id="99" idx="2"/>
          </p:cNvCxnSpPr>
          <p:nvPr/>
        </p:nvCxnSpPr>
        <p:spPr>
          <a:xfrm flipH="1" flipV="1">
            <a:off x="7329325" y="3596524"/>
            <a:ext cx="809099" cy="4719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 rot="16200000" flipH="1" flipV="1">
            <a:off x="8278564" y="3686859"/>
            <a:ext cx="225448" cy="2702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98" name="Rectangle 97"/>
          <p:cNvSpPr/>
          <p:nvPr/>
        </p:nvSpPr>
        <p:spPr>
          <a:xfrm rot="16200000" flipH="1" flipV="1">
            <a:off x="7890585" y="3933410"/>
            <a:ext cx="225448" cy="2702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99" name="Rectangle 98"/>
          <p:cNvSpPr/>
          <p:nvPr/>
        </p:nvSpPr>
        <p:spPr>
          <a:xfrm rot="16200000" flipH="1" flipV="1">
            <a:off x="7351716" y="3461411"/>
            <a:ext cx="225448" cy="2702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100" name="Rectangle 99"/>
          <p:cNvSpPr/>
          <p:nvPr/>
        </p:nvSpPr>
        <p:spPr>
          <a:xfrm rot="16200000" flipH="1" flipV="1">
            <a:off x="7890584" y="3461411"/>
            <a:ext cx="225448" cy="2702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101" name="Rectangle 100"/>
          <p:cNvSpPr/>
          <p:nvPr/>
        </p:nvSpPr>
        <p:spPr>
          <a:xfrm rot="16200000" flipH="1" flipV="1">
            <a:off x="6800819" y="3827896"/>
            <a:ext cx="225448" cy="2702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102" name="Rectangle 101"/>
          <p:cNvSpPr/>
          <p:nvPr/>
        </p:nvSpPr>
        <p:spPr>
          <a:xfrm rot="16200000" flipH="1" flipV="1">
            <a:off x="7239820" y="3947665"/>
            <a:ext cx="448091" cy="464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103" name="Rectangle 102"/>
          <p:cNvSpPr/>
          <p:nvPr/>
        </p:nvSpPr>
        <p:spPr>
          <a:xfrm rot="10800000" flipH="1" flipV="1">
            <a:off x="7269707" y="4118433"/>
            <a:ext cx="376738" cy="240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BGP</a:t>
            </a:r>
          </a:p>
        </p:txBody>
      </p:sp>
      <p:sp>
        <p:nvSpPr>
          <p:cNvPr id="104" name="Cloud 103"/>
          <p:cNvSpPr/>
          <p:nvPr/>
        </p:nvSpPr>
        <p:spPr>
          <a:xfrm>
            <a:off x="3016214" y="4820028"/>
            <a:ext cx="2582195" cy="1169688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cxnSp>
        <p:nvCxnSpPr>
          <p:cNvPr id="105" name="Straight Connector 104"/>
          <p:cNvCxnSpPr>
            <a:stCxn id="115" idx="0"/>
            <a:endCxn id="118" idx="2"/>
          </p:cNvCxnSpPr>
          <p:nvPr/>
        </p:nvCxnSpPr>
        <p:spPr>
          <a:xfrm>
            <a:off x="3471742" y="5380778"/>
            <a:ext cx="694764" cy="2217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15" idx="0"/>
            <a:endCxn id="116" idx="2"/>
          </p:cNvCxnSpPr>
          <p:nvPr/>
        </p:nvCxnSpPr>
        <p:spPr>
          <a:xfrm flipV="1">
            <a:off x="3471742" y="5033038"/>
            <a:ext cx="761851" cy="3477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endCxn id="117" idx="2"/>
          </p:cNvCxnSpPr>
          <p:nvPr/>
        </p:nvCxnSpPr>
        <p:spPr>
          <a:xfrm>
            <a:off x="4166505" y="5602511"/>
            <a:ext cx="56879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16200000" flipH="1">
            <a:off x="4257361" y="5068193"/>
            <a:ext cx="0" cy="1817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17" idx="0"/>
            <a:endCxn id="119" idx="2"/>
          </p:cNvCxnSpPr>
          <p:nvPr/>
        </p:nvCxnSpPr>
        <p:spPr>
          <a:xfrm flipV="1">
            <a:off x="4450066" y="5242068"/>
            <a:ext cx="866729" cy="3604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21" idx="0"/>
            <a:endCxn id="119" idx="2"/>
          </p:cNvCxnSpPr>
          <p:nvPr/>
        </p:nvCxnSpPr>
        <p:spPr>
          <a:xfrm>
            <a:off x="4348217" y="5028809"/>
            <a:ext cx="968579" cy="2132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18" idx="0"/>
            <a:endCxn id="121" idx="2"/>
          </p:cNvCxnSpPr>
          <p:nvPr/>
        </p:nvCxnSpPr>
        <p:spPr>
          <a:xfrm flipV="1">
            <a:off x="3881269" y="5028809"/>
            <a:ext cx="957095" cy="5737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16" idx="0"/>
            <a:endCxn id="117" idx="2"/>
          </p:cNvCxnSpPr>
          <p:nvPr/>
        </p:nvCxnSpPr>
        <p:spPr>
          <a:xfrm>
            <a:off x="3824067" y="5033038"/>
            <a:ext cx="911235" cy="569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 rot="16200000">
            <a:off x="3503494" y="5238161"/>
            <a:ext cx="221731" cy="2852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114" name="Rectangle 113"/>
          <p:cNvSpPr/>
          <p:nvPr/>
        </p:nvSpPr>
        <p:spPr>
          <a:xfrm rot="16200000">
            <a:off x="3804249" y="4828276"/>
            <a:ext cx="449163" cy="4095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accent1"/>
                </a:solidFill>
              </a:rPr>
              <a:t>RR</a:t>
            </a:r>
          </a:p>
        </p:txBody>
      </p:sp>
      <p:sp>
        <p:nvSpPr>
          <p:cNvPr id="115" name="Rectangle 114"/>
          <p:cNvSpPr/>
          <p:nvPr/>
        </p:nvSpPr>
        <p:spPr>
          <a:xfrm rot="16200000">
            <a:off x="4481818" y="5459893"/>
            <a:ext cx="221731" cy="2852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116" name="Rectangle 115"/>
          <p:cNvSpPr/>
          <p:nvPr/>
        </p:nvSpPr>
        <p:spPr>
          <a:xfrm rot="16200000">
            <a:off x="3913022" y="5459893"/>
            <a:ext cx="221731" cy="2852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117" name="Rectangle 116"/>
          <p:cNvSpPr/>
          <p:nvPr/>
        </p:nvSpPr>
        <p:spPr>
          <a:xfrm rot="16200000">
            <a:off x="5063312" y="5099450"/>
            <a:ext cx="221731" cy="2852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118" name="Rectangle 117"/>
          <p:cNvSpPr/>
          <p:nvPr/>
        </p:nvSpPr>
        <p:spPr>
          <a:xfrm rot="16200000">
            <a:off x="4372940" y="4783735"/>
            <a:ext cx="440701" cy="49014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119" name="Rectangle 118"/>
          <p:cNvSpPr/>
          <p:nvPr/>
        </p:nvSpPr>
        <p:spPr>
          <a:xfrm>
            <a:off x="4400571" y="4852579"/>
            <a:ext cx="397663" cy="251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BGP</a:t>
            </a:r>
          </a:p>
        </p:txBody>
      </p:sp>
      <p:sp>
        <p:nvSpPr>
          <p:cNvPr id="120" name="Cloud 119"/>
          <p:cNvSpPr/>
          <p:nvPr/>
        </p:nvSpPr>
        <p:spPr>
          <a:xfrm flipH="1">
            <a:off x="5879972" y="4828487"/>
            <a:ext cx="2507432" cy="1169688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cxnSp>
        <p:nvCxnSpPr>
          <p:cNvPr id="121" name="Straight Connector 120"/>
          <p:cNvCxnSpPr>
            <a:stCxn id="132" idx="0"/>
            <a:endCxn id="135" idx="2"/>
          </p:cNvCxnSpPr>
          <p:nvPr/>
        </p:nvCxnSpPr>
        <p:spPr>
          <a:xfrm flipH="1">
            <a:off x="7270417" y="5389238"/>
            <a:ext cx="674648" cy="2217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32" idx="0"/>
            <a:endCxn id="133" idx="2"/>
          </p:cNvCxnSpPr>
          <p:nvPr/>
        </p:nvCxnSpPr>
        <p:spPr>
          <a:xfrm flipH="1" flipV="1">
            <a:off x="7270418" y="5146754"/>
            <a:ext cx="674647" cy="2424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34" idx="2"/>
          </p:cNvCxnSpPr>
          <p:nvPr/>
        </p:nvCxnSpPr>
        <p:spPr>
          <a:xfrm flipH="1">
            <a:off x="6718089" y="5610969"/>
            <a:ext cx="5523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5400000">
            <a:off x="7182192" y="5079283"/>
            <a:ext cx="0" cy="1764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34" idx="0"/>
            <a:endCxn id="136" idx="2"/>
          </p:cNvCxnSpPr>
          <p:nvPr/>
        </p:nvCxnSpPr>
        <p:spPr>
          <a:xfrm flipH="1" flipV="1">
            <a:off x="6153432" y="5250527"/>
            <a:ext cx="841635" cy="3604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endCxn id="136" idx="2"/>
          </p:cNvCxnSpPr>
          <p:nvPr/>
        </p:nvCxnSpPr>
        <p:spPr>
          <a:xfrm flipH="1">
            <a:off x="6153432" y="5037268"/>
            <a:ext cx="940535" cy="2132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35" idx="0"/>
          </p:cNvCxnSpPr>
          <p:nvPr/>
        </p:nvCxnSpPr>
        <p:spPr>
          <a:xfrm flipH="1" flipV="1">
            <a:off x="6618010" y="5037268"/>
            <a:ext cx="929384" cy="5737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33" idx="0"/>
            <a:endCxn id="134" idx="2"/>
          </p:cNvCxnSpPr>
          <p:nvPr/>
        </p:nvCxnSpPr>
        <p:spPr>
          <a:xfrm flipH="1">
            <a:off x="6718089" y="5146753"/>
            <a:ext cx="829307" cy="4642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 rot="5400000" flipH="1">
            <a:off x="7695710" y="5250750"/>
            <a:ext cx="221731" cy="2769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130" name="Rectangle 129"/>
          <p:cNvSpPr/>
          <p:nvPr/>
        </p:nvSpPr>
        <p:spPr>
          <a:xfrm rot="5400000" flipH="1">
            <a:off x="7298041" y="5008266"/>
            <a:ext cx="221731" cy="2769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131" name="Rectangle 130"/>
          <p:cNvSpPr/>
          <p:nvPr/>
        </p:nvSpPr>
        <p:spPr>
          <a:xfrm rot="5400000" flipH="1">
            <a:off x="6745712" y="5472482"/>
            <a:ext cx="221731" cy="2769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132" name="Rectangle 131"/>
          <p:cNvSpPr/>
          <p:nvPr/>
        </p:nvSpPr>
        <p:spPr>
          <a:xfrm rot="5400000" flipH="1">
            <a:off x="7298040" y="5472482"/>
            <a:ext cx="221731" cy="2769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133" name="Rectangle 132"/>
          <p:cNvSpPr/>
          <p:nvPr/>
        </p:nvSpPr>
        <p:spPr>
          <a:xfrm rot="5400000" flipH="1">
            <a:off x="6181054" y="5112040"/>
            <a:ext cx="221731" cy="2769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134" name="Rectangle 133"/>
          <p:cNvSpPr/>
          <p:nvPr/>
        </p:nvSpPr>
        <p:spPr>
          <a:xfrm rot="5400000" flipH="1">
            <a:off x="6635639" y="4799291"/>
            <a:ext cx="440701" cy="4759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135" name="Rectangle 134"/>
          <p:cNvSpPr/>
          <p:nvPr/>
        </p:nvSpPr>
        <p:spPr>
          <a:xfrm flipH="1">
            <a:off x="6656981" y="4861039"/>
            <a:ext cx="386149" cy="2434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BGP</a:t>
            </a:r>
          </a:p>
        </p:txBody>
      </p:sp>
      <p:cxnSp>
        <p:nvCxnSpPr>
          <p:cNvPr id="136" name="Straight Connector 135"/>
          <p:cNvCxnSpPr>
            <a:stCxn id="122" idx="3"/>
          </p:cNvCxnSpPr>
          <p:nvPr/>
        </p:nvCxnSpPr>
        <p:spPr>
          <a:xfrm>
            <a:off x="4798233" y="4978511"/>
            <a:ext cx="1858747" cy="4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endCxn id="135" idx="0"/>
          </p:cNvCxnSpPr>
          <p:nvPr/>
        </p:nvCxnSpPr>
        <p:spPr>
          <a:xfrm flipH="1">
            <a:off x="6850055" y="4429187"/>
            <a:ext cx="608020" cy="431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18" idx="3"/>
            <a:endCxn id="102" idx="3"/>
          </p:cNvCxnSpPr>
          <p:nvPr/>
        </p:nvCxnSpPr>
        <p:spPr>
          <a:xfrm flipV="1">
            <a:off x="4593291" y="4403889"/>
            <a:ext cx="2870574" cy="404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loud 138"/>
          <p:cNvSpPr/>
          <p:nvPr/>
        </p:nvSpPr>
        <p:spPr>
          <a:xfrm>
            <a:off x="2737044" y="1366538"/>
            <a:ext cx="4650221" cy="2432336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cxnSp>
        <p:nvCxnSpPr>
          <p:cNvPr id="140" name="Straight Connector 139"/>
          <p:cNvCxnSpPr>
            <a:stCxn id="164" idx="0"/>
            <a:endCxn id="158" idx="2"/>
          </p:cNvCxnSpPr>
          <p:nvPr/>
        </p:nvCxnSpPr>
        <p:spPr>
          <a:xfrm>
            <a:off x="3557395" y="2532606"/>
            <a:ext cx="1251185" cy="4610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64" idx="0"/>
            <a:endCxn id="162" idx="2"/>
          </p:cNvCxnSpPr>
          <p:nvPr/>
        </p:nvCxnSpPr>
        <p:spPr>
          <a:xfrm flipV="1">
            <a:off x="3557394" y="2028366"/>
            <a:ext cx="1251184" cy="5042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endCxn id="160" idx="2"/>
          </p:cNvCxnSpPr>
          <p:nvPr/>
        </p:nvCxnSpPr>
        <p:spPr>
          <a:xfrm>
            <a:off x="4808580" y="2993691"/>
            <a:ext cx="10243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6200000" flipH="1">
            <a:off x="4972199" y="1907904"/>
            <a:ext cx="1" cy="3272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60" idx="0"/>
            <a:endCxn id="155" idx="2"/>
          </p:cNvCxnSpPr>
          <p:nvPr/>
        </p:nvCxnSpPr>
        <p:spPr>
          <a:xfrm flipV="1">
            <a:off x="5319238" y="2244160"/>
            <a:ext cx="1560875" cy="7495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endCxn id="155" idx="2"/>
          </p:cNvCxnSpPr>
          <p:nvPr/>
        </p:nvCxnSpPr>
        <p:spPr>
          <a:xfrm>
            <a:off x="5135820" y="1800696"/>
            <a:ext cx="1744293" cy="4434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58" idx="0"/>
          </p:cNvCxnSpPr>
          <p:nvPr/>
        </p:nvCxnSpPr>
        <p:spPr>
          <a:xfrm flipV="1">
            <a:off x="4294904" y="1800696"/>
            <a:ext cx="1723612" cy="1192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62" idx="0"/>
            <a:endCxn id="160" idx="2"/>
          </p:cNvCxnSpPr>
          <p:nvPr/>
        </p:nvCxnSpPr>
        <p:spPr>
          <a:xfrm>
            <a:off x="4294903" y="2028366"/>
            <a:ext cx="1538012" cy="965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557395" y="2302065"/>
            <a:ext cx="513676" cy="461084"/>
            <a:chOff x="6535343" y="1236087"/>
            <a:chExt cx="385257" cy="345813"/>
          </a:xfrm>
        </p:grpSpPr>
        <p:sp>
          <p:nvSpPr>
            <p:cNvPr id="165" name="Rectangle 164"/>
            <p:cNvSpPr/>
            <p:nvPr/>
          </p:nvSpPr>
          <p:spPr>
            <a:xfrm rot="16200000">
              <a:off x="6555065" y="1216365"/>
              <a:ext cx="345813" cy="385257"/>
            </a:xfrm>
            <a:prstGeom prst="rect">
              <a:avLst/>
            </a:prstGeom>
            <a:solidFill>
              <a:srgbClr val="36A4D7"/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 smtClean="0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6597822" y="1419277"/>
              <a:ext cx="260299" cy="101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1">
                      <a:lumMod val="50000"/>
                    </a:schemeClr>
                  </a:solidFill>
                </a:rPr>
                <a:t>OSPF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4294903" y="1797825"/>
            <a:ext cx="513676" cy="461084"/>
            <a:chOff x="7194301" y="890275"/>
            <a:chExt cx="385257" cy="345813"/>
          </a:xfrm>
        </p:grpSpPr>
        <p:sp>
          <p:nvSpPr>
            <p:cNvPr id="163" name="Rectangle 162"/>
            <p:cNvSpPr/>
            <p:nvPr/>
          </p:nvSpPr>
          <p:spPr>
            <a:xfrm rot="16200000">
              <a:off x="7214023" y="870553"/>
              <a:ext cx="345813" cy="385257"/>
            </a:xfrm>
            <a:prstGeom prst="rect">
              <a:avLst/>
            </a:prstGeom>
            <a:solidFill>
              <a:srgbClr val="36A4D7"/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 smtClean="0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7256781" y="1063181"/>
              <a:ext cx="260299" cy="101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1">
                      <a:lumMod val="50000"/>
                    </a:schemeClr>
                  </a:solidFill>
                </a:rPr>
                <a:t>OSPF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5319239" y="2763150"/>
            <a:ext cx="513676" cy="461084"/>
            <a:chOff x="7824989" y="1581901"/>
            <a:chExt cx="385257" cy="345813"/>
          </a:xfrm>
        </p:grpSpPr>
        <p:sp>
          <p:nvSpPr>
            <p:cNvPr id="161" name="Rectangle 160"/>
            <p:cNvSpPr/>
            <p:nvPr/>
          </p:nvSpPr>
          <p:spPr>
            <a:xfrm rot="16200000">
              <a:off x="7844711" y="1562179"/>
              <a:ext cx="345813" cy="385257"/>
            </a:xfrm>
            <a:prstGeom prst="rect">
              <a:avLst/>
            </a:prstGeom>
            <a:solidFill>
              <a:srgbClr val="36A4D7"/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 smtClean="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7883547" y="1754807"/>
              <a:ext cx="260299" cy="101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1">
                      <a:lumMod val="50000"/>
                    </a:schemeClr>
                  </a:solidFill>
                </a:rPr>
                <a:t>OSPF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4294904" y="2763150"/>
            <a:ext cx="513676" cy="461084"/>
            <a:chOff x="7194302" y="1581901"/>
            <a:chExt cx="385257" cy="345813"/>
          </a:xfrm>
        </p:grpSpPr>
        <p:sp>
          <p:nvSpPr>
            <p:cNvPr id="159" name="Rectangle 158"/>
            <p:cNvSpPr/>
            <p:nvPr/>
          </p:nvSpPr>
          <p:spPr>
            <a:xfrm rot="16200000">
              <a:off x="7214024" y="1562179"/>
              <a:ext cx="345813" cy="385257"/>
            </a:xfrm>
            <a:prstGeom prst="rect">
              <a:avLst/>
            </a:prstGeom>
            <a:solidFill>
              <a:srgbClr val="36A4D7"/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 smtClean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7256781" y="1754807"/>
              <a:ext cx="260299" cy="101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1">
                      <a:lumMod val="50000"/>
                    </a:schemeClr>
                  </a:solidFill>
                </a:rPr>
                <a:t>OSPF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366437" y="2013620"/>
            <a:ext cx="513676" cy="461084"/>
            <a:chOff x="8484884" y="1236088"/>
            <a:chExt cx="385257" cy="345813"/>
          </a:xfrm>
        </p:grpSpPr>
        <p:sp>
          <p:nvSpPr>
            <p:cNvPr id="157" name="Rectangle 156"/>
            <p:cNvSpPr/>
            <p:nvPr/>
          </p:nvSpPr>
          <p:spPr>
            <a:xfrm rot="16200000">
              <a:off x="8504606" y="1216366"/>
              <a:ext cx="345813" cy="385257"/>
            </a:xfrm>
            <a:prstGeom prst="rect">
              <a:avLst/>
            </a:prstGeom>
            <a:solidFill>
              <a:srgbClr val="36A4D7"/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 smtClean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544594" y="1419277"/>
              <a:ext cx="260299" cy="101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1">
                      <a:lumMod val="50000"/>
                    </a:schemeClr>
                  </a:solidFill>
                </a:rPr>
                <a:t>OSPF</a:t>
              </a:r>
            </a:p>
          </p:txBody>
        </p:sp>
      </p:grpSp>
      <p:sp>
        <p:nvSpPr>
          <p:cNvPr id="153" name="Rectangle 152"/>
          <p:cNvSpPr/>
          <p:nvPr/>
        </p:nvSpPr>
        <p:spPr>
          <a:xfrm rot="16200000">
            <a:off x="5118953" y="1359347"/>
            <a:ext cx="916428" cy="8826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154" name="Rectangle 153"/>
          <p:cNvSpPr/>
          <p:nvPr/>
        </p:nvSpPr>
        <p:spPr>
          <a:xfrm>
            <a:off x="5230102" y="1896317"/>
            <a:ext cx="705137" cy="2857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0958" rIns="0" bIns="6095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OSPF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5230101" y="1434229"/>
            <a:ext cx="716143" cy="350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0958" rIns="0" bIns="6095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BGP-LS</a:t>
            </a:r>
          </a:p>
        </p:txBody>
      </p:sp>
      <p:cxnSp>
        <p:nvCxnSpPr>
          <p:cNvPr id="156" name="Straight Connector 155"/>
          <p:cNvCxnSpPr/>
          <p:nvPr/>
        </p:nvCxnSpPr>
        <p:spPr>
          <a:xfrm flipH="1">
            <a:off x="5582671" y="1784554"/>
            <a:ext cx="5503" cy="1117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itle 2"/>
          <p:cNvSpPr>
            <a:spLocks noGrp="1"/>
          </p:cNvSpPr>
          <p:nvPr>
            <p:ph type="title"/>
          </p:nvPr>
        </p:nvSpPr>
        <p:spPr>
          <a:xfrm>
            <a:off x="437766" y="455085"/>
            <a:ext cx="8345488" cy="97578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BGP/PCEP Topologies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30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/>
          <p:cNvSpPr>
            <a:spLocks noGrp="1"/>
          </p:cNvSpPr>
          <p:nvPr>
            <p:ph type="title"/>
          </p:nvPr>
        </p:nvSpPr>
        <p:spPr>
          <a:xfrm>
            <a:off x="701675" y="2405063"/>
            <a:ext cx="7985125" cy="1143000"/>
          </a:xfrm>
        </p:spPr>
        <p:txBody>
          <a:bodyPr/>
          <a:lstStyle/>
          <a:p>
            <a:pPr algn="ctr"/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BGP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AEBFCAE2-9CF6-3A4F-A198-B9F7C71B430C}" type="slidenum">
              <a:rPr lang="en-US" altLang="en-US" sz="1200">
                <a:solidFill>
                  <a:srgbClr val="91908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13</a:t>
            </a:fld>
            <a:endParaRPr lang="en-US" altLang="en-US" sz="1200">
              <a:solidFill>
                <a:srgbClr val="91908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675" y="1600200"/>
            <a:ext cx="4248150" cy="4244975"/>
          </a:xfrm>
        </p:spPr>
        <p:txBody>
          <a:bodyPr/>
          <a:lstStyle/>
          <a:p>
            <a:pPr>
              <a:defRPr/>
            </a:pPr>
            <a:r>
              <a:rPr lang="en-US" sz="1950" dirty="0" smtClean="0"/>
              <a:t>Exterior Gateway Protocol, used to exchange routing information between Autonomous Systems</a:t>
            </a:r>
          </a:p>
          <a:p>
            <a:pPr>
              <a:defRPr/>
            </a:pPr>
            <a:r>
              <a:rPr lang="en-US" sz="1950" dirty="0" smtClean="0"/>
              <a:t>Explicit connection establishment between peers (EBGP, IBGP, RR)</a:t>
            </a:r>
          </a:p>
          <a:p>
            <a:pPr>
              <a:defRPr/>
            </a:pPr>
            <a:r>
              <a:rPr lang="en-US" sz="1950" dirty="0" smtClean="0"/>
              <a:t>No periodic routing updates</a:t>
            </a:r>
            <a:r>
              <a:rPr lang="en-US" sz="1950" dirty="0"/>
              <a:t>;</a:t>
            </a:r>
            <a:r>
              <a:rPr lang="en-US" sz="1950" dirty="0" smtClean="0"/>
              <a:t> sent only when information changes</a:t>
            </a:r>
          </a:p>
          <a:p>
            <a:pPr>
              <a:defRPr/>
            </a:pPr>
            <a:r>
              <a:rPr lang="en-US" sz="1950" dirty="0" smtClean="0"/>
              <a:t>MP-BGP enables supports for multiple address families</a:t>
            </a:r>
          </a:p>
          <a:p>
            <a:pPr>
              <a:defRPr/>
            </a:pPr>
            <a:r>
              <a:rPr lang="en-US" sz="1950" dirty="0" smtClean="0"/>
              <a:t>One or more attributes associated with prefixes; policies are applied on these attributes</a:t>
            </a:r>
            <a:endParaRPr lang="en-US" sz="1950" dirty="0"/>
          </a:p>
        </p:txBody>
      </p:sp>
      <p:sp>
        <p:nvSpPr>
          <p:cNvPr id="194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ea typeface="MS PGothic" charset="-128"/>
                <a:cs typeface="Arial" charset="0"/>
              </a:rPr>
              <a:t>Overview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62441351-8F7D-214C-BC83-2E31BA1F6699}" type="slidenum">
              <a:rPr lang="en-US" altLang="en-US">
                <a:solidFill>
                  <a:srgbClr val="91908F"/>
                </a:solidFill>
                <a:latin typeface="Arial" charset="0"/>
              </a:rPr>
              <a:pPr/>
              <a:t>14</a:t>
            </a:fld>
            <a:endParaRPr lang="en-US" altLang="en-US">
              <a:solidFill>
                <a:srgbClr val="91908F"/>
              </a:solidFill>
              <a:latin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37150" y="1901825"/>
          <a:ext cx="3686176" cy="3725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088"/>
                <a:gridCol w="1843088"/>
              </a:tblGrid>
              <a:tr h="598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Message Type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31" marB="45731" anchor="ctr"/>
                </a:tc>
              </a:tr>
              <a:tr h="598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OPEN</a:t>
                      </a:r>
                      <a:endParaRPr lang="en-US" sz="1400" dirty="0"/>
                    </a:p>
                  </a:txBody>
                  <a:tcPr marL="91447" marR="91447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Exchange of options &amp; capabilities</a:t>
                      </a:r>
                      <a:endParaRPr lang="en-US" sz="1400" dirty="0"/>
                    </a:p>
                  </a:txBody>
                  <a:tcPr marL="91447" marR="91447" marT="45731" marB="45731" anchor="ctr"/>
                </a:tc>
              </a:tr>
              <a:tr h="598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KEEPALIVE</a:t>
                      </a:r>
                      <a:endParaRPr lang="en-US" sz="1400" dirty="0"/>
                    </a:p>
                  </a:txBody>
                  <a:tcPr marL="91447" marR="91447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Heartbeat message,</a:t>
                      </a:r>
                      <a:r>
                        <a:rPr lang="en-US" sz="1400" baseline="0" dirty="0" smtClean="0"/>
                        <a:t> Dead peer detection</a:t>
                      </a:r>
                      <a:endParaRPr lang="en-US" sz="1400" dirty="0"/>
                    </a:p>
                  </a:txBody>
                  <a:tcPr marL="91447" marR="91447" marT="45731" marB="45731" anchor="ctr"/>
                </a:tc>
              </a:tr>
              <a:tr h="598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UPDATE</a:t>
                      </a:r>
                      <a:endParaRPr lang="en-US" sz="1400" dirty="0"/>
                    </a:p>
                  </a:txBody>
                  <a:tcPr marL="91447" marR="91447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Transfer routing information</a:t>
                      </a:r>
                      <a:endParaRPr lang="en-US" sz="1400" dirty="0"/>
                    </a:p>
                  </a:txBody>
                  <a:tcPr marL="91447" marR="91447" marT="45731" marB="45731" anchor="ctr"/>
                </a:tc>
              </a:tr>
              <a:tr h="598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NOTIFICATION</a:t>
                      </a:r>
                      <a:endParaRPr lang="en-US" sz="1400" dirty="0"/>
                    </a:p>
                  </a:txBody>
                  <a:tcPr marL="91447" marR="91447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Inform about exception conditions</a:t>
                      </a:r>
                      <a:endParaRPr lang="en-US" sz="1400" dirty="0"/>
                    </a:p>
                  </a:txBody>
                  <a:tcPr marL="91447" marR="91447" marT="45731" marB="45731" anchor="ctr"/>
                </a:tc>
              </a:tr>
              <a:tr h="7316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ROUTE-REFRESH</a:t>
                      </a:r>
                      <a:endParaRPr lang="en-US" sz="1400" dirty="0"/>
                    </a:p>
                  </a:txBody>
                  <a:tcPr marL="91447" marR="91447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Request peer to re-send</a:t>
                      </a:r>
                      <a:r>
                        <a:rPr lang="en-US" sz="1400" baseline="0" dirty="0" smtClean="0"/>
                        <a:t> routing information</a:t>
                      </a:r>
                      <a:endParaRPr lang="en-US" sz="1400" dirty="0"/>
                    </a:p>
                  </a:txBody>
                  <a:tcPr marL="91447" marR="91447" marT="45731" marB="45731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Standards Supported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21EE293-9859-4A2F-B868-E329BC64CD5D}" type="slidenum">
              <a:rPr lang="en-US" altLang="en-US" sz="1200" smtClean="0">
                <a:solidFill>
                  <a:srgbClr val="91908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15</a:t>
            </a:fld>
            <a:endParaRPr lang="en-US" altLang="en-US" sz="1200" smtClean="0">
              <a:solidFill>
                <a:srgbClr val="91908F"/>
              </a:solidFill>
            </a:endParaRPr>
          </a:p>
        </p:txBody>
      </p:sp>
      <p:sp>
        <p:nvSpPr>
          <p:cNvPr id="20484" name="Text Placeholder 2"/>
          <p:cNvSpPr txBox="1">
            <a:spLocks/>
          </p:cNvSpPr>
          <p:nvPr/>
        </p:nvSpPr>
        <p:spPr bwMode="auto">
          <a:xfrm>
            <a:off x="806450" y="1393825"/>
            <a:ext cx="7724775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/>
              <a:t>RFC4271 - A Border Gateway Protocol 4 (BGP-4)</a:t>
            </a:r>
          </a:p>
          <a:p>
            <a:r>
              <a:rPr lang="en-US" altLang="en-US" sz="1400"/>
              <a:t>RFC4456 - BGP Route Reflection: An Alternative to Full Mesh Internal BGP (IBGP)</a:t>
            </a:r>
          </a:p>
          <a:p>
            <a:r>
              <a:rPr lang="en-US" altLang="en-US" sz="1400"/>
              <a:t>RFC1997 - BGP Communities Attribute</a:t>
            </a:r>
          </a:p>
          <a:p>
            <a:r>
              <a:rPr lang="en-US" altLang="en-US" sz="1400"/>
              <a:t>RFC4360 - BGP Extended Communities Attribute</a:t>
            </a:r>
          </a:p>
          <a:p>
            <a:r>
              <a:rPr lang="en-US" altLang="en-US" sz="1400"/>
              <a:t>RFC4486 - Subcodes for BGP Cease Notification Message</a:t>
            </a:r>
          </a:p>
          <a:p>
            <a:r>
              <a:rPr lang="en-US" altLang="en-US" sz="1400"/>
              <a:t>RFC5492 - Capabilities Advertisement with BGP-4</a:t>
            </a:r>
          </a:p>
          <a:p>
            <a:r>
              <a:rPr lang="en-US" altLang="en-US" sz="1400"/>
              <a:t>RFC5004 - Avoid BGP Best Path Transitions from One External to Another</a:t>
            </a:r>
          </a:p>
          <a:p>
            <a:r>
              <a:rPr lang="en-US" altLang="en-US" sz="1400"/>
              <a:t>RFC6286 - Autonomous-System-Wide Unique BGP Identifier for BGP-4</a:t>
            </a:r>
          </a:p>
          <a:p>
            <a:r>
              <a:rPr lang="en-US" altLang="en-US" sz="1400"/>
              <a:t>RFC6793 - BGP Support for Four-Octet Autonomous System (AS) Number Space</a:t>
            </a:r>
          </a:p>
          <a:p>
            <a:r>
              <a:rPr lang="en-US" altLang="en-US" sz="1400"/>
              <a:t>RFC7311 - The Accumulated IGP Metric Attribute for BGP</a:t>
            </a:r>
          </a:p>
          <a:p>
            <a:r>
              <a:rPr lang="en-US" altLang="en-US" sz="1400"/>
              <a:t>RFC5668 - 4-Octet AS Specific BGP Extended Community</a:t>
            </a:r>
          </a:p>
          <a:p>
            <a:r>
              <a:rPr lang="en-US" altLang="en-US" sz="1400"/>
              <a:t>draft-ietf-idr-link-bandwidth - BGP Link Bandwidth Extended Community</a:t>
            </a:r>
          </a:p>
          <a:p>
            <a:r>
              <a:rPr lang="en-US" altLang="en-US" sz="1400"/>
              <a:t>draft-ietf-idr-bgp-extended-messages - Extended Message support for BGP</a:t>
            </a:r>
          </a:p>
        </p:txBody>
      </p:sp>
    </p:spTree>
    <p:extLst>
      <p:ext uri="{BB962C8B-B14F-4D97-AF65-F5344CB8AC3E}">
        <p14:creationId xmlns:p14="http://schemas.microsoft.com/office/powerpoint/2010/main" val="363942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Standards Supported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B93DA3-D3E1-4BDF-9A15-D8908A0D622F}" type="slidenum">
              <a:rPr lang="en-US" altLang="en-US" sz="1200" smtClean="0">
                <a:solidFill>
                  <a:srgbClr val="91908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16</a:t>
            </a:fld>
            <a:endParaRPr lang="en-US" altLang="en-US" sz="1200" smtClean="0">
              <a:solidFill>
                <a:srgbClr val="91908F"/>
              </a:solidFill>
            </a:endParaRPr>
          </a:p>
        </p:txBody>
      </p:sp>
      <p:sp>
        <p:nvSpPr>
          <p:cNvPr id="21508" name="Text Placeholder 2"/>
          <p:cNvSpPr txBox="1">
            <a:spLocks/>
          </p:cNvSpPr>
          <p:nvPr/>
        </p:nvSpPr>
        <p:spPr bwMode="auto">
          <a:xfrm>
            <a:off x="806450" y="1182688"/>
            <a:ext cx="7705725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/>
              <a:t>RFC4760 - Multiprotocol Extensions for BGP-4</a:t>
            </a:r>
          </a:p>
          <a:p>
            <a:pPr lvl="1"/>
            <a:r>
              <a:rPr lang="en-US" altLang="en-US" sz="1300"/>
              <a:t>RFC2545 - Use of BGP-4 Multiprotocol Extensions for IPv6 Inter-Domain Routing</a:t>
            </a:r>
          </a:p>
          <a:p>
            <a:pPr lvl="1"/>
            <a:r>
              <a:rPr lang="en-US" altLang="en-US" sz="1300"/>
              <a:t>RFC7752 - North-Bound Distribution of Link-State and TE Information using BGP</a:t>
            </a:r>
          </a:p>
          <a:p>
            <a:pPr lvl="2"/>
            <a:r>
              <a:rPr lang="en-US" altLang="en-US" sz="1300"/>
              <a:t>draft-gredler-idr-bgp-ls-segment-routing-ext - BGP Link-State extensions for Segment Routing</a:t>
            </a:r>
          </a:p>
          <a:p>
            <a:pPr lvl="2"/>
            <a:r>
              <a:rPr lang="en-US" altLang="en-US" sz="1300"/>
              <a:t>draft-ietf-idr-bgpls-segment-routing-epe - Segment Routing Egress Peer Engineering BGP-LS Extensions</a:t>
            </a:r>
          </a:p>
          <a:p>
            <a:pPr lvl="1"/>
            <a:r>
              <a:rPr lang="en-US" altLang="en-US" sz="1300"/>
              <a:t>RFC5575 - Dissemination of Flow Specification Rules</a:t>
            </a:r>
          </a:p>
          <a:p>
            <a:pPr lvl="2"/>
            <a:r>
              <a:rPr lang="en-US" altLang="en-US" sz="1300"/>
              <a:t>RFC7674 - Clarification of the Flowspec Redirect Extended Community</a:t>
            </a:r>
          </a:p>
          <a:p>
            <a:pPr lvl="2"/>
            <a:r>
              <a:rPr lang="en-US" altLang="en-US" sz="1300"/>
              <a:t>draft-ietf-idr-flow-spec-v6 - Dissemination of Flow Specification Rules for IPv6</a:t>
            </a:r>
          </a:p>
          <a:p>
            <a:pPr lvl="2"/>
            <a:r>
              <a:rPr lang="en-US" altLang="en-US" sz="1300"/>
              <a:t>draft-ietf-idr-flowspec-redirect-ip - BGP Flow-Spec Redirect to IP Action</a:t>
            </a:r>
          </a:p>
          <a:p>
            <a:r>
              <a:rPr lang="en-US" altLang="en-US" sz="1400"/>
              <a:t>RFC3107 - Carrying Label Information in BGP-4</a:t>
            </a:r>
          </a:p>
          <a:p>
            <a:pPr lvl="1"/>
            <a:r>
              <a:rPr lang="en-US" altLang="en-US" sz="1300"/>
              <a:t>draft-ietf-idr-bgp-prefix-sid - Segment Routing Prefix SID extensions for BGP</a:t>
            </a:r>
          </a:p>
          <a:p>
            <a:r>
              <a:rPr lang="en-US" altLang="en-US" sz="1400" i="1"/>
              <a:t>RFC4364 - BGP/MPLS IP Virtual Private Networks (VPNs)</a:t>
            </a:r>
          </a:p>
          <a:p>
            <a:pPr lvl="1"/>
            <a:r>
              <a:rPr lang="en-US" altLang="en-US" sz="1300" i="1"/>
              <a:t>RFC4659 - BGP-MPLS IP Virtual Private Network (VPN) Extension for IPv6 VPN</a:t>
            </a:r>
          </a:p>
          <a:p>
            <a:r>
              <a:rPr lang="en-US" altLang="en-US" sz="1400" i="1"/>
              <a:t>RFC7432 - BGP MPLS-Based Ethernet VPN</a:t>
            </a:r>
          </a:p>
          <a:p>
            <a:pPr lvl="1"/>
            <a:r>
              <a:rPr lang="en-US" altLang="en-US" sz="1300" i="1"/>
              <a:t>draft-ietf-bess-evpn-overlay - A Network Virtualization Overlay Solution using EVPN</a:t>
            </a:r>
          </a:p>
          <a:p>
            <a:pPr lvl="1"/>
            <a:r>
              <a:rPr lang="en-US" altLang="en-US" sz="1300" i="1"/>
              <a:t>draft-ietf-bess-evpn-vpws - VPWS support in EVPN</a:t>
            </a:r>
          </a:p>
          <a:p>
            <a:r>
              <a:rPr lang="en-US" altLang="en-US" sz="1400" i="1"/>
              <a:t>RFC7911 - Advertisement of Multiple Paths in BGP</a:t>
            </a:r>
          </a:p>
          <a:p>
            <a:r>
              <a:rPr lang="en-US" altLang="en-US" sz="1400" i="1"/>
              <a:t>RFC2918 - Route Refresh Capability for BGP-4</a:t>
            </a:r>
          </a:p>
        </p:txBody>
      </p:sp>
    </p:spTree>
    <p:extLst>
      <p:ext uri="{BB962C8B-B14F-4D97-AF65-F5344CB8AC3E}">
        <p14:creationId xmlns:p14="http://schemas.microsoft.com/office/powerpoint/2010/main" val="209298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209A2BA1-269A-8D43-8F7A-23C201F18017}" type="slidenum">
              <a:rPr lang="en-US" altLang="en-US" sz="1200">
                <a:solidFill>
                  <a:srgbClr val="91908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17</a:t>
            </a:fld>
            <a:endParaRPr lang="en-US" altLang="en-US" sz="1200">
              <a:solidFill>
                <a:srgbClr val="91908F"/>
              </a:solidFill>
            </a:endParaRPr>
          </a:p>
        </p:txBody>
      </p:sp>
      <p:pic>
        <p:nvPicPr>
          <p:cNvPr id="5" name="Picture 2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0000" y="2274888"/>
            <a:ext cx="919163" cy="903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4514850"/>
            <a:ext cx="917575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28725" y="3236913"/>
            <a:ext cx="9525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100" b="1"/>
              <a:t>BGP Peer 1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32350" y="5599113"/>
            <a:ext cx="14160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100" b="1"/>
              <a:t>ODL BGP Speaker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28725" y="5459413"/>
            <a:ext cx="9525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100" b="1"/>
              <a:t>BGP Peer 2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33663" y="1951038"/>
            <a:ext cx="5813425" cy="3525837"/>
          </a:xfrm>
          <a:prstGeom prst="rect">
            <a:avLst/>
          </a:prstGeom>
          <a:gradFill rotWithShape="1">
            <a:gsLst>
              <a:gs pos="0">
                <a:srgbClr val="FFE078"/>
              </a:gs>
              <a:gs pos="35001">
                <a:srgbClr val="FFE7A1"/>
              </a:gs>
              <a:gs pos="100000">
                <a:srgbClr val="FFF5D7"/>
              </a:gs>
            </a:gsLst>
            <a:lin ang="16200000" scaled="1"/>
          </a:gradFill>
          <a:ln w="9525">
            <a:solidFill>
              <a:srgbClr val="FFB3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/>
            <a:endParaRPr lang="en-US" altLang="en-US">
              <a:solidFill>
                <a:srgbClr val="3D3935"/>
              </a:solidFill>
            </a:endParaRPr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2932113" y="2551113"/>
            <a:ext cx="850900" cy="336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8300"/>
              </a:gs>
              <a:gs pos="100000">
                <a:srgbClr val="FFA567"/>
              </a:gs>
            </a:gsLst>
            <a:lin ang="16200000"/>
          </a:gradFill>
          <a:ln w="9525">
            <a:solidFill>
              <a:srgbClr val="FF7F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05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Adj</a:t>
            </a:r>
            <a:r>
              <a:rPr lang="en-US" sz="105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-RIB-In</a:t>
            </a: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4673600" y="3678238"/>
            <a:ext cx="901700" cy="336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8300"/>
              </a:gs>
              <a:gs pos="100000">
                <a:srgbClr val="FFA567"/>
              </a:gs>
            </a:gsLst>
            <a:lin ang="16200000"/>
          </a:gradFill>
          <a:ln w="9525">
            <a:solidFill>
              <a:srgbClr val="FF7F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05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Loc</a:t>
            </a:r>
            <a:r>
              <a:rPr lang="en-US" sz="105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-RIB</a:t>
            </a:r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982913" y="4789488"/>
            <a:ext cx="1046162" cy="3349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8300"/>
              </a:gs>
              <a:gs pos="100000">
                <a:srgbClr val="FFA567"/>
              </a:gs>
            </a:gsLst>
            <a:lin ang="16200000"/>
          </a:gradFill>
          <a:ln w="9525">
            <a:solidFill>
              <a:srgbClr val="FF7F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05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Adj</a:t>
            </a:r>
            <a:r>
              <a:rPr lang="en-US" sz="105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-RIB-Out</a:t>
            </a:r>
          </a:p>
        </p:txBody>
      </p:sp>
      <p:cxnSp>
        <p:nvCxnSpPr>
          <p:cNvPr id="16" name="Straight Arrow Connector 15"/>
          <p:cNvCxnSpPr>
            <a:cxnSpLocks noChangeShapeType="1"/>
            <a:stCxn id="5" idx="3"/>
            <a:endCxn id="4" idx="1"/>
          </p:cNvCxnSpPr>
          <p:nvPr/>
        </p:nvCxnSpPr>
        <p:spPr bwMode="auto">
          <a:xfrm flipV="1">
            <a:off x="2189163" y="2719388"/>
            <a:ext cx="742950" cy="63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cxnSpLocks noChangeShapeType="1"/>
            <a:stCxn id="4" idx="3"/>
            <a:endCxn id="70" idx="1"/>
          </p:cNvCxnSpPr>
          <p:nvPr/>
        </p:nvCxnSpPr>
        <p:spPr bwMode="auto">
          <a:xfrm flipV="1">
            <a:off x="3783013" y="2713038"/>
            <a:ext cx="884237" cy="63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/>
          <p:cNvCxnSpPr>
            <a:cxnSpLocks noChangeShapeType="1"/>
            <a:stCxn id="12" idx="2"/>
          </p:cNvCxnSpPr>
          <p:nvPr/>
        </p:nvCxnSpPr>
        <p:spPr bwMode="auto">
          <a:xfrm flipH="1">
            <a:off x="4057650" y="4014788"/>
            <a:ext cx="1066800" cy="93662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/>
          <p:cNvCxnSpPr>
            <a:cxnSpLocks noChangeShapeType="1"/>
            <a:stCxn id="13" idx="1"/>
            <a:endCxn id="6" idx="3"/>
          </p:cNvCxnSpPr>
          <p:nvPr/>
        </p:nvCxnSpPr>
        <p:spPr bwMode="auto">
          <a:xfrm flipH="1">
            <a:off x="2205038" y="4957763"/>
            <a:ext cx="777875" cy="7937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4211638" y="4167188"/>
            <a:ext cx="881062" cy="612775"/>
            <a:chOff x="3257186" y="4133652"/>
            <a:chExt cx="881181" cy="612743"/>
          </a:xfrm>
        </p:grpSpPr>
        <p:sp>
          <p:nvSpPr>
            <p:cNvPr id="37" name="Explosion 2 36"/>
            <p:cNvSpPr>
              <a:spLocks noChangeArrowheads="1"/>
            </p:cNvSpPr>
            <p:nvPr/>
          </p:nvSpPr>
          <p:spPr bwMode="auto">
            <a:xfrm>
              <a:off x="3257186" y="4133652"/>
              <a:ext cx="881181" cy="612743"/>
            </a:xfrm>
            <a:prstGeom prst="irregularSeal2">
              <a:avLst/>
            </a:prstGeom>
            <a:gradFill rotWithShape="1">
              <a:gsLst>
                <a:gs pos="0">
                  <a:srgbClr val="FFC500"/>
                </a:gs>
                <a:gs pos="100000">
                  <a:srgbClr val="FFE067"/>
                </a:gs>
              </a:gsLst>
              <a:lin ang="16200000"/>
            </a:gradFill>
            <a:ln w="9525">
              <a:solidFill>
                <a:srgbClr val="FFB3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/>
              <a:endParaRPr lang="en-US" altLang="en-US" sz="700">
                <a:solidFill>
                  <a:srgbClr val="DA291C"/>
                </a:solidFill>
                <a:latin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01668" y="4240008"/>
              <a:ext cx="554113" cy="40002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accent4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Export</a:t>
              </a:r>
            </a:p>
            <a:p>
              <a:pPr algn="ctr">
                <a:defRPr/>
              </a:pPr>
              <a:r>
                <a:rPr lang="en-US" sz="1000" dirty="0">
                  <a:solidFill>
                    <a:schemeClr val="accent4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Policy</a:t>
              </a:r>
            </a:p>
          </p:txBody>
        </p:sp>
      </p:grpSp>
      <p:sp>
        <p:nvSpPr>
          <p:cNvPr id="57" name="Rounded Rectangle 56"/>
          <p:cNvSpPr>
            <a:spLocks noChangeArrowheads="1"/>
          </p:cNvSpPr>
          <p:nvPr/>
        </p:nvSpPr>
        <p:spPr bwMode="auto">
          <a:xfrm>
            <a:off x="2954338" y="2608263"/>
            <a:ext cx="850900" cy="336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8300"/>
              </a:gs>
              <a:gs pos="100000">
                <a:srgbClr val="FFA567"/>
              </a:gs>
            </a:gsLst>
            <a:lin ang="16200000"/>
          </a:gradFill>
          <a:ln w="9525">
            <a:solidFill>
              <a:srgbClr val="FF7F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05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Adj</a:t>
            </a:r>
            <a:r>
              <a:rPr lang="en-US" sz="105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-RIB-In</a:t>
            </a:r>
          </a:p>
        </p:txBody>
      </p:sp>
      <p:sp>
        <p:nvSpPr>
          <p:cNvPr id="58" name="Rounded Rectangle 57"/>
          <p:cNvSpPr>
            <a:spLocks noChangeArrowheads="1"/>
          </p:cNvSpPr>
          <p:nvPr/>
        </p:nvSpPr>
        <p:spPr bwMode="auto">
          <a:xfrm>
            <a:off x="2982913" y="2668588"/>
            <a:ext cx="850900" cy="336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8300"/>
              </a:gs>
              <a:gs pos="100000">
                <a:srgbClr val="FFA567"/>
              </a:gs>
            </a:gsLst>
            <a:lin ang="16200000"/>
          </a:gradFill>
          <a:ln w="9525">
            <a:solidFill>
              <a:srgbClr val="FF7F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05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Adj</a:t>
            </a:r>
            <a:r>
              <a:rPr lang="en-US" sz="105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-RIB-In</a:t>
            </a:r>
          </a:p>
        </p:txBody>
      </p:sp>
      <p:sp>
        <p:nvSpPr>
          <p:cNvPr id="59" name="Rounded Rectangle 58"/>
          <p:cNvSpPr>
            <a:spLocks noChangeArrowheads="1"/>
          </p:cNvSpPr>
          <p:nvPr/>
        </p:nvSpPr>
        <p:spPr bwMode="auto">
          <a:xfrm>
            <a:off x="3013075" y="4838700"/>
            <a:ext cx="1046163" cy="3349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8300"/>
              </a:gs>
              <a:gs pos="100000">
                <a:srgbClr val="FFA567"/>
              </a:gs>
            </a:gsLst>
            <a:lin ang="16200000"/>
          </a:gradFill>
          <a:ln w="9525">
            <a:solidFill>
              <a:srgbClr val="FF7F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05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Adj</a:t>
            </a:r>
            <a:r>
              <a:rPr lang="en-US" sz="105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-RIB-Out</a:t>
            </a:r>
          </a:p>
        </p:txBody>
      </p:sp>
      <p:sp>
        <p:nvSpPr>
          <p:cNvPr id="60" name="Rounded Rectangle 59"/>
          <p:cNvSpPr>
            <a:spLocks noChangeArrowheads="1"/>
          </p:cNvSpPr>
          <p:nvPr/>
        </p:nvSpPr>
        <p:spPr bwMode="auto">
          <a:xfrm>
            <a:off x="3054350" y="4886325"/>
            <a:ext cx="1046163" cy="3349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8300"/>
              </a:gs>
              <a:gs pos="100000">
                <a:srgbClr val="FFA567"/>
              </a:gs>
            </a:gsLst>
            <a:lin ang="16200000"/>
          </a:gradFill>
          <a:ln w="9525">
            <a:solidFill>
              <a:srgbClr val="FF7F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05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Adj</a:t>
            </a:r>
            <a:r>
              <a:rPr lang="en-US" sz="105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-RIB-Out</a:t>
            </a:r>
          </a:p>
        </p:txBody>
      </p:sp>
      <p:grpSp>
        <p:nvGrpSpPr>
          <p:cNvPr id="26625" name="Group 26624"/>
          <p:cNvGrpSpPr>
            <a:grpSpLocks/>
          </p:cNvGrpSpPr>
          <p:nvPr/>
        </p:nvGrpSpPr>
        <p:grpSpPr bwMode="auto">
          <a:xfrm>
            <a:off x="3765550" y="2413000"/>
            <a:ext cx="882650" cy="612775"/>
            <a:chOff x="3257186" y="4133652"/>
            <a:chExt cx="881181" cy="612743"/>
          </a:xfrm>
        </p:grpSpPr>
        <p:sp>
          <p:nvSpPr>
            <p:cNvPr id="24" name="Explosion 2 23"/>
            <p:cNvSpPr>
              <a:spLocks noChangeArrowheads="1"/>
            </p:cNvSpPr>
            <p:nvPr/>
          </p:nvSpPr>
          <p:spPr bwMode="auto">
            <a:xfrm>
              <a:off x="3257186" y="4133652"/>
              <a:ext cx="881181" cy="612743"/>
            </a:xfrm>
            <a:prstGeom prst="irregularSeal2">
              <a:avLst/>
            </a:prstGeom>
            <a:gradFill rotWithShape="1">
              <a:gsLst>
                <a:gs pos="0">
                  <a:srgbClr val="FFC500"/>
                </a:gs>
                <a:gs pos="100000">
                  <a:srgbClr val="FFE067"/>
                </a:gs>
              </a:gsLst>
              <a:lin ang="16200000"/>
            </a:gradFill>
            <a:ln w="9525">
              <a:solidFill>
                <a:srgbClr val="FFB3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/>
              <a:endParaRPr lang="en-US" altLang="en-US" sz="700">
                <a:solidFill>
                  <a:srgbClr val="DA291C"/>
                </a:solidFill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04578" y="4240009"/>
              <a:ext cx="546775" cy="40002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accent4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Import</a:t>
              </a:r>
            </a:p>
            <a:p>
              <a:pPr algn="ctr">
                <a:defRPr/>
              </a:pPr>
              <a:r>
                <a:rPr lang="en-US" sz="1000" dirty="0">
                  <a:solidFill>
                    <a:schemeClr val="accent4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Policy</a:t>
              </a:r>
            </a:p>
          </p:txBody>
        </p:sp>
      </p:grpSp>
      <p:sp>
        <p:nvSpPr>
          <p:cNvPr id="2255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Processing of Routes</a:t>
            </a:r>
          </a:p>
        </p:txBody>
      </p:sp>
      <p:cxnSp>
        <p:nvCxnSpPr>
          <p:cNvPr id="50" name="Straight Arrow Connector 49"/>
          <p:cNvCxnSpPr>
            <a:cxnSpLocks noChangeShapeType="1"/>
            <a:stCxn id="12" idx="3"/>
            <a:endCxn id="52" idx="1"/>
          </p:cNvCxnSpPr>
          <p:nvPr/>
        </p:nvCxnSpPr>
        <p:spPr bwMode="auto">
          <a:xfrm>
            <a:off x="5575300" y="3846513"/>
            <a:ext cx="320675" cy="1587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Rounded Rectangle 51"/>
          <p:cNvSpPr>
            <a:spLocks noChangeArrowheads="1"/>
          </p:cNvSpPr>
          <p:nvPr/>
        </p:nvSpPr>
        <p:spPr bwMode="auto">
          <a:xfrm>
            <a:off x="5895975" y="3679825"/>
            <a:ext cx="901700" cy="336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61000"/>
              </a:gs>
              <a:gs pos="100000">
                <a:srgbClr val="FF827F"/>
              </a:gs>
            </a:gsLst>
            <a:lin ang="16200000"/>
          </a:gradFill>
          <a:ln w="9525">
            <a:solidFill>
              <a:srgbClr val="DA2416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Topology</a:t>
            </a:r>
          </a:p>
          <a:p>
            <a:pPr algn="ctr">
              <a:defRPr/>
            </a:pPr>
            <a:r>
              <a:rPr lang="en-US" sz="105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Exporter</a:t>
            </a:r>
            <a:endParaRPr lang="en-US" sz="105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53" name="Straight Arrow Connector 52"/>
          <p:cNvCxnSpPr>
            <a:cxnSpLocks noChangeShapeType="1"/>
          </p:cNvCxnSpPr>
          <p:nvPr/>
        </p:nvCxnSpPr>
        <p:spPr bwMode="auto">
          <a:xfrm>
            <a:off x="6797675" y="3846513"/>
            <a:ext cx="15875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Connector 43"/>
          <p:cNvCxnSpPr>
            <a:cxnSpLocks noChangeShapeType="1"/>
          </p:cNvCxnSpPr>
          <p:nvPr/>
        </p:nvCxnSpPr>
        <p:spPr bwMode="auto">
          <a:xfrm>
            <a:off x="6975475" y="3262313"/>
            <a:ext cx="0" cy="117633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>
            <a:off x="6973888" y="3263900"/>
            <a:ext cx="185737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Straight Connector 61"/>
          <p:cNvCxnSpPr>
            <a:cxnSpLocks noChangeShapeType="1"/>
          </p:cNvCxnSpPr>
          <p:nvPr/>
        </p:nvCxnSpPr>
        <p:spPr bwMode="auto">
          <a:xfrm>
            <a:off x="6972300" y="4432300"/>
            <a:ext cx="185738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Rounded Rectangle 62"/>
          <p:cNvSpPr>
            <a:spLocks noChangeArrowheads="1"/>
          </p:cNvSpPr>
          <p:nvPr/>
        </p:nvSpPr>
        <p:spPr bwMode="auto">
          <a:xfrm>
            <a:off x="7150100" y="3017838"/>
            <a:ext cx="1022350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3D00"/>
              </a:gs>
              <a:gs pos="100000">
                <a:srgbClr val="FF7E69"/>
              </a:gs>
            </a:gsLst>
            <a:lin ang="16200000"/>
          </a:gradFill>
          <a:ln w="9525">
            <a:solidFill>
              <a:srgbClr val="FC48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IPv4/IPv6 Reachability Topology</a:t>
            </a:r>
          </a:p>
        </p:txBody>
      </p:sp>
      <p:sp>
        <p:nvSpPr>
          <p:cNvPr id="64" name="Rounded Rectangle 63"/>
          <p:cNvSpPr>
            <a:spLocks noChangeArrowheads="1"/>
          </p:cNvSpPr>
          <p:nvPr/>
        </p:nvSpPr>
        <p:spPr bwMode="auto">
          <a:xfrm>
            <a:off x="7158038" y="4205288"/>
            <a:ext cx="1014412" cy="428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3D00"/>
              </a:gs>
              <a:gs pos="100000">
                <a:srgbClr val="FF7E69"/>
              </a:gs>
            </a:gsLst>
            <a:lin ang="16200000"/>
          </a:gradFill>
          <a:ln w="9525">
            <a:solidFill>
              <a:srgbClr val="FC48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05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Linkstate</a:t>
            </a:r>
            <a:endParaRPr lang="en-US" sz="105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05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Topology</a:t>
            </a:r>
          </a:p>
        </p:txBody>
      </p:sp>
      <p:sp>
        <p:nvSpPr>
          <p:cNvPr id="70" name="Rounded Rectangle 69"/>
          <p:cNvSpPr>
            <a:spLocks noChangeArrowheads="1"/>
          </p:cNvSpPr>
          <p:nvPr/>
        </p:nvSpPr>
        <p:spPr bwMode="auto">
          <a:xfrm>
            <a:off x="4667250" y="2544763"/>
            <a:ext cx="850900" cy="336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8300"/>
              </a:gs>
              <a:gs pos="100000">
                <a:srgbClr val="FFA567"/>
              </a:gs>
            </a:gsLst>
            <a:lin ang="16200000"/>
          </a:gradFill>
          <a:ln w="9525">
            <a:solidFill>
              <a:srgbClr val="FF7F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Effective-RIB-In</a:t>
            </a:r>
          </a:p>
        </p:txBody>
      </p:sp>
      <p:sp>
        <p:nvSpPr>
          <p:cNvPr id="72" name="Rounded Rectangle 71"/>
          <p:cNvSpPr>
            <a:spLocks noChangeArrowheads="1"/>
          </p:cNvSpPr>
          <p:nvPr/>
        </p:nvSpPr>
        <p:spPr bwMode="auto">
          <a:xfrm>
            <a:off x="4700588" y="2593975"/>
            <a:ext cx="850900" cy="336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8300"/>
              </a:gs>
              <a:gs pos="100000">
                <a:srgbClr val="FFA567"/>
              </a:gs>
            </a:gsLst>
            <a:lin ang="16200000"/>
          </a:gradFill>
          <a:ln w="9525">
            <a:solidFill>
              <a:srgbClr val="FF7F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Effective-RIB-In</a:t>
            </a:r>
          </a:p>
        </p:txBody>
      </p:sp>
      <p:cxnSp>
        <p:nvCxnSpPr>
          <p:cNvPr id="69" name="Straight Arrow Connector 68"/>
          <p:cNvCxnSpPr>
            <a:cxnSpLocks noChangeShapeType="1"/>
          </p:cNvCxnSpPr>
          <p:nvPr/>
        </p:nvCxnSpPr>
        <p:spPr bwMode="auto">
          <a:xfrm>
            <a:off x="5124450" y="2905125"/>
            <a:ext cx="0" cy="773113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4741863" y="2962275"/>
            <a:ext cx="881062" cy="612775"/>
            <a:chOff x="3257186" y="4133652"/>
            <a:chExt cx="881181" cy="612743"/>
          </a:xfrm>
        </p:grpSpPr>
        <p:sp>
          <p:nvSpPr>
            <p:cNvPr id="40" name="Explosion 2 39"/>
            <p:cNvSpPr>
              <a:spLocks noChangeArrowheads="1"/>
            </p:cNvSpPr>
            <p:nvPr/>
          </p:nvSpPr>
          <p:spPr bwMode="auto">
            <a:xfrm>
              <a:off x="3257186" y="4133652"/>
              <a:ext cx="881181" cy="612743"/>
            </a:xfrm>
            <a:prstGeom prst="irregularSeal2">
              <a:avLst/>
            </a:prstGeom>
            <a:gradFill rotWithShape="1">
              <a:gsLst>
                <a:gs pos="0">
                  <a:srgbClr val="FFC500"/>
                </a:gs>
                <a:gs pos="100000">
                  <a:srgbClr val="FFE067"/>
                </a:gs>
              </a:gsLst>
              <a:lin ang="16200000"/>
            </a:gradFill>
            <a:ln w="9525">
              <a:solidFill>
                <a:srgbClr val="FFB3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/>
              <a:endParaRPr lang="en-US" altLang="en-US" sz="700">
                <a:solidFill>
                  <a:srgbClr val="DA291C"/>
                </a:solidFill>
                <a:latin typeface="Arial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341334" y="4240009"/>
              <a:ext cx="674779" cy="40002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accent4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Decision</a:t>
              </a:r>
            </a:p>
            <a:p>
              <a:pPr algn="ctr">
                <a:defRPr/>
              </a:pPr>
              <a:r>
                <a:rPr lang="en-US" sz="1000" dirty="0">
                  <a:solidFill>
                    <a:schemeClr val="accent4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Process</a:t>
              </a:r>
            </a:p>
          </p:txBody>
        </p:sp>
      </p:grpSp>
      <p:sp>
        <p:nvSpPr>
          <p:cNvPr id="71" name="Rounded Rectangle 70"/>
          <p:cNvSpPr>
            <a:spLocks noChangeArrowheads="1"/>
          </p:cNvSpPr>
          <p:nvPr/>
        </p:nvSpPr>
        <p:spPr bwMode="auto">
          <a:xfrm>
            <a:off x="4746625" y="2625725"/>
            <a:ext cx="850900" cy="336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8300"/>
              </a:gs>
              <a:gs pos="100000">
                <a:srgbClr val="FFA567"/>
              </a:gs>
            </a:gsLst>
            <a:lin ang="16200000"/>
          </a:gradFill>
          <a:ln w="9525">
            <a:solidFill>
              <a:srgbClr val="FF7F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Effective-RIB-In</a:t>
            </a:r>
          </a:p>
        </p:txBody>
      </p:sp>
      <p:sp>
        <p:nvSpPr>
          <p:cNvPr id="42" name="Rounded Rectangle 41"/>
          <p:cNvSpPr>
            <a:spLocks noChangeArrowheads="1"/>
          </p:cNvSpPr>
          <p:nvPr/>
        </p:nvSpPr>
        <p:spPr bwMode="auto">
          <a:xfrm>
            <a:off x="6042025" y="2582863"/>
            <a:ext cx="901700" cy="336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8300"/>
              </a:gs>
              <a:gs pos="100000">
                <a:srgbClr val="FFA567"/>
              </a:gs>
            </a:gsLst>
            <a:lin ang="16200000"/>
          </a:gradFill>
          <a:ln w="9525">
            <a:solidFill>
              <a:srgbClr val="FF7F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App-RIB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924550" y="1947863"/>
            <a:ext cx="1135063" cy="277812"/>
          </a:xfrm>
          <a:prstGeom prst="rect">
            <a:avLst/>
          </a:prstGeom>
          <a:gradFill rotWithShape="1">
            <a:gsLst>
              <a:gs pos="0">
                <a:srgbClr val="C0BFBE"/>
              </a:gs>
              <a:gs pos="35001">
                <a:srgbClr val="D3D2D1"/>
              </a:gs>
              <a:gs pos="100000">
                <a:srgbClr val="EFEEEE"/>
              </a:gs>
            </a:gsLst>
            <a:lin ang="16200000" scaled="1"/>
          </a:gradFill>
          <a:ln w="9525">
            <a:solidFill>
              <a:srgbClr val="3C3733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RESTCONF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924550" y="1254125"/>
            <a:ext cx="1135063" cy="322263"/>
          </a:xfrm>
          <a:prstGeom prst="rect">
            <a:avLst/>
          </a:prstGeom>
          <a:solidFill>
            <a:srgbClr val="92D050"/>
          </a:solidFill>
          <a:ln w="9525">
            <a:solidFill>
              <a:srgbClr val="3C3733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External App</a:t>
            </a:r>
          </a:p>
        </p:txBody>
      </p:sp>
      <p:cxnSp>
        <p:nvCxnSpPr>
          <p:cNvPr id="14" name="Straight Arrow Connector 13"/>
          <p:cNvCxnSpPr>
            <a:cxnSpLocks noChangeShapeType="1"/>
            <a:stCxn id="45" idx="2"/>
            <a:endCxn id="2" idx="0"/>
          </p:cNvCxnSpPr>
          <p:nvPr/>
        </p:nvCxnSpPr>
        <p:spPr bwMode="auto">
          <a:xfrm>
            <a:off x="6492875" y="1576388"/>
            <a:ext cx="0" cy="3714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Straight Arrow Connector 47"/>
          <p:cNvCxnSpPr>
            <a:cxnSpLocks noChangeShapeType="1"/>
          </p:cNvCxnSpPr>
          <p:nvPr/>
        </p:nvCxnSpPr>
        <p:spPr bwMode="auto">
          <a:xfrm>
            <a:off x="6492875" y="2227263"/>
            <a:ext cx="0" cy="3714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Arrow Connector 30"/>
          <p:cNvCxnSpPr>
            <a:cxnSpLocks noChangeShapeType="1"/>
            <a:stCxn id="42" idx="2"/>
          </p:cNvCxnSpPr>
          <p:nvPr/>
        </p:nvCxnSpPr>
        <p:spPr bwMode="auto">
          <a:xfrm flipH="1">
            <a:off x="5500688" y="2919413"/>
            <a:ext cx="992187" cy="75882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5614988" y="2974975"/>
            <a:ext cx="882650" cy="612775"/>
            <a:chOff x="3257186" y="4133652"/>
            <a:chExt cx="881181" cy="612743"/>
          </a:xfrm>
        </p:grpSpPr>
        <p:sp>
          <p:nvSpPr>
            <p:cNvPr id="73" name="Explosion 2 72"/>
            <p:cNvSpPr>
              <a:spLocks noChangeArrowheads="1"/>
            </p:cNvSpPr>
            <p:nvPr/>
          </p:nvSpPr>
          <p:spPr bwMode="auto">
            <a:xfrm>
              <a:off x="3257186" y="4133652"/>
              <a:ext cx="881181" cy="612743"/>
            </a:xfrm>
            <a:prstGeom prst="irregularSeal2">
              <a:avLst/>
            </a:prstGeom>
            <a:gradFill rotWithShape="1">
              <a:gsLst>
                <a:gs pos="0">
                  <a:srgbClr val="FFC500"/>
                </a:gs>
                <a:gs pos="100000">
                  <a:srgbClr val="FFE067"/>
                </a:gs>
              </a:gsLst>
              <a:lin ang="16200000"/>
            </a:gradFill>
            <a:ln w="9525">
              <a:solidFill>
                <a:srgbClr val="FFB3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/>
              <a:endParaRPr lang="en-US" altLang="en-US" sz="700">
                <a:solidFill>
                  <a:srgbClr val="DA291C"/>
                </a:solidFill>
                <a:latin typeface="Arial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04577" y="4240009"/>
              <a:ext cx="546776" cy="40002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accent4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Import</a:t>
              </a:r>
            </a:p>
            <a:p>
              <a:pPr algn="ctr">
                <a:defRPr/>
              </a:pPr>
              <a:r>
                <a:rPr lang="en-US" sz="1000" dirty="0">
                  <a:solidFill>
                    <a:schemeClr val="accent4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Policy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3" grpId="0" animBg="1"/>
      <p:bldP spid="4" grpId="0" animBg="1"/>
      <p:bldP spid="12" grpId="0" animBg="1"/>
      <p:bldP spid="13" grpId="0" animBg="1"/>
      <p:bldP spid="57" grpId="0" animBg="1"/>
      <p:bldP spid="58" grpId="0" animBg="1"/>
      <p:bldP spid="59" grpId="0" animBg="1"/>
      <p:bldP spid="60" grpId="0" animBg="1"/>
      <p:bldP spid="52" grpId="0" animBg="1"/>
      <p:bldP spid="63" grpId="0" animBg="1"/>
      <p:bldP spid="64" grpId="0" animBg="1"/>
      <p:bldP spid="70" grpId="0" animBg="1"/>
      <p:bldP spid="72" grpId="0" animBg="1"/>
      <p:bldP spid="71" grpId="0" animBg="1"/>
      <p:bldP spid="42" grpId="0" animBg="1"/>
      <p:bldP spid="2" grpId="0" animBg="1"/>
      <p:bldP spid="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BGP RIB Model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6F907D26-C43C-9748-A0DE-22F777922C29}" type="slidenum">
              <a:rPr lang="en-US" altLang="en-US">
                <a:solidFill>
                  <a:srgbClr val="91908F"/>
                </a:solidFill>
                <a:latin typeface="Arial" charset="0"/>
              </a:rPr>
              <a:pPr/>
              <a:t>18</a:t>
            </a:fld>
            <a:endParaRPr lang="en-US" altLang="en-US">
              <a:solidFill>
                <a:srgbClr val="91908F"/>
              </a:solidFill>
              <a:latin typeface="Arial" charset="0"/>
            </a:endParaRPr>
          </a:p>
        </p:txBody>
      </p:sp>
      <p:pic>
        <p:nvPicPr>
          <p:cNvPr id="2355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1281113"/>
            <a:ext cx="3608388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313" y="1281113"/>
            <a:ext cx="235585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2139950" y="1450975"/>
            <a:ext cx="744538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2924175" y="1228725"/>
            <a:ext cx="2208213" cy="461963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List of RIBs, indexed by an ID</a:t>
            </a:r>
          </a:p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Note: config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false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>
            <a:off x="2100263" y="2424113"/>
            <a:ext cx="744537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2884488" y="2286000"/>
            <a:ext cx="2403475" cy="276225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List of peers, indexed by peer-ID</a:t>
            </a:r>
          </a:p>
        </p:txBody>
      </p: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>
            <a:off x="2462213" y="3060700"/>
            <a:ext cx="744537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3246438" y="2922588"/>
            <a:ext cx="2384425" cy="276225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Peer role: ebgp, ibgp, or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-client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2113" y="3919538"/>
            <a:ext cx="955675" cy="27781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Adj-RIB-In</a:t>
            </a:r>
          </a:p>
        </p:txBody>
      </p: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>
            <a:off x="2139950" y="5554663"/>
            <a:ext cx="744538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2924175" y="5414963"/>
            <a:ext cx="2292350" cy="27781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Loc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-RIB – common to all peers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2113" y="4289425"/>
            <a:ext cx="955675" cy="461963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Effective-RIB-In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2113" y="4838700"/>
            <a:ext cx="955675" cy="461963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Adj-RIB-Out</a:t>
            </a:r>
          </a:p>
        </p:txBody>
      </p: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flipH="1">
            <a:off x="1387475" y="4059238"/>
            <a:ext cx="233363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 flipH="1">
            <a:off x="1387475" y="4521200"/>
            <a:ext cx="233363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flipH="1">
            <a:off x="1387475" y="4976813"/>
            <a:ext cx="233363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>
            <a:off x="6869113" y="2119313"/>
            <a:ext cx="744537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7651750" y="1889125"/>
            <a:ext cx="1262063" cy="646113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List of tables, indexed by AFI-SAFI </a:t>
            </a:r>
          </a:p>
        </p:txBody>
      </p:sp>
      <p:cxnSp>
        <p:nvCxnSpPr>
          <p:cNvPr id="28" name="Straight Arrow Connector 27"/>
          <p:cNvCxnSpPr>
            <a:cxnSpLocks noChangeShapeType="1"/>
          </p:cNvCxnSpPr>
          <p:nvPr/>
        </p:nvCxnSpPr>
        <p:spPr bwMode="auto">
          <a:xfrm>
            <a:off x="6992938" y="3676650"/>
            <a:ext cx="744537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7737475" y="3181350"/>
            <a:ext cx="1260475" cy="101600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Definition of route, augmented by each address-family model</a:t>
            </a:r>
          </a:p>
        </p:txBody>
      </p:sp>
      <p:cxnSp>
        <p:nvCxnSpPr>
          <p:cNvPr id="30" name="Straight Arrow Connector 29"/>
          <p:cNvCxnSpPr>
            <a:cxnSpLocks noChangeShapeType="1"/>
          </p:cNvCxnSpPr>
          <p:nvPr/>
        </p:nvCxnSpPr>
        <p:spPr bwMode="auto">
          <a:xfrm>
            <a:off x="6970713" y="4937125"/>
            <a:ext cx="744537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7715250" y="4441825"/>
            <a:ext cx="1282700" cy="120015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Special application RIB, used for route injection</a:t>
            </a:r>
          </a:p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Note: config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true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78" name="TextBox 3"/>
          <p:cNvSpPr txBox="1">
            <a:spLocks noChangeArrowheads="1"/>
          </p:cNvSpPr>
          <p:nvPr/>
        </p:nvSpPr>
        <p:spPr bwMode="auto">
          <a:xfrm>
            <a:off x="3659188" y="6035675"/>
            <a:ext cx="147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 b="1">
                <a:latin typeface="Courier New" charset="0"/>
                <a:hlinkClick r:id="rId4"/>
              </a:rPr>
              <a:t>bgp-rib.yang</a:t>
            </a:r>
            <a:endParaRPr lang="en-US" altLang="en-US" sz="1400" b="1">
              <a:latin typeface="Courier New" charset="0"/>
            </a:endParaRPr>
          </a:p>
        </p:txBody>
      </p: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>
            <a:off x="7366000" y="1411288"/>
            <a:ext cx="503238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7896225" y="1187450"/>
            <a:ext cx="935038" cy="460375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BGP path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BGP Path Attributes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2D4667F6-CAF2-4149-BD5B-8A65CB40093B}" type="slidenum">
              <a:rPr lang="en-US" altLang="en-US">
                <a:solidFill>
                  <a:srgbClr val="91908F"/>
                </a:solidFill>
                <a:latin typeface="Arial" charset="0"/>
              </a:rPr>
              <a:pPr/>
              <a:t>19</a:t>
            </a:fld>
            <a:endParaRPr lang="en-US" altLang="en-US">
              <a:solidFill>
                <a:srgbClr val="91908F"/>
              </a:solidFill>
              <a:latin typeface="Arial" charset="0"/>
            </a:endParaRPr>
          </a:p>
        </p:txBody>
      </p:sp>
      <p:pic>
        <p:nvPicPr>
          <p:cNvPr id="2458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8" y="1246188"/>
            <a:ext cx="3989387" cy="461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Box 3"/>
          <p:cNvSpPr txBox="1">
            <a:spLocks noChangeArrowheads="1"/>
          </p:cNvSpPr>
          <p:nvPr/>
        </p:nvSpPr>
        <p:spPr bwMode="auto">
          <a:xfrm>
            <a:off x="3659188" y="5875338"/>
            <a:ext cx="1903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 b="1">
                <a:latin typeface="Courier New" charset="0"/>
                <a:hlinkClick r:id="rId3"/>
              </a:rPr>
              <a:t>bgp-message.yang</a:t>
            </a:r>
            <a:endParaRPr lang="en-US" altLang="en-US" sz="1400" b="1">
              <a:latin typeface="Courier New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4778375" y="1843088"/>
            <a:ext cx="744538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5562600" y="1704975"/>
            <a:ext cx="1679575" cy="276225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ORIGIN path-attribute</a:t>
            </a: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4778375" y="2935288"/>
            <a:ext cx="744538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5562600" y="2795588"/>
            <a:ext cx="1776413" cy="27781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AS-PATH path-attribute</a:t>
            </a: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4752975" y="3951288"/>
            <a:ext cx="744538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5537200" y="3813175"/>
            <a:ext cx="1914525" cy="277813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NEXT-HOP path-attribute</a:t>
            </a: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>
            <a:off x="4778375" y="4918075"/>
            <a:ext cx="744538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5562600" y="4778375"/>
            <a:ext cx="2097088" cy="277813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LOCAL-PREF path-attribute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675" y="1575594"/>
            <a:ext cx="7985125" cy="4244975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Setup Creation</a:t>
            </a:r>
          </a:p>
          <a:p>
            <a:pPr>
              <a:defRPr/>
            </a:pPr>
            <a:r>
              <a:rPr lang="en-US" sz="2000" dirty="0" smtClean="0"/>
              <a:t>BGP</a:t>
            </a:r>
          </a:p>
          <a:p>
            <a:pPr lvl="1">
              <a:defRPr/>
            </a:pPr>
            <a:r>
              <a:rPr lang="en-US" sz="1600" dirty="0" smtClean="0"/>
              <a:t>BGP IPv4/IPv6 Routes</a:t>
            </a:r>
          </a:p>
          <a:p>
            <a:pPr lvl="1">
              <a:defRPr/>
            </a:pPr>
            <a:r>
              <a:rPr lang="en-US" sz="1600" dirty="0" smtClean="0"/>
              <a:t>BGP-LS</a:t>
            </a:r>
          </a:p>
          <a:p>
            <a:pPr lvl="1">
              <a:defRPr/>
            </a:pPr>
            <a:r>
              <a:rPr lang="en-US" sz="1600" dirty="0" smtClean="0"/>
              <a:t>Application Peer</a:t>
            </a:r>
          </a:p>
          <a:p>
            <a:pPr lvl="1">
              <a:defRPr/>
            </a:pPr>
            <a:r>
              <a:rPr lang="en-US" sz="1600" dirty="0" err="1" smtClean="0"/>
              <a:t>OpenConfig</a:t>
            </a:r>
            <a:endParaRPr lang="en-US" sz="1600" dirty="0" smtClean="0"/>
          </a:p>
          <a:p>
            <a:pPr>
              <a:defRPr/>
            </a:pPr>
            <a:r>
              <a:rPr lang="en-US" sz="2000" dirty="0" smtClean="0"/>
              <a:t>PCEP</a:t>
            </a:r>
          </a:p>
          <a:p>
            <a:pPr lvl="1">
              <a:defRPr/>
            </a:pPr>
            <a:r>
              <a:rPr lang="en-US" sz="1600" dirty="0" smtClean="0"/>
              <a:t>PCE initiated LSPs</a:t>
            </a:r>
          </a:p>
          <a:p>
            <a:pPr lvl="1">
              <a:defRPr/>
            </a:pPr>
            <a:r>
              <a:rPr lang="en-US" sz="1600" dirty="0" smtClean="0"/>
              <a:t>PCC initiated LSPs (Delegation)</a:t>
            </a:r>
          </a:p>
          <a:p>
            <a:pPr lvl="1">
              <a:defRPr/>
            </a:pPr>
            <a:r>
              <a:rPr lang="en-US" sz="1600" dirty="0" smtClean="0"/>
              <a:t>Auto Bandwidth</a:t>
            </a:r>
          </a:p>
          <a:p>
            <a:pPr lvl="1">
              <a:defRPr/>
            </a:pPr>
            <a:r>
              <a:rPr lang="en-US" sz="1600" dirty="0" smtClean="0"/>
              <a:t>Segment Routing</a:t>
            </a:r>
          </a:p>
          <a:p>
            <a:pPr>
              <a:defRPr/>
            </a:pPr>
            <a:r>
              <a:rPr lang="en-US" sz="2000" dirty="0" smtClean="0"/>
              <a:t>BMP</a:t>
            </a:r>
          </a:p>
          <a:p>
            <a:pPr>
              <a:defRPr/>
            </a:pPr>
            <a:r>
              <a:rPr lang="en-US" sz="2000" dirty="0" err="1" smtClean="0"/>
              <a:t>Flowspec</a:t>
            </a:r>
            <a:endParaRPr lang="en-US" sz="2000" dirty="0" smtClean="0"/>
          </a:p>
        </p:txBody>
      </p:sp>
      <p:sp>
        <p:nvSpPr>
          <p:cNvPr id="92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Agenda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F9D607B-4657-184E-8D22-B8B5208A0425}" type="slidenum">
              <a:rPr lang="en-US" altLang="en-US" sz="1200">
                <a:solidFill>
                  <a:srgbClr val="91908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en-US" sz="1200">
              <a:solidFill>
                <a:srgbClr val="91908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BGP Internet Routes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502489E2-F0C3-8540-8ACA-AD23C46009AA}" type="slidenum">
              <a:rPr lang="en-US" altLang="en-US">
                <a:solidFill>
                  <a:srgbClr val="91908F"/>
                </a:solidFill>
                <a:latin typeface="Arial" charset="0"/>
              </a:rPr>
              <a:pPr/>
              <a:t>20</a:t>
            </a:fld>
            <a:endParaRPr lang="en-US" altLang="en-US">
              <a:solidFill>
                <a:srgbClr val="91908F"/>
              </a:solidFill>
              <a:latin typeface="Arial" charset="0"/>
            </a:endParaRPr>
          </a:p>
        </p:txBody>
      </p:sp>
      <p:pic>
        <p:nvPicPr>
          <p:cNvPr id="2560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198563"/>
            <a:ext cx="5497513" cy="170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901950"/>
            <a:ext cx="249555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2289175" y="1698625"/>
            <a:ext cx="744538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073400" y="1466850"/>
            <a:ext cx="1565275" cy="646113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Augmentation on top of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bgp-rib:routes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for IPv4 routes</a:t>
            </a:r>
          </a:p>
        </p:txBody>
      </p: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>
            <a:off x="2409825" y="3371850"/>
            <a:ext cx="744538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3194050" y="3141663"/>
            <a:ext cx="1444625" cy="64611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List of IPv4 routes, indexed</a:t>
            </a:r>
          </a:p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by IPv4 prefix</a:t>
            </a:r>
          </a:p>
        </p:txBody>
      </p:sp>
      <p:sp>
        <p:nvSpPr>
          <p:cNvPr id="25610" name="TextBox 3"/>
          <p:cNvSpPr txBox="1">
            <a:spLocks noChangeArrowheads="1"/>
          </p:cNvSpPr>
          <p:nvPr/>
        </p:nvSpPr>
        <p:spPr bwMode="auto">
          <a:xfrm>
            <a:off x="3346450" y="6029325"/>
            <a:ext cx="1581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 b="1">
                <a:latin typeface="Courier New" charset="0"/>
                <a:hlinkClick r:id="rId5"/>
              </a:rPr>
              <a:t>bgp-inet.yang</a:t>
            </a:r>
            <a:endParaRPr lang="en-US" altLang="en-US" sz="1400" b="1">
              <a:latin typeface="Courier New" charset="0"/>
            </a:endParaRPr>
          </a:p>
        </p:txBody>
      </p:sp>
      <p:pic>
        <p:nvPicPr>
          <p:cNvPr id="25611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5000625"/>
            <a:ext cx="22193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850" y="1625600"/>
            <a:ext cx="3902075" cy="416401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BGP Linkstate Routes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C526C0FB-2D07-3F43-B6B1-05457258ADB7}" type="slidenum">
              <a:rPr lang="en-US" altLang="en-US">
                <a:solidFill>
                  <a:srgbClr val="91908F"/>
                </a:solidFill>
                <a:latin typeface="Arial" charset="0"/>
              </a:rPr>
              <a:pPr/>
              <a:t>21</a:t>
            </a:fld>
            <a:endParaRPr lang="en-US" altLang="en-US">
              <a:solidFill>
                <a:srgbClr val="91908F"/>
              </a:solidFill>
              <a:latin typeface="Arial" charset="0"/>
            </a:endParaRPr>
          </a:p>
        </p:txBody>
      </p:sp>
      <p:pic>
        <p:nvPicPr>
          <p:cNvPr id="2765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327150"/>
            <a:ext cx="58388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2438400"/>
            <a:ext cx="38862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76575"/>
            <a:ext cx="2613025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2703513" y="1927225"/>
            <a:ext cx="744537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3487738" y="1697038"/>
            <a:ext cx="1328737" cy="83026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Augmentation on top of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bgp-rib:routes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Linkstate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routes</a:t>
            </a: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2590800" y="3086100"/>
            <a:ext cx="744538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375025" y="2854325"/>
            <a:ext cx="1441450" cy="83185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List of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Linkstate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routes, indexed by an opaque route-key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1974850"/>
            <a:ext cx="3978275" cy="3743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0" name="TextBox 3"/>
          <p:cNvSpPr txBox="1">
            <a:spLocks noChangeArrowheads="1"/>
          </p:cNvSpPr>
          <p:nvPr/>
        </p:nvSpPr>
        <p:spPr bwMode="auto">
          <a:xfrm>
            <a:off x="3346450" y="6029325"/>
            <a:ext cx="2117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 b="1">
                <a:latin typeface="Courier New" charset="0"/>
                <a:hlinkClick r:id="rId6"/>
              </a:rPr>
              <a:t>bgp-linkstate.yang</a:t>
            </a:r>
            <a:endParaRPr lang="en-US" altLang="en-US" sz="1400" b="1"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BGP RIB RESTCONF Endpoints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1E4AAFA8-41C4-1141-B246-52F8226BE652}" type="slidenum">
              <a:rPr lang="en-US" altLang="en-US">
                <a:solidFill>
                  <a:srgbClr val="91908F"/>
                </a:solidFill>
                <a:latin typeface="Arial" charset="0"/>
              </a:rPr>
              <a:pPr/>
              <a:t>22</a:t>
            </a:fld>
            <a:endParaRPr lang="en-US" altLang="en-US">
              <a:solidFill>
                <a:srgbClr val="91908F"/>
              </a:solidFill>
              <a:latin typeface="Arial" charset="0"/>
            </a:endParaRPr>
          </a:p>
        </p:txBody>
      </p:sp>
      <p:pic>
        <p:nvPicPr>
          <p:cNvPr id="2867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770063"/>
            <a:ext cx="3846512" cy="3529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63" y="1770063"/>
            <a:ext cx="4592637" cy="3529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1431" y="338433"/>
            <a:ext cx="7985125" cy="1143000"/>
          </a:xfrm>
        </p:spPr>
        <p:txBody>
          <a:bodyPr/>
          <a:lstStyle/>
          <a:p>
            <a:r>
              <a:rPr lang="en-US" dirty="0" smtClean="0"/>
              <a:t>BGP-LS Topology Exporter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807517"/>
            <a:ext cx="71247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9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Base Network Topology Model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79B12C69-245D-6C4D-BE16-03D231C6B844}" type="slidenum">
              <a:rPr lang="en-US" altLang="en-US">
                <a:solidFill>
                  <a:srgbClr val="91908F"/>
                </a:solidFill>
                <a:latin typeface="Arial" charset="0"/>
              </a:rPr>
              <a:pPr/>
              <a:t>24</a:t>
            </a:fld>
            <a:endParaRPr lang="en-US" altLang="en-US">
              <a:solidFill>
                <a:srgbClr val="91908F"/>
              </a:solidFill>
              <a:latin typeface="Arial" charset="0"/>
            </a:endParaRPr>
          </a:p>
        </p:txBody>
      </p:sp>
      <p:pic>
        <p:nvPicPr>
          <p:cNvPr id="2970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362075"/>
            <a:ext cx="4373563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763" y="1263650"/>
            <a:ext cx="3983037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763" y="3543300"/>
            <a:ext cx="3787775" cy="237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TextBox 3"/>
          <p:cNvSpPr txBox="1">
            <a:spLocks noChangeArrowheads="1"/>
          </p:cNvSpPr>
          <p:nvPr/>
        </p:nvSpPr>
        <p:spPr bwMode="auto">
          <a:xfrm>
            <a:off x="3186113" y="6029325"/>
            <a:ext cx="2439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 b="1">
                <a:latin typeface="Courier New" charset="0"/>
                <a:hlinkClick r:id="rId5"/>
              </a:rPr>
              <a:t>network-topology.yang</a:t>
            </a:r>
            <a:endParaRPr lang="en-US" altLang="en-US" sz="1400" b="1">
              <a:latin typeface="Courier New" charset="0"/>
            </a:endParaRPr>
          </a:p>
        </p:txBody>
      </p: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2000250" y="1517650"/>
            <a:ext cx="744538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2784475" y="1362075"/>
            <a:ext cx="1363663" cy="277813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List of topologies</a:t>
            </a:r>
          </a:p>
        </p:txBody>
      </p: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>
            <a:off x="6335713" y="1263650"/>
            <a:ext cx="744537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7118350" y="1131888"/>
            <a:ext cx="1109663" cy="28575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List of nodes</a:t>
            </a:r>
          </a:p>
        </p:txBody>
      </p: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>
            <a:off x="6373813" y="2395538"/>
            <a:ext cx="744537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7158038" y="2157413"/>
            <a:ext cx="1528762" cy="46196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List of termination-points on the node</a:t>
            </a:r>
          </a:p>
        </p:txBody>
      </p: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>
            <a:off x="6086475" y="3597275"/>
            <a:ext cx="744538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6870700" y="3441700"/>
            <a:ext cx="2103438" cy="276225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List of links between nodes</a:t>
            </a:r>
          </a:p>
        </p:txBody>
      </p: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>
            <a:off x="6167438" y="1679575"/>
            <a:ext cx="487362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6654800" y="1547813"/>
            <a:ext cx="2319338" cy="27781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Attributes associated with node</a:t>
            </a:r>
          </a:p>
        </p:txBody>
      </p: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>
            <a:off x="5970588" y="3060700"/>
            <a:ext cx="488950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459538" y="2928938"/>
            <a:ext cx="2422525" cy="276225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Attributes associated with TP</a:t>
            </a:r>
          </a:p>
        </p:txBody>
      </p: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>
            <a:off x="5916613" y="5765800"/>
            <a:ext cx="488950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6405563" y="5634038"/>
            <a:ext cx="2182812" cy="282575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Attributes associated with link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>
                <a:latin typeface="Arial" charset="0"/>
                <a:ea typeface="MS PGothic" charset="-128"/>
                <a:cs typeface="Arial" charset="0"/>
              </a:rPr>
              <a:t>Network Topology RESTCONF Endpoints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D406B789-976A-9C4C-8FBA-089902383AFF}" type="slidenum">
              <a:rPr lang="en-US" altLang="en-US">
                <a:solidFill>
                  <a:srgbClr val="91908F"/>
                </a:solidFill>
                <a:latin typeface="Arial" charset="0"/>
              </a:rPr>
              <a:pPr/>
              <a:t>25</a:t>
            </a:fld>
            <a:endParaRPr lang="en-US" altLang="en-US">
              <a:solidFill>
                <a:srgbClr val="91908F"/>
              </a:solidFill>
              <a:latin typeface="Arial" charset="0"/>
            </a:endParaRPr>
          </a:p>
        </p:txBody>
      </p:sp>
      <p:pic>
        <p:nvPicPr>
          <p:cNvPr id="3072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1400175"/>
            <a:ext cx="4184650" cy="4200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3" y="1400175"/>
            <a:ext cx="4494212" cy="4246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ea typeface="MS PGothic" charset="-128"/>
                <a:cs typeface="Arial" charset="0"/>
              </a:rPr>
              <a:t>BGP Topologies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5A6B7BF6-C3AF-0643-97D1-52FE0E4580EB}" type="slidenum">
              <a:rPr lang="en-US" altLang="en-US">
                <a:solidFill>
                  <a:srgbClr val="91908F"/>
                </a:solidFill>
                <a:latin typeface="Arial" charset="0"/>
              </a:rPr>
              <a:pPr/>
              <a:t>26</a:t>
            </a:fld>
            <a:endParaRPr lang="en-US" altLang="en-US">
              <a:solidFill>
                <a:srgbClr val="91908F"/>
              </a:solidFill>
              <a:latin typeface="Arial" charset="0"/>
            </a:endParaRPr>
          </a:p>
        </p:txBody>
      </p:sp>
      <p:sp>
        <p:nvSpPr>
          <p:cNvPr id="31748" name="Text Placeholder 2"/>
          <p:cNvSpPr txBox="1">
            <a:spLocks/>
          </p:cNvSpPr>
          <p:nvPr/>
        </p:nvSpPr>
        <p:spPr bwMode="auto">
          <a:xfrm>
            <a:off x="1549400" y="1717675"/>
            <a:ext cx="27495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 defTabSz="608013"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644525" indent="-242888" defTabSz="608013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2813" indent="-242888" defTabSz="608013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157288" indent="-242888" defTabSz="608013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401763" indent="-242888" defTabSz="608013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58963" indent="-242888" defTabSz="608013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316163" indent="-242888" defTabSz="608013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2773363" indent="-242888" defTabSz="608013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230563" indent="-242888" defTabSz="608013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338"/>
              </a:spcBef>
              <a:buClr>
                <a:schemeClr val="bg2"/>
              </a:buClr>
              <a:buSzTx/>
              <a:buFont typeface="Arial" charset="0"/>
              <a:buNone/>
            </a:pPr>
            <a:r>
              <a:rPr lang="en-US" altLang="en-US" sz="1400" b="1"/>
              <a:t>IPv4 Reachability Topology</a:t>
            </a:r>
          </a:p>
          <a:p>
            <a:pPr eaLnBrk="1" hangingPunct="1">
              <a:lnSpc>
                <a:spcPct val="90000"/>
              </a:lnSpc>
              <a:spcBef>
                <a:spcPts val="1338"/>
              </a:spcBef>
              <a:buClr>
                <a:schemeClr val="bg2"/>
              </a:buClr>
              <a:buSzTx/>
              <a:buFont typeface="Arial" charset="0"/>
              <a:buNone/>
            </a:pPr>
            <a:endParaRPr lang="en-US" altLang="en-US" sz="1400" b="1"/>
          </a:p>
        </p:txBody>
      </p:sp>
      <p:sp>
        <p:nvSpPr>
          <p:cNvPr id="31749" name="Text Placeholder 2"/>
          <p:cNvSpPr txBox="1">
            <a:spLocks/>
          </p:cNvSpPr>
          <p:nvPr/>
        </p:nvSpPr>
        <p:spPr bwMode="auto">
          <a:xfrm>
            <a:off x="701675" y="4678363"/>
            <a:ext cx="4371975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 defTabSz="608013"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644525" indent="-242888" defTabSz="608013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2813" indent="-242888" defTabSz="608013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157288" indent="-242888" defTabSz="608013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401763" indent="-242888" defTabSz="608013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58963" indent="-242888" defTabSz="608013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316163" indent="-242888" defTabSz="608013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2773363" indent="-242888" defTabSz="608013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230563" indent="-242888" defTabSz="608013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338"/>
              </a:spcBef>
              <a:buClr>
                <a:schemeClr val="bg2"/>
              </a:buClr>
              <a:buSzTx/>
              <a:buFont typeface="Arial" charset="0"/>
              <a:buNone/>
            </a:pPr>
            <a:r>
              <a:rPr lang="en-US" altLang="en-US" sz="1400"/>
              <a:t>Node = Next hop IP address, augmented with igp-node-attributes containing list of prefixes that have this next-hop</a:t>
            </a:r>
          </a:p>
          <a:p>
            <a:pPr eaLnBrk="1" hangingPunct="1">
              <a:lnSpc>
                <a:spcPct val="90000"/>
              </a:lnSpc>
              <a:spcBef>
                <a:spcPts val="1338"/>
              </a:spcBef>
              <a:buClr>
                <a:schemeClr val="bg2"/>
              </a:buClr>
              <a:buSzTx/>
              <a:buFont typeface="Arial" charset="0"/>
              <a:buNone/>
            </a:pPr>
            <a:r>
              <a:rPr lang="en-US" altLang="en-US" sz="1400"/>
              <a:t>No TP or Link information</a:t>
            </a:r>
          </a:p>
          <a:p>
            <a:pPr eaLnBrk="1" hangingPunct="1">
              <a:lnSpc>
                <a:spcPct val="90000"/>
              </a:lnSpc>
              <a:spcBef>
                <a:spcPts val="1338"/>
              </a:spcBef>
              <a:buClr>
                <a:schemeClr val="bg2"/>
              </a:buClr>
              <a:buSzTx/>
              <a:buFont typeface="Arial" charset="0"/>
              <a:buNone/>
            </a:pPr>
            <a:endParaRPr lang="en-US" altLang="en-US" sz="1400"/>
          </a:p>
        </p:txBody>
      </p:sp>
      <p:pic>
        <p:nvPicPr>
          <p:cNvPr id="3175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2220913"/>
            <a:ext cx="3856038" cy="1876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13" y="2011363"/>
            <a:ext cx="3998912" cy="229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2" name="Text Placeholder 2"/>
          <p:cNvSpPr txBox="1">
            <a:spLocks/>
          </p:cNvSpPr>
          <p:nvPr/>
        </p:nvSpPr>
        <p:spPr bwMode="auto">
          <a:xfrm>
            <a:off x="5953125" y="1554163"/>
            <a:ext cx="181768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 defTabSz="608013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644525" indent="-242888" defTabSz="608013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912813" indent="-242888" defTabSz="608013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157288" indent="-242888" defTabSz="608013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1401763" indent="-242888" defTabSz="608013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1858963" indent="-242888" defTabSz="608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316163" indent="-242888" defTabSz="608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2773363" indent="-242888" defTabSz="608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230563" indent="-242888" defTabSz="608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338"/>
              </a:spcBef>
              <a:buClr>
                <a:schemeClr val="bg2"/>
              </a:buClr>
              <a:buFont typeface="Arial" charset="0"/>
              <a:buNone/>
            </a:pPr>
            <a:r>
              <a:rPr lang="en-US" altLang="en-US" sz="1400" b="1">
                <a:latin typeface="Arial" charset="0"/>
              </a:rPr>
              <a:t>Linkstate Topology</a:t>
            </a:r>
          </a:p>
          <a:p>
            <a:pPr eaLnBrk="1" hangingPunct="1">
              <a:lnSpc>
                <a:spcPct val="90000"/>
              </a:lnSpc>
              <a:spcBef>
                <a:spcPts val="1338"/>
              </a:spcBef>
              <a:buClr>
                <a:schemeClr val="bg2"/>
              </a:buClr>
              <a:buFont typeface="Arial" charset="0"/>
              <a:buNone/>
            </a:pPr>
            <a:endParaRPr lang="en-US" altLang="en-US" sz="1400" b="1">
              <a:latin typeface="Arial" charset="0"/>
            </a:endParaRPr>
          </a:p>
        </p:txBody>
      </p:sp>
      <p:sp>
        <p:nvSpPr>
          <p:cNvPr id="31753" name="Text Placeholder 2"/>
          <p:cNvSpPr txBox="1">
            <a:spLocks/>
          </p:cNvSpPr>
          <p:nvPr/>
        </p:nvSpPr>
        <p:spPr bwMode="auto">
          <a:xfrm>
            <a:off x="5648325" y="4678363"/>
            <a:ext cx="3543300" cy="138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 defTabSz="608013"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644525" indent="-242888" defTabSz="608013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2813" indent="-242888" defTabSz="608013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157288" indent="-242888" defTabSz="608013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401763" indent="-242888" defTabSz="608013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58963" indent="-242888" defTabSz="608013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316163" indent="-242888" defTabSz="608013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2773363" indent="-242888" defTabSz="608013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230563" indent="-242888" defTabSz="608013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338"/>
              </a:spcBef>
              <a:buClr>
                <a:schemeClr val="bg2"/>
              </a:buClr>
              <a:buSzTx/>
              <a:buFont typeface="Arial" charset="0"/>
              <a:buNone/>
            </a:pPr>
            <a:r>
              <a:rPr lang="en-US" altLang="en-US" sz="1400"/>
              <a:t>Node = IGP (OSPF) Router</a:t>
            </a:r>
          </a:p>
          <a:p>
            <a:pPr eaLnBrk="1" hangingPunct="1">
              <a:lnSpc>
                <a:spcPct val="90000"/>
              </a:lnSpc>
              <a:spcBef>
                <a:spcPts val="1338"/>
              </a:spcBef>
              <a:buClr>
                <a:schemeClr val="bg2"/>
              </a:buClr>
              <a:buSzTx/>
              <a:buFont typeface="Arial" charset="0"/>
              <a:buNone/>
            </a:pPr>
            <a:r>
              <a:rPr lang="en-US" altLang="en-US" sz="1400"/>
              <a:t>TP = Interfaces on Router</a:t>
            </a:r>
          </a:p>
          <a:p>
            <a:pPr eaLnBrk="1" hangingPunct="1">
              <a:lnSpc>
                <a:spcPct val="90000"/>
              </a:lnSpc>
              <a:spcBef>
                <a:spcPts val="1338"/>
              </a:spcBef>
              <a:buClr>
                <a:schemeClr val="bg2"/>
              </a:buClr>
              <a:buSzTx/>
              <a:buFont typeface="Arial" charset="0"/>
              <a:buNone/>
            </a:pPr>
            <a:r>
              <a:rPr lang="en-US" altLang="en-US" sz="1400"/>
              <a:t>Link = Link between Routers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431" y="1524785"/>
            <a:ext cx="7985369" cy="4245707"/>
          </a:xfrm>
        </p:spPr>
        <p:txBody>
          <a:bodyPr/>
          <a:lstStyle/>
          <a:p>
            <a:r>
              <a:rPr lang="en-US" sz="2400" dirty="0"/>
              <a:t>To be </a:t>
            </a:r>
            <a:r>
              <a:rPr lang="en-US" sz="2400" dirty="0" smtClean="0"/>
              <a:t>execute from </a:t>
            </a:r>
            <a:r>
              <a:rPr lang="en-US" sz="2400" dirty="0" err="1" smtClean="0"/>
              <a:t>Karaf</a:t>
            </a:r>
            <a:r>
              <a:rPr lang="en-US" sz="2400" dirty="0" smtClean="0"/>
              <a:t> console (can be enabled to run on startup)</a:t>
            </a:r>
            <a:endParaRPr lang="en-US" sz="2400" dirty="0"/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feature:install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bgpcep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-all</a:t>
            </a:r>
            <a:r>
              <a:rPr lang="en-US" dirty="0" smtClean="0"/>
              <a:t> (or install selectively)</a:t>
            </a:r>
          </a:p>
          <a:p>
            <a:r>
              <a:rPr lang="en-US" sz="2400" dirty="0" smtClean="0"/>
              <a:t>Set logging level as desired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log:set</a:t>
            </a:r>
            <a:r>
              <a:rPr lang="en-US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DEBUG </a:t>
            </a:r>
            <a:r>
              <a:rPr lang="en-US" dirty="0" err="1" smtClean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org.opendaylight.bgpcep.bgp</a:t>
            </a:r>
            <a:endParaRPr lang="en-US" dirty="0">
              <a:latin typeface="Courier New" panose="02070309020205020404" pitchFamily="49" charset="0"/>
              <a:ea typeface="MS PGothic" pitchFamily="34" charset="-128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log:set</a:t>
            </a:r>
            <a:r>
              <a:rPr lang="en-US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DEBUG </a:t>
            </a:r>
            <a:r>
              <a:rPr lang="en-US" dirty="0" err="1" smtClean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org.opendaylight.protocol.bgp</a:t>
            </a:r>
            <a:endParaRPr lang="en-US" dirty="0">
              <a:latin typeface="Courier New" panose="02070309020205020404" pitchFamily="49" charset="0"/>
              <a:ea typeface="MS PGothic" pitchFamily="34" charset="-128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90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431" y="1524785"/>
            <a:ext cx="7985369" cy="4245707"/>
          </a:xfrm>
        </p:spPr>
        <p:txBody>
          <a:bodyPr/>
          <a:lstStyle/>
          <a:p>
            <a:r>
              <a:rPr lang="en-US" sz="2400" dirty="0" smtClean="0"/>
              <a:t>Three ways to configure</a:t>
            </a:r>
          </a:p>
          <a:p>
            <a:pPr lvl="1"/>
            <a:r>
              <a:rPr lang="en-US" sz="2000" dirty="0" smtClean="0"/>
              <a:t>Edit CSS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files (e.g</a:t>
            </a:r>
            <a:r>
              <a:rPr lang="en-US" sz="2000" dirty="0"/>
              <a:t>.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41-bgp-example.xml</a:t>
            </a:r>
            <a:r>
              <a:rPr lang="en-US" sz="2000" dirty="0"/>
              <a:t>)</a:t>
            </a:r>
            <a:endParaRPr lang="en-US" sz="2000" dirty="0" smtClean="0"/>
          </a:p>
          <a:p>
            <a:pPr lvl="1"/>
            <a:r>
              <a:rPr lang="en-US" sz="2000" dirty="0" smtClean="0"/>
              <a:t>Use </a:t>
            </a:r>
            <a:r>
              <a:rPr lang="en-US" sz="2000" dirty="0" err="1" smtClean="0"/>
              <a:t>Netconf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controller-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 smtClean="0"/>
              <a:t> mount point</a:t>
            </a:r>
          </a:p>
          <a:p>
            <a:pPr lvl="2"/>
            <a:r>
              <a:rPr lang="en-US" sz="1800" dirty="0" smtClean="0"/>
              <a:t>Leads to creation of </a:t>
            </a:r>
            <a:r>
              <a:rPr lang="en-US" sz="1800" dirty="0" err="1" smtClean="0"/>
              <a:t>uber</a:t>
            </a:r>
            <a:r>
              <a:rPr lang="en-US" sz="1800" dirty="0" smtClean="0"/>
              <a:t> </a:t>
            </a:r>
            <a:r>
              <a:rPr lang="en-US" sz="1800" dirty="0" err="1" smtClean="0"/>
              <a:t>currentconfig</a:t>
            </a:r>
            <a:r>
              <a:rPr lang="en-US" sz="1800" dirty="0" smtClean="0"/>
              <a:t> CSS file</a:t>
            </a:r>
          </a:p>
          <a:p>
            <a:pPr lvl="1"/>
            <a:r>
              <a:rPr lang="en-US" sz="2000" dirty="0" smtClean="0"/>
              <a:t>Use </a:t>
            </a:r>
            <a:r>
              <a:rPr lang="en-US" sz="2000" dirty="0" err="1" smtClean="0"/>
              <a:t>OpenConfig</a:t>
            </a:r>
            <a:r>
              <a:rPr lang="en-US" sz="2000" dirty="0" smtClean="0"/>
              <a:t> API</a:t>
            </a:r>
          </a:p>
          <a:p>
            <a:pPr lvl="2"/>
            <a:r>
              <a:rPr lang="en-US" sz="1800" dirty="0" smtClean="0"/>
              <a:t>Limited support in Be, recommended method in Bo+</a:t>
            </a:r>
          </a:p>
          <a:p>
            <a:r>
              <a:rPr lang="en-US" sz="2400" dirty="0" smtClean="0"/>
              <a:t>Configuration steps</a:t>
            </a:r>
          </a:p>
          <a:p>
            <a:pPr lvl="1"/>
            <a:r>
              <a:rPr lang="en-US" sz="2000" dirty="0" smtClean="0"/>
              <a:t>Configure BGP RIB instance</a:t>
            </a:r>
          </a:p>
          <a:p>
            <a:pPr lvl="1"/>
            <a:r>
              <a:rPr lang="en-US" sz="2000" dirty="0" smtClean="0"/>
              <a:t>Configure one or more BGP peers</a:t>
            </a:r>
          </a:p>
          <a:p>
            <a:pPr lvl="1"/>
            <a:r>
              <a:rPr lang="en-US" sz="2000" dirty="0" smtClean="0"/>
              <a:t>Configure Application RIB (optional)</a:t>
            </a:r>
          </a:p>
          <a:p>
            <a:pPr lvl="1"/>
            <a:r>
              <a:rPr lang="en-US" sz="2000" dirty="0" smtClean="0"/>
              <a:t>Tweak other settings e.g. BGP port, capabilities advertised (optional)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48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675" y="1251135"/>
            <a:ext cx="8442569" cy="4567135"/>
          </a:xfrm>
        </p:spPr>
        <p:txBody>
          <a:bodyPr/>
          <a:lstStyle/>
          <a:p>
            <a:r>
              <a:rPr lang="en-US" sz="1500" dirty="0" smtClean="0"/>
              <a:t>Initialization</a:t>
            </a:r>
          </a:p>
          <a:p>
            <a:pPr lvl="1"/>
            <a:r>
              <a:rPr lang="en-US" sz="1500" dirty="0" smtClean="0"/>
              <a:t>Is </a:t>
            </a:r>
            <a:r>
              <a:rPr lang="en-US" sz="1500" dirty="0"/>
              <a:t>ODL BGP speaker listening on port </a:t>
            </a:r>
            <a:r>
              <a:rPr lang="en-US" sz="1500" dirty="0" smtClean="0"/>
              <a:t>TCP/1790?</a:t>
            </a:r>
          </a:p>
          <a:p>
            <a:pPr lvl="2"/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Shell: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netstat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1790</a:t>
            </a:r>
            <a:endParaRPr lang="en-US" sz="1500" dirty="0" smtClean="0"/>
          </a:p>
          <a:p>
            <a:pPr lvl="1"/>
            <a:r>
              <a:rPr lang="en-US" sz="1500" dirty="0" smtClean="0"/>
              <a:t>Is ODL process running?</a:t>
            </a:r>
          </a:p>
          <a:p>
            <a:pPr lvl="2"/>
            <a:r>
              <a:rPr lang="en-US" sz="1500" dirty="0"/>
              <a:t>Shell: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karaf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500" dirty="0" smtClean="0"/>
              <a:t>Is BGP feature deployed?</a:t>
            </a:r>
          </a:p>
          <a:p>
            <a:pPr lvl="2"/>
            <a:r>
              <a:rPr lang="en-US" sz="1500" dirty="0" err="1" smtClean="0"/>
              <a:t>Karaf</a:t>
            </a:r>
            <a:r>
              <a:rPr lang="en-US" sz="1500" dirty="0" smtClean="0"/>
              <a:t> console: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feature:list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500" dirty="0" smtClean="0"/>
              <a:t>Check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karaf.log</a:t>
            </a:r>
            <a:r>
              <a:rPr lang="en-US" sz="1500" dirty="0" smtClean="0"/>
              <a:t> file for initialization errors</a:t>
            </a:r>
          </a:p>
          <a:p>
            <a:r>
              <a:rPr lang="en-US" sz="1500" dirty="0" smtClean="0"/>
              <a:t>Connectivity</a:t>
            </a:r>
          </a:p>
          <a:p>
            <a:pPr lvl="1"/>
            <a:r>
              <a:rPr lang="en-US" sz="1500" dirty="0" smtClean="0"/>
              <a:t>Is </a:t>
            </a:r>
            <a:r>
              <a:rPr lang="en-US" sz="1500" dirty="0"/>
              <a:t>the BGP connection between ODL and peer </a:t>
            </a:r>
            <a:r>
              <a:rPr lang="en-US" sz="1500" dirty="0" smtClean="0"/>
              <a:t>established?</a:t>
            </a:r>
          </a:p>
          <a:p>
            <a:pPr lvl="2"/>
            <a:r>
              <a:rPr lang="en-US" sz="1500" dirty="0" smtClean="0"/>
              <a:t>Shell: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netstat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179</a:t>
            </a:r>
          </a:p>
          <a:p>
            <a:pPr lvl="1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Is ODL BGP speaker running on TCP/179 or is port 1790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fwded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to 179?</a:t>
            </a:r>
          </a:p>
          <a:p>
            <a:pPr lvl="2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Shell: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iptables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-t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-L -n </a:t>
            </a:r>
          </a:p>
          <a:p>
            <a:pPr lvl="1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Is ODL BGP speaker and/or BGP peer able to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reach each other?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Shell: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ping &lt;peer-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-address&gt;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Is ODL BGP speaker and/or BGP peer able to connect to each other on BGP port?</a:t>
            </a:r>
          </a:p>
          <a:p>
            <a:pPr lvl="2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Shell: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telnet &lt;peer-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-address&gt; &lt;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-port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122882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675" y="1600200"/>
            <a:ext cx="7985125" cy="4244975"/>
          </a:xfrm>
        </p:spPr>
        <p:txBody>
          <a:bodyPr/>
          <a:lstStyle/>
          <a:p>
            <a:pPr>
              <a:defRPr/>
            </a:pPr>
            <a:r>
              <a:rPr lang="en-US" sz="2200" dirty="0" smtClean="0"/>
              <a:t>Basic understanding of BGP and PCEP protocols</a:t>
            </a:r>
          </a:p>
          <a:p>
            <a:pPr>
              <a:defRPr/>
            </a:pPr>
            <a:r>
              <a:rPr lang="en-US" sz="2200" dirty="0" smtClean="0"/>
              <a:t>Familiarity with ODL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 smtClean="0"/>
              <a:t>Resources</a:t>
            </a:r>
          </a:p>
          <a:p>
            <a:pPr lvl="1">
              <a:defRPr/>
            </a:pPr>
            <a:r>
              <a:rPr lang="en-US" sz="2200" dirty="0" smtClean="0"/>
              <a:t>Laptop with sufficient resources to create VM</a:t>
            </a:r>
            <a:endParaRPr lang="en-US" sz="2200" dirty="0"/>
          </a:p>
        </p:txBody>
      </p:sp>
      <p:sp>
        <p:nvSpPr>
          <p:cNvPr id="102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Pre-requisites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754E317E-812C-4740-84E3-5D6D20C04368}" type="slidenum">
              <a:rPr lang="en-US" altLang="en-US" sz="1200">
                <a:solidFill>
                  <a:srgbClr val="91908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en-US" sz="1200">
              <a:solidFill>
                <a:srgbClr val="91908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431" y="1432230"/>
            <a:ext cx="7985369" cy="4546295"/>
          </a:xfrm>
        </p:spPr>
        <p:txBody>
          <a:bodyPr/>
          <a:lstStyle/>
          <a:p>
            <a:r>
              <a:rPr lang="en-US" sz="1600" dirty="0" smtClean="0"/>
              <a:t>Configuration</a:t>
            </a:r>
          </a:p>
          <a:p>
            <a:pPr lvl="1"/>
            <a:r>
              <a:rPr lang="en-US" sz="1600" dirty="0"/>
              <a:t>Does the </a:t>
            </a:r>
            <a:r>
              <a:rPr lang="en-US" sz="1600" dirty="0" smtClean="0"/>
              <a:t>BGP connection flap?</a:t>
            </a:r>
          </a:p>
          <a:p>
            <a:pPr lvl="2"/>
            <a:r>
              <a:rPr lang="en-US" sz="1600" dirty="0" smtClean="0"/>
              <a:t>Shell: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179</a:t>
            </a:r>
          </a:p>
          <a:p>
            <a:pPr lvl="2"/>
            <a:r>
              <a:rPr lang="en-US" sz="1600" dirty="0" smtClean="0"/>
              <a:t>Output shows </a:t>
            </a:r>
            <a:r>
              <a:rPr lang="en-US" sz="1600" dirty="0"/>
              <a:t>different port numbers </a:t>
            </a:r>
            <a:r>
              <a:rPr lang="en-US" sz="1600" dirty="0" smtClean="0"/>
              <a:t>when run few minutes apart</a:t>
            </a:r>
          </a:p>
          <a:p>
            <a:pPr lvl="1"/>
            <a:r>
              <a:rPr lang="en-US" sz="1600" dirty="0" smtClean="0"/>
              <a:t>Are BGP speakers configured with correct peer address</a:t>
            </a:r>
          </a:p>
          <a:p>
            <a:pPr lvl="2"/>
            <a:r>
              <a:rPr lang="en-US" sz="1600" dirty="0" smtClean="0"/>
              <a:t>E.g. Check </a:t>
            </a:r>
            <a:r>
              <a:rPr lang="en-US" sz="1600" dirty="0"/>
              <a:t>contents of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41-bgp-example.xml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file</a:t>
            </a:r>
          </a:p>
          <a:p>
            <a:pPr lvl="1"/>
            <a:r>
              <a:rPr lang="en-US" sz="1600" dirty="0" smtClean="0"/>
              <a:t>Are BGP speakers configured with correct AS numbers</a:t>
            </a:r>
          </a:p>
          <a:p>
            <a:pPr lvl="2"/>
            <a:r>
              <a:rPr lang="en-US" sz="1600" dirty="0" smtClean="0"/>
              <a:t>E.g. </a:t>
            </a:r>
            <a:r>
              <a:rPr lang="en-US" sz="1600" dirty="0" err="1" smtClean="0"/>
              <a:t>mis</a:t>
            </a:r>
            <a:r>
              <a:rPr lang="en-US" sz="1600" dirty="0" smtClean="0"/>
              <a:t>-matching AS number for IBGP connection</a:t>
            </a:r>
          </a:p>
          <a:p>
            <a:pPr lvl="1"/>
            <a:r>
              <a:rPr lang="en-US" sz="1600" dirty="0" smtClean="0"/>
              <a:t>Do BGP speakers have </a:t>
            </a:r>
            <a:r>
              <a:rPr lang="en-US" sz="1600" dirty="0" err="1" smtClean="0"/>
              <a:t>mis</a:t>
            </a:r>
            <a:r>
              <a:rPr lang="en-US" sz="1600" dirty="0" smtClean="0"/>
              <a:t>-matching capabilities</a:t>
            </a:r>
          </a:p>
          <a:p>
            <a:pPr lvl="2"/>
            <a:r>
              <a:rPr lang="en-US" sz="1600" dirty="0" smtClean="0"/>
              <a:t>E.g. ODL supports 4-octet AS numbers only</a:t>
            </a:r>
          </a:p>
          <a:p>
            <a:pPr lvl="2"/>
            <a:r>
              <a:rPr lang="en-US" sz="1600" dirty="0" smtClean="0"/>
              <a:t>E.g. Both speakers should support the same address-families</a:t>
            </a:r>
          </a:p>
          <a:p>
            <a:pPr lvl="1"/>
            <a:r>
              <a:rPr lang="en-US" sz="1600" dirty="0"/>
              <a:t>Check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karaf.log</a:t>
            </a:r>
            <a:r>
              <a:rPr lang="en-US" sz="1600" dirty="0"/>
              <a:t> file </a:t>
            </a:r>
            <a:r>
              <a:rPr lang="en-US" sz="1600" dirty="0" smtClean="0"/>
              <a:t>for negotiation errors</a:t>
            </a:r>
            <a:endParaRPr lang="en-US" sz="1600" dirty="0"/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96457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431" y="1432230"/>
            <a:ext cx="7985369" cy="4546295"/>
          </a:xfrm>
        </p:spPr>
        <p:txBody>
          <a:bodyPr/>
          <a:lstStyle/>
          <a:p>
            <a:r>
              <a:rPr lang="en-US" sz="1600" dirty="0" err="1" smtClean="0"/>
              <a:t>Loc</a:t>
            </a:r>
            <a:r>
              <a:rPr lang="en-US" sz="1600" dirty="0" smtClean="0"/>
              <a:t>-RIB or Topology do not have expected entries</a:t>
            </a:r>
          </a:p>
          <a:p>
            <a:pPr lvl="1"/>
            <a:r>
              <a:rPr lang="en-US" sz="1600" dirty="0" smtClean="0"/>
              <a:t>Trace the entries in the sequence they are processed</a:t>
            </a:r>
          </a:p>
          <a:p>
            <a:pPr lvl="2"/>
            <a:r>
              <a:rPr lang="en-US" sz="1600" dirty="0" err="1" smtClean="0"/>
              <a:t>Adj</a:t>
            </a:r>
            <a:r>
              <a:rPr lang="en-US" sz="1600" dirty="0" smtClean="0"/>
              <a:t>-RIB-In </a:t>
            </a:r>
            <a:r>
              <a:rPr lang="en-US" sz="1600" dirty="0" smtClean="0">
                <a:sym typeface="Wingdings" panose="05000000000000000000" pitchFamily="2" charset="2"/>
              </a:rPr>
              <a:t> Effective-RIB-In  </a:t>
            </a:r>
            <a:r>
              <a:rPr lang="en-US" sz="1600" dirty="0" err="1" smtClean="0">
                <a:sym typeface="Wingdings" panose="05000000000000000000" pitchFamily="2" charset="2"/>
              </a:rPr>
              <a:t>Loc</a:t>
            </a:r>
            <a:r>
              <a:rPr lang="en-US" sz="1600" dirty="0" smtClean="0">
                <a:sym typeface="Wingdings" panose="05000000000000000000" pitchFamily="2" charset="2"/>
              </a:rPr>
              <a:t>-RIB  </a:t>
            </a:r>
            <a:r>
              <a:rPr lang="en-US" sz="1600" dirty="0" err="1" smtClean="0">
                <a:sym typeface="Wingdings" panose="05000000000000000000" pitchFamily="2" charset="2"/>
              </a:rPr>
              <a:t>Adj</a:t>
            </a:r>
            <a:r>
              <a:rPr lang="en-US" sz="1600" dirty="0" smtClean="0">
                <a:sym typeface="Wingdings" panose="05000000000000000000" pitchFamily="2" charset="2"/>
              </a:rPr>
              <a:t>-RIB-Out</a:t>
            </a:r>
          </a:p>
          <a:p>
            <a:pPr lvl="2"/>
            <a:r>
              <a:rPr lang="en-US" sz="1600" dirty="0" smtClean="0"/>
              <a:t>App-RIB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ym typeface="Wingdings" panose="05000000000000000000" pitchFamily="2" charset="2"/>
              </a:rPr>
              <a:t>Loc</a:t>
            </a:r>
            <a:r>
              <a:rPr lang="en-US" sz="1600" dirty="0">
                <a:sym typeface="Wingdings" panose="05000000000000000000" pitchFamily="2" charset="2"/>
              </a:rPr>
              <a:t>-RIB  </a:t>
            </a:r>
            <a:r>
              <a:rPr lang="en-US" sz="1600" dirty="0" err="1" smtClean="0">
                <a:sym typeface="Wingdings" panose="05000000000000000000" pitchFamily="2" charset="2"/>
              </a:rPr>
              <a:t>Adj</a:t>
            </a:r>
            <a:r>
              <a:rPr lang="en-US" sz="1600" dirty="0" smtClean="0">
                <a:sym typeface="Wingdings" panose="05000000000000000000" pitchFamily="2" charset="2"/>
              </a:rPr>
              <a:t>-RIB-Out</a:t>
            </a:r>
          </a:p>
          <a:p>
            <a:pPr lvl="2"/>
            <a:r>
              <a:rPr lang="en-US" sz="1600" dirty="0" err="1"/>
              <a:t>Adj</a:t>
            </a:r>
            <a:r>
              <a:rPr lang="en-US" sz="1600" dirty="0"/>
              <a:t>-RIB-In </a:t>
            </a:r>
            <a:r>
              <a:rPr lang="en-US" sz="1600" dirty="0">
                <a:sym typeface="Wingdings" panose="05000000000000000000" pitchFamily="2" charset="2"/>
              </a:rPr>
              <a:t> Effective-RIB-In  </a:t>
            </a:r>
            <a:r>
              <a:rPr lang="en-US" sz="1600" dirty="0" err="1">
                <a:sym typeface="Wingdings" panose="05000000000000000000" pitchFamily="2" charset="2"/>
              </a:rPr>
              <a:t>Loc</a:t>
            </a:r>
            <a:r>
              <a:rPr lang="en-US" sz="1600" dirty="0">
                <a:sym typeface="Wingdings" panose="05000000000000000000" pitchFamily="2" charset="2"/>
              </a:rPr>
              <a:t>-RIB  </a:t>
            </a:r>
            <a:r>
              <a:rPr lang="en-US" sz="1600" dirty="0" smtClean="0">
                <a:sym typeface="Wingdings" panose="05000000000000000000" pitchFamily="2" charset="2"/>
              </a:rPr>
              <a:t>example-</a:t>
            </a:r>
            <a:r>
              <a:rPr lang="en-US" sz="1600" dirty="0" err="1" smtClean="0">
                <a:sym typeface="Wingdings" panose="05000000000000000000" pitchFamily="2" charset="2"/>
              </a:rPr>
              <a:t>linkstate</a:t>
            </a:r>
            <a:r>
              <a:rPr lang="en-US" sz="1600" dirty="0" smtClean="0">
                <a:sym typeface="Wingdings" panose="05000000000000000000" pitchFamily="2" charset="2"/>
              </a:rPr>
              <a:t>-topology</a:t>
            </a:r>
            <a:endParaRPr lang="en-US" sz="1600" dirty="0" smtClean="0"/>
          </a:p>
          <a:p>
            <a:pPr lvl="1"/>
            <a:r>
              <a:rPr lang="en-US" sz="1600" dirty="0" smtClean="0"/>
              <a:t>Use packet sniffer e.g. Wireshark to capture BGP traffic between peers and analyze it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8310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2"/>
          <p:cNvSpPr>
            <a:spLocks noGrp="1"/>
          </p:cNvSpPr>
          <p:nvPr>
            <p:ph type="title"/>
          </p:nvPr>
        </p:nvSpPr>
        <p:spPr>
          <a:xfrm>
            <a:off x="701675" y="2405063"/>
            <a:ext cx="7985125" cy="1143000"/>
          </a:xfrm>
        </p:spPr>
        <p:txBody>
          <a:bodyPr/>
          <a:lstStyle/>
          <a:p>
            <a:pPr algn="ctr"/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PCEP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943A1310-6B04-1F41-A25F-29A65771FC35}" type="slidenum">
              <a:rPr lang="en-US" altLang="en-US" sz="1200">
                <a:solidFill>
                  <a:srgbClr val="91908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32</a:t>
            </a:fld>
            <a:endParaRPr lang="en-US" altLang="en-US" sz="1200">
              <a:solidFill>
                <a:srgbClr val="91908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675" y="1600200"/>
            <a:ext cx="7985125" cy="4244975"/>
          </a:xfrm>
        </p:spPr>
        <p:txBody>
          <a:bodyPr/>
          <a:lstStyle/>
          <a:p>
            <a:pPr>
              <a:defRPr/>
            </a:pPr>
            <a:r>
              <a:rPr lang="en-US" sz="2200" dirty="0" smtClean="0"/>
              <a:t>Communication protocol for exchange of MPLS Traffic Engineering (TE) information between PCE and PCC</a:t>
            </a:r>
          </a:p>
          <a:p>
            <a:pPr>
              <a:defRPr/>
            </a:pPr>
            <a:r>
              <a:rPr lang="en-US" sz="2200" dirty="0" smtClean="0"/>
              <a:t>Defined by RFC 5440</a:t>
            </a:r>
          </a:p>
          <a:p>
            <a:pPr>
              <a:defRPr/>
            </a:pPr>
            <a:r>
              <a:rPr lang="en-US" sz="2200" dirty="0" err="1" smtClean="0"/>
              <a:t>Stateful</a:t>
            </a:r>
            <a:r>
              <a:rPr lang="en-US" sz="2200" dirty="0" smtClean="0"/>
              <a:t> extension to enable synchronization of LSP state between PCC and PCE</a:t>
            </a:r>
          </a:p>
          <a:p>
            <a:pPr>
              <a:defRPr/>
            </a:pPr>
            <a:r>
              <a:rPr lang="en-US" sz="2200" dirty="0" smtClean="0"/>
              <a:t>LSP management can happen in two ways</a:t>
            </a:r>
          </a:p>
          <a:p>
            <a:pPr lvl="1">
              <a:defRPr/>
            </a:pPr>
            <a:r>
              <a:rPr lang="en-US" sz="2000" dirty="0" smtClean="0"/>
              <a:t>PCE initiated</a:t>
            </a:r>
          </a:p>
          <a:p>
            <a:pPr lvl="2">
              <a:defRPr/>
            </a:pPr>
            <a:r>
              <a:rPr lang="en-US" sz="1800" dirty="0" smtClean="0"/>
              <a:t>LSP is created and controlled by PCE</a:t>
            </a:r>
          </a:p>
          <a:p>
            <a:pPr lvl="1">
              <a:defRPr/>
            </a:pPr>
            <a:r>
              <a:rPr lang="en-US" sz="2000" dirty="0" smtClean="0"/>
              <a:t>PCC initiated</a:t>
            </a:r>
          </a:p>
          <a:p>
            <a:pPr lvl="2">
              <a:defRPr/>
            </a:pPr>
            <a:r>
              <a:rPr lang="en-US" sz="1800" dirty="0" smtClean="0"/>
              <a:t>LSP is created by PCC which may then delegate it to PCE</a:t>
            </a:r>
          </a:p>
          <a:p>
            <a:pPr lvl="2">
              <a:defRPr/>
            </a:pPr>
            <a:r>
              <a:rPr lang="en-US" sz="1800" dirty="0" smtClean="0"/>
              <a:t>PCE can update it only if control is delegated by PCC</a:t>
            </a:r>
            <a:endParaRPr lang="en-US" sz="1800" dirty="0"/>
          </a:p>
        </p:txBody>
      </p:sp>
      <p:sp>
        <p:nvSpPr>
          <p:cNvPr id="337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Overview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FDD9F2DA-64FF-684F-AF46-55B06C0AC1C6}" type="slidenum">
              <a:rPr lang="en-US" altLang="en-US">
                <a:solidFill>
                  <a:srgbClr val="91908F"/>
                </a:solidFill>
                <a:latin typeface="Arial" charset="0"/>
              </a:rPr>
              <a:pPr/>
              <a:t>33</a:t>
            </a:fld>
            <a:endParaRPr lang="en-US" altLang="en-US">
              <a:solidFill>
                <a:srgbClr val="91908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Standards Supported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FA0011C6-AF97-8B41-BB59-83D86E5EEB44}" type="slidenum">
              <a:rPr lang="en-US" altLang="en-US">
                <a:solidFill>
                  <a:srgbClr val="91908F"/>
                </a:solidFill>
                <a:latin typeface="Arial" charset="0"/>
              </a:rPr>
              <a:pPr/>
              <a:t>34</a:t>
            </a:fld>
            <a:endParaRPr lang="en-US" altLang="en-US">
              <a:solidFill>
                <a:srgbClr val="91908F"/>
              </a:solidFill>
              <a:latin typeface="Arial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06450" y="1371600"/>
            <a:ext cx="8007350" cy="49196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50" dirty="0" smtClean="0"/>
              <a:t>RFC5440 - Path Computation Element (PCE) Communication Protocol (PCEP)</a:t>
            </a:r>
          </a:p>
          <a:p>
            <a:pPr>
              <a:defRPr/>
            </a:pPr>
            <a:r>
              <a:rPr lang="en-US" sz="1250" dirty="0" smtClean="0"/>
              <a:t>RFC5541 - Encoding of Objective Functions in the Path Computation Element Communication Protocol (PCEP)</a:t>
            </a:r>
          </a:p>
          <a:p>
            <a:pPr>
              <a:defRPr/>
            </a:pPr>
            <a:r>
              <a:rPr lang="en-US" sz="1250" dirty="0" smtClean="0"/>
              <a:t>RFC5455 - </a:t>
            </a:r>
            <a:r>
              <a:rPr lang="en-US" sz="1250" dirty="0" err="1" smtClean="0"/>
              <a:t>Diffserv</a:t>
            </a:r>
            <a:r>
              <a:rPr lang="en-US" sz="1250" dirty="0" smtClean="0"/>
              <a:t>-Aware Class-Type Object for the Path Computation Element Communication Protocol</a:t>
            </a:r>
          </a:p>
          <a:p>
            <a:pPr>
              <a:defRPr/>
            </a:pPr>
            <a:r>
              <a:rPr lang="en-US" sz="1250" dirty="0" smtClean="0"/>
              <a:t>RFC5521 - Extensions to the Path Computation Element Communication Protocol (PCEP) for Route Exclusions</a:t>
            </a:r>
          </a:p>
          <a:p>
            <a:pPr>
              <a:defRPr/>
            </a:pPr>
            <a:r>
              <a:rPr lang="en-US" sz="1250" dirty="0" smtClean="0"/>
              <a:t>RFC5557 - Path Computation Element Communication Protocol (PCEP) Requirements and Protocol Extensions in Support of Global Concurrent Optimization</a:t>
            </a:r>
          </a:p>
          <a:p>
            <a:pPr>
              <a:defRPr/>
            </a:pPr>
            <a:r>
              <a:rPr lang="en-US" sz="1250" dirty="0" smtClean="0"/>
              <a:t>RFC5886 - A Set of Monitoring Tools for Path Computation Element (PCE)-Based Architecture</a:t>
            </a:r>
          </a:p>
          <a:p>
            <a:pPr>
              <a:defRPr/>
            </a:pPr>
            <a:r>
              <a:rPr lang="en-US" sz="1250" dirty="0" smtClean="0"/>
              <a:t>draft-</a:t>
            </a:r>
            <a:r>
              <a:rPr lang="en-US" sz="1250" dirty="0" err="1" smtClean="0"/>
              <a:t>ietf</a:t>
            </a:r>
            <a:r>
              <a:rPr lang="en-US" sz="1250" dirty="0" smtClean="0"/>
              <a:t>-</a:t>
            </a:r>
            <a:r>
              <a:rPr lang="en-US" sz="1250" dirty="0" err="1" smtClean="0"/>
              <a:t>pce-pceps</a:t>
            </a:r>
            <a:r>
              <a:rPr lang="en-US" sz="1250" dirty="0" smtClean="0"/>
              <a:t> - Secure Transport for PCEP</a:t>
            </a:r>
          </a:p>
          <a:p>
            <a:pPr>
              <a:defRPr/>
            </a:pPr>
            <a:r>
              <a:rPr lang="en-US" sz="1250" dirty="0" err="1" smtClean="0"/>
              <a:t>Stateful</a:t>
            </a:r>
            <a:r>
              <a:rPr lang="en-US" sz="1250" dirty="0" smtClean="0"/>
              <a:t> extensions to the Path Computation Element Protocol, December 2013</a:t>
            </a:r>
          </a:p>
          <a:p>
            <a:pPr lvl="1">
              <a:defRPr/>
            </a:pPr>
            <a:r>
              <a:rPr lang="en-US" sz="1250" dirty="0" smtClean="0"/>
              <a:t>draft-ietf-pce-stateful-pce-07 - PCEP Extensions for </a:t>
            </a:r>
            <a:r>
              <a:rPr lang="en-US" sz="1250" dirty="0" err="1" smtClean="0"/>
              <a:t>Stateful</a:t>
            </a:r>
            <a:r>
              <a:rPr lang="en-US" sz="1250" dirty="0" smtClean="0"/>
              <a:t> PCE</a:t>
            </a:r>
          </a:p>
          <a:p>
            <a:pPr lvl="1">
              <a:defRPr/>
            </a:pPr>
            <a:r>
              <a:rPr lang="en-US" sz="1250" dirty="0" smtClean="0"/>
              <a:t>draft-ietf-pce-pce-initiated-lsp-00 - PCEP Extensions for PCE-initiated LSP Setup in a </a:t>
            </a:r>
            <a:r>
              <a:rPr lang="en-US" sz="1250" dirty="0" err="1" smtClean="0"/>
              <a:t>Stateful</a:t>
            </a:r>
            <a:r>
              <a:rPr lang="en-US" sz="1250" dirty="0" smtClean="0"/>
              <a:t> PCE Model</a:t>
            </a:r>
          </a:p>
          <a:p>
            <a:pPr>
              <a:defRPr/>
            </a:pPr>
            <a:r>
              <a:rPr lang="en-US" sz="1250" dirty="0" smtClean="0"/>
              <a:t>Segment routing extension to the Path Computation Element Protocol, October 2014</a:t>
            </a:r>
          </a:p>
          <a:p>
            <a:pPr lvl="1">
              <a:defRPr/>
            </a:pPr>
            <a:r>
              <a:rPr lang="en-US" sz="1250" dirty="0" smtClean="0"/>
              <a:t>draft-ietf-pce-segment-routing-01 - PCEP Extension for segment routing</a:t>
            </a:r>
          </a:p>
          <a:p>
            <a:pPr lvl="1">
              <a:defRPr/>
            </a:pPr>
            <a:r>
              <a:rPr lang="en-US" sz="1250" dirty="0" smtClean="0"/>
              <a:t>draft-ietf-pce-lsp-setup-type-01 - PCEP Extension for path setup type</a:t>
            </a:r>
          </a:p>
          <a:p>
            <a:pPr>
              <a:defRPr/>
            </a:pPr>
            <a:r>
              <a:rPr lang="en-US" sz="1250" dirty="0" smtClean="0"/>
              <a:t>draft-ietf-pce-stateful-sync-optimizations-03 - Optimizations of Label Switched Path State Synchronization Procedures for a </a:t>
            </a:r>
            <a:r>
              <a:rPr lang="en-US" sz="1250" dirty="0" err="1" smtClean="0"/>
              <a:t>Stateful</a:t>
            </a:r>
            <a:r>
              <a:rPr lang="en-US" sz="1250" dirty="0" smtClean="0"/>
              <a:t> PCE</a:t>
            </a:r>
          </a:p>
          <a:p>
            <a:pPr>
              <a:defRPr/>
            </a:pPr>
            <a:r>
              <a:rPr lang="en-US" sz="1250" dirty="0" smtClean="0"/>
              <a:t>draft-sivabalan-pce-binding-label-sid-00 - Carrying Binding Label/Segment-ID in PCE-based Networks</a:t>
            </a:r>
            <a:endParaRPr lang="en-US" sz="12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1127759" y="2140579"/>
            <a:ext cx="2652466" cy="3143250"/>
            <a:chOff x="1063963" y="971550"/>
            <a:chExt cx="2652466" cy="3143250"/>
          </a:xfrm>
        </p:grpSpPr>
        <p:sp>
          <p:nvSpPr>
            <p:cNvPr id="6" name="TextBox 5"/>
            <p:cNvSpPr txBox="1"/>
            <p:nvPr/>
          </p:nvSpPr>
          <p:spPr>
            <a:xfrm>
              <a:off x="1295400" y="2114550"/>
              <a:ext cx="1524000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Harvest Network Intelligence</a:t>
              </a:r>
              <a:endParaRPr lang="en-US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 flipH="1" flipV="1">
              <a:off x="1063963" y="971550"/>
              <a:ext cx="917237" cy="3143250"/>
            </a:xfrm>
            <a:custGeom>
              <a:avLst/>
              <a:gdLst/>
              <a:ahLst/>
              <a:cxnLst/>
              <a:rect l="l" t="t" r="r" b="b"/>
              <a:pathLst>
                <a:path w="1627411" h="5065421">
                  <a:moveTo>
                    <a:pt x="485801" y="0"/>
                  </a:moveTo>
                  <a:lnTo>
                    <a:pt x="1155666" y="0"/>
                  </a:lnTo>
                  <a:lnTo>
                    <a:pt x="1627410" y="0"/>
                  </a:lnTo>
                  <a:lnTo>
                    <a:pt x="1627411" y="0"/>
                  </a:lnTo>
                  <a:lnTo>
                    <a:pt x="1627411" y="471744"/>
                  </a:lnTo>
                  <a:lnTo>
                    <a:pt x="1627410" y="471744"/>
                  </a:lnTo>
                  <a:lnTo>
                    <a:pt x="1627410" y="4448342"/>
                  </a:lnTo>
                  <a:lnTo>
                    <a:pt x="1627411" y="4448342"/>
                  </a:lnTo>
                  <a:lnTo>
                    <a:pt x="1627411" y="4920086"/>
                  </a:lnTo>
                  <a:lnTo>
                    <a:pt x="1627410" y="4920086"/>
                  </a:lnTo>
                  <a:lnTo>
                    <a:pt x="1155666" y="4920086"/>
                  </a:lnTo>
                  <a:lnTo>
                    <a:pt x="640080" y="4920086"/>
                  </a:lnTo>
                  <a:lnTo>
                    <a:pt x="640080" y="5065421"/>
                  </a:lnTo>
                  <a:lnTo>
                    <a:pt x="0" y="4684421"/>
                  </a:lnTo>
                  <a:lnTo>
                    <a:pt x="640080" y="4318661"/>
                  </a:lnTo>
                  <a:lnTo>
                    <a:pt x="640080" y="4448342"/>
                  </a:lnTo>
                  <a:lnTo>
                    <a:pt x="1155666" y="4448342"/>
                  </a:lnTo>
                  <a:lnTo>
                    <a:pt x="1155666" y="471744"/>
                  </a:lnTo>
                  <a:lnTo>
                    <a:pt x="485801" y="471744"/>
                  </a:lnTo>
                  <a:close/>
                </a:path>
              </a:pathLst>
            </a:cu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>
                <a:lnSpc>
                  <a:spcPct val="90000"/>
                </a:lnSpc>
              </a:pPr>
              <a:endPara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90800" y="2419350"/>
              <a:ext cx="1125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US" sz="20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BGP-LS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02596" y="2254879"/>
            <a:ext cx="2593637" cy="3086100"/>
            <a:chOff x="5638800" y="1085850"/>
            <a:chExt cx="2593637" cy="3086100"/>
          </a:xfrm>
        </p:grpSpPr>
        <p:sp>
          <p:nvSpPr>
            <p:cNvPr id="10" name="TextBox 9"/>
            <p:cNvSpPr txBox="1"/>
            <p:nvPr/>
          </p:nvSpPr>
          <p:spPr>
            <a:xfrm>
              <a:off x="6312785" y="2114550"/>
              <a:ext cx="1688215" cy="84484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indent="53975" algn="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Program </a:t>
              </a:r>
              <a:r>
                <a:rPr lang="en-US" dirty="0" smtClean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 Optimized Experience</a:t>
              </a:r>
              <a:endParaRPr lang="en-US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7315200" y="1085850"/>
              <a:ext cx="917237" cy="3086100"/>
            </a:xfrm>
            <a:custGeom>
              <a:avLst/>
              <a:gdLst/>
              <a:ahLst/>
              <a:cxnLst/>
              <a:rect l="l" t="t" r="r" b="b"/>
              <a:pathLst>
                <a:path w="1627411" h="5065421">
                  <a:moveTo>
                    <a:pt x="485801" y="0"/>
                  </a:moveTo>
                  <a:lnTo>
                    <a:pt x="1155666" y="0"/>
                  </a:lnTo>
                  <a:lnTo>
                    <a:pt x="1627410" y="0"/>
                  </a:lnTo>
                  <a:lnTo>
                    <a:pt x="1627411" y="0"/>
                  </a:lnTo>
                  <a:lnTo>
                    <a:pt x="1627411" y="471744"/>
                  </a:lnTo>
                  <a:lnTo>
                    <a:pt x="1627410" y="471744"/>
                  </a:lnTo>
                  <a:lnTo>
                    <a:pt x="1627410" y="4448342"/>
                  </a:lnTo>
                  <a:lnTo>
                    <a:pt x="1627411" y="4448342"/>
                  </a:lnTo>
                  <a:lnTo>
                    <a:pt x="1627411" y="4920086"/>
                  </a:lnTo>
                  <a:lnTo>
                    <a:pt x="1627410" y="4920086"/>
                  </a:lnTo>
                  <a:lnTo>
                    <a:pt x="1155666" y="4920086"/>
                  </a:lnTo>
                  <a:lnTo>
                    <a:pt x="640080" y="4920086"/>
                  </a:lnTo>
                  <a:lnTo>
                    <a:pt x="640080" y="5065421"/>
                  </a:lnTo>
                  <a:lnTo>
                    <a:pt x="0" y="4684421"/>
                  </a:lnTo>
                  <a:lnTo>
                    <a:pt x="640080" y="4318661"/>
                  </a:lnTo>
                  <a:lnTo>
                    <a:pt x="640080" y="4448342"/>
                  </a:lnTo>
                  <a:lnTo>
                    <a:pt x="1155666" y="4448342"/>
                  </a:lnTo>
                  <a:lnTo>
                    <a:pt x="1155666" y="471744"/>
                  </a:lnTo>
                  <a:lnTo>
                    <a:pt x="485801" y="471744"/>
                  </a:lnTo>
                  <a:close/>
                </a:path>
              </a:pathLst>
            </a:cu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>
                <a:lnSpc>
                  <a:spcPct val="90000"/>
                </a:lnSpc>
              </a:pPr>
              <a:endPara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38800" y="2419350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US" sz="20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PCE-P</a:t>
              </a:r>
            </a:p>
          </p:txBody>
        </p:sp>
      </p:grp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701675" y="274638"/>
            <a:ext cx="7985125" cy="1143000"/>
          </a:xfrm>
        </p:spPr>
        <p:txBody>
          <a:bodyPr/>
          <a:lstStyle/>
          <a:p>
            <a:r>
              <a:rPr lang="en-US" altLang="en-US" dirty="0" smtClean="0">
                <a:latin typeface="Arial" charset="0"/>
                <a:ea typeface="MS PGothic" charset="-128"/>
                <a:cs typeface="Arial" charset="0"/>
              </a:rPr>
              <a:t>BGP-LS and PCE-P</a:t>
            </a:r>
            <a:endParaRPr lang="en-US" altLang="en-US" dirty="0">
              <a:latin typeface="Arial" charset="0"/>
              <a:ea typeface="MS PGothic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5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PCEP Topology Model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A1A0BCC5-6475-E049-81A3-C3A63F4DD176}" type="slidenum">
              <a:rPr lang="en-US" altLang="en-US">
                <a:solidFill>
                  <a:srgbClr val="91908F"/>
                </a:solidFill>
                <a:latin typeface="Arial" charset="0"/>
              </a:rPr>
              <a:pPr/>
              <a:t>36</a:t>
            </a:fld>
            <a:endParaRPr lang="en-US" altLang="en-US">
              <a:solidFill>
                <a:srgbClr val="91908F"/>
              </a:solidFill>
              <a:latin typeface="Arial" charset="0"/>
            </a:endParaRPr>
          </a:p>
        </p:txBody>
      </p:sp>
      <p:pic>
        <p:nvPicPr>
          <p:cNvPr id="3584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584325"/>
            <a:ext cx="373697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TextBox 3"/>
          <p:cNvSpPr txBox="1">
            <a:spLocks noChangeArrowheads="1"/>
          </p:cNvSpPr>
          <p:nvPr/>
        </p:nvSpPr>
        <p:spPr bwMode="auto">
          <a:xfrm>
            <a:off x="3186113" y="6029325"/>
            <a:ext cx="2978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 b="1">
                <a:latin typeface="Courier New" charset="0"/>
                <a:hlinkClick r:id="rId3"/>
              </a:rPr>
              <a:t>network-topology-pcep.yang</a:t>
            </a:r>
            <a:endParaRPr lang="en-US" altLang="en-US" sz="1400" b="1">
              <a:latin typeface="Courier New" charset="0"/>
            </a:endParaRPr>
          </a:p>
        </p:txBody>
      </p:sp>
      <p:pic>
        <p:nvPicPr>
          <p:cNvPr id="35846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3316288"/>
            <a:ext cx="4576763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385888"/>
            <a:ext cx="245745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2836863" y="2225675"/>
            <a:ext cx="746125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582988" y="1995488"/>
            <a:ext cx="1565275" cy="83026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Augmentation on top of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network-topology:node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for PCC information</a:t>
            </a: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>
            <a:off x="6761163" y="3905250"/>
            <a:ext cx="744537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7543800" y="3486150"/>
            <a:ext cx="1420813" cy="83185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PCC information comprises of list of LSPs with associated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PCEP Topology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DAAD128A-892B-FB41-92F0-EF42DD073FEF}" type="slidenum">
              <a:rPr lang="en-US" altLang="en-US">
                <a:solidFill>
                  <a:srgbClr val="91908F"/>
                </a:solidFill>
                <a:latin typeface="Arial" charset="0"/>
              </a:rPr>
              <a:pPr/>
              <a:t>37</a:t>
            </a:fld>
            <a:endParaRPr lang="en-US" altLang="en-US">
              <a:solidFill>
                <a:srgbClr val="91908F"/>
              </a:solidFill>
              <a:latin typeface="Arial" charset="0"/>
            </a:endParaRPr>
          </a:p>
        </p:txBody>
      </p:sp>
      <p:sp>
        <p:nvSpPr>
          <p:cNvPr id="36868" name="Text Placeholder 2"/>
          <p:cNvSpPr txBox="1">
            <a:spLocks/>
          </p:cNvSpPr>
          <p:nvPr/>
        </p:nvSpPr>
        <p:spPr bwMode="auto">
          <a:xfrm>
            <a:off x="831850" y="4745038"/>
            <a:ext cx="4843463" cy="123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 defTabSz="608013"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644525" indent="-242888" defTabSz="608013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2813" indent="-242888" defTabSz="608013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157288" indent="-242888" defTabSz="608013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401763" indent="-242888" defTabSz="608013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58963" indent="-242888" defTabSz="608013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316163" indent="-242888" defTabSz="608013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2773363" indent="-242888" defTabSz="608013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230563" indent="-242888" defTabSz="608013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338"/>
              </a:spcBef>
              <a:buClr>
                <a:schemeClr val="bg2"/>
              </a:buClr>
              <a:buSzTx/>
              <a:buFont typeface="Arial" charset="0"/>
              <a:buNone/>
            </a:pPr>
            <a:r>
              <a:rPr lang="en-US" altLang="en-US" sz="1400"/>
              <a:t>Node = Path Computation Client (PCC), augmented with pcep-client-attributes</a:t>
            </a:r>
          </a:p>
          <a:p>
            <a:pPr eaLnBrk="1" hangingPunct="1">
              <a:lnSpc>
                <a:spcPct val="90000"/>
              </a:lnSpc>
              <a:spcBef>
                <a:spcPts val="1338"/>
              </a:spcBef>
              <a:buClr>
                <a:schemeClr val="bg2"/>
              </a:buClr>
              <a:buSzTx/>
              <a:buFont typeface="Arial" charset="0"/>
              <a:buNone/>
            </a:pPr>
            <a:r>
              <a:rPr lang="en-US" altLang="en-US" sz="1400"/>
              <a:t>No TP or Link information</a:t>
            </a:r>
          </a:p>
        </p:txBody>
      </p:sp>
      <p:pic>
        <p:nvPicPr>
          <p:cNvPr id="3686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988" y="963613"/>
            <a:ext cx="2944812" cy="493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1758950"/>
            <a:ext cx="4152900" cy="2562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PCEP RPCs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A5FD1D6-7CFB-4A51-B696-9986760CBBAE}" type="slidenum">
              <a:rPr lang="en-US" altLang="en-US" sz="1200" smtClean="0">
                <a:solidFill>
                  <a:srgbClr val="91908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38</a:t>
            </a:fld>
            <a:endParaRPr lang="en-US" altLang="en-US" sz="1200" smtClean="0">
              <a:solidFill>
                <a:srgbClr val="91908F"/>
              </a:solidFill>
            </a:endParaRPr>
          </a:p>
        </p:txBody>
      </p:sp>
      <p:pic>
        <p:nvPicPr>
          <p:cNvPr id="3789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8" y="1255713"/>
            <a:ext cx="2613025" cy="318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1255713"/>
            <a:ext cx="2747962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925" y="1255713"/>
            <a:ext cx="2620963" cy="291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4445000"/>
            <a:ext cx="7210425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2638425" y="3795713"/>
            <a:ext cx="7445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82963" y="3290888"/>
            <a:ext cx="1565275" cy="101600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RPCs for creation and removal of LSP – used by PCE initiated LSP use-case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165600" y="2930525"/>
            <a:ext cx="0" cy="360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399463" y="3462338"/>
            <a:ext cx="0" cy="333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13575" y="3833813"/>
            <a:ext cx="1976438" cy="83026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RPC for updating LSP – in addition to PCE initiated, used by PCC initiated LSP + delegation use-case</a:t>
            </a:r>
          </a:p>
        </p:txBody>
      </p:sp>
    </p:spTree>
    <p:extLst>
      <p:ext uri="{BB962C8B-B14F-4D97-AF65-F5344CB8AC3E}">
        <p14:creationId xmlns:p14="http://schemas.microsoft.com/office/powerpoint/2010/main" val="75381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431" y="1524785"/>
            <a:ext cx="7985369" cy="4245707"/>
          </a:xfrm>
        </p:spPr>
        <p:txBody>
          <a:bodyPr/>
          <a:lstStyle/>
          <a:p>
            <a:r>
              <a:rPr lang="en-US" sz="2400" dirty="0"/>
              <a:t>To be execute from </a:t>
            </a:r>
            <a:r>
              <a:rPr lang="en-US" sz="2400" dirty="0" err="1"/>
              <a:t>Karaf</a:t>
            </a:r>
            <a:r>
              <a:rPr lang="en-US" sz="2400" dirty="0"/>
              <a:t> console (can be enabled to run on startup</a:t>
            </a:r>
            <a:r>
              <a:rPr lang="en-US" sz="2400" dirty="0" smtClean="0"/>
              <a:t>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feature:install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bgpcep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-all</a:t>
            </a:r>
            <a:r>
              <a:rPr lang="en-US" dirty="0" smtClean="0"/>
              <a:t> (or install selectively)</a:t>
            </a:r>
          </a:p>
          <a:p>
            <a:r>
              <a:rPr lang="en-US" sz="2400" dirty="0" smtClean="0"/>
              <a:t>Set logging level as desired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log:set</a:t>
            </a:r>
            <a:r>
              <a:rPr lang="en-US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DEBUG </a:t>
            </a:r>
            <a:r>
              <a:rPr lang="en-US" dirty="0" err="1" smtClean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org.opendaylight.bgpcep.pcep</a:t>
            </a:r>
            <a:endParaRPr lang="en-US" dirty="0">
              <a:latin typeface="Courier New" panose="02070309020205020404" pitchFamily="49" charset="0"/>
              <a:ea typeface="MS PGothic" pitchFamily="34" charset="-128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log:set</a:t>
            </a:r>
            <a:r>
              <a:rPr lang="en-US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DEBUG </a:t>
            </a:r>
            <a:r>
              <a:rPr lang="en-US" dirty="0" err="1" smtClean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org.opendaylight.protocol.pcep</a:t>
            </a:r>
            <a:endParaRPr lang="en-US" dirty="0">
              <a:latin typeface="Courier New" panose="02070309020205020404" pitchFamily="49" charset="0"/>
              <a:ea typeface="MS PGothic" pitchFamily="34" charset="-128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81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2"/>
          <p:cNvSpPr>
            <a:spLocks noGrp="1"/>
          </p:cNvSpPr>
          <p:nvPr>
            <p:ph type="title"/>
          </p:nvPr>
        </p:nvSpPr>
        <p:spPr>
          <a:xfrm>
            <a:off x="701675" y="2405063"/>
            <a:ext cx="7985125" cy="1143000"/>
          </a:xfrm>
        </p:spPr>
        <p:txBody>
          <a:bodyPr/>
          <a:lstStyle/>
          <a:p>
            <a:pPr algn="ctr"/>
            <a:r>
              <a:rPr lang="en-US" altLang="en-US" dirty="0">
                <a:latin typeface="Arial" charset="0"/>
                <a:ea typeface="MS PGothic" charset="-128"/>
                <a:cs typeface="Arial" charset="0"/>
              </a:rPr>
              <a:t>Setup Creation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FF89B970-220D-694A-9614-04B5AEE3396F}" type="slidenum">
              <a:rPr lang="en-US" altLang="en-US" sz="1200">
                <a:solidFill>
                  <a:srgbClr val="91908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en-US" sz="1200">
              <a:solidFill>
                <a:srgbClr val="91908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431" y="1524785"/>
            <a:ext cx="7985369" cy="4245707"/>
          </a:xfrm>
        </p:spPr>
        <p:txBody>
          <a:bodyPr/>
          <a:lstStyle/>
          <a:p>
            <a:r>
              <a:rPr lang="en-US" sz="2400" dirty="0" smtClean="0"/>
              <a:t>Two ways to configure</a:t>
            </a:r>
          </a:p>
          <a:p>
            <a:pPr lvl="1"/>
            <a:r>
              <a:rPr lang="en-US" sz="2000" dirty="0" smtClean="0"/>
              <a:t>Edit CSS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files (e.g</a:t>
            </a:r>
            <a:r>
              <a:rPr lang="en-US" sz="2000" dirty="0"/>
              <a:t>.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39-pcep-provider.xml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Use </a:t>
            </a:r>
            <a:r>
              <a:rPr lang="en-US" sz="2000" dirty="0" err="1" smtClean="0"/>
              <a:t>Netconf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controller-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 smtClean="0"/>
              <a:t> mount point</a:t>
            </a:r>
          </a:p>
          <a:p>
            <a:pPr lvl="2"/>
            <a:r>
              <a:rPr lang="en-US" sz="1800" dirty="0" smtClean="0"/>
              <a:t>Leads to creation of </a:t>
            </a:r>
            <a:r>
              <a:rPr lang="en-US" sz="1800" dirty="0" err="1" smtClean="0"/>
              <a:t>uber</a:t>
            </a:r>
            <a:r>
              <a:rPr lang="en-US" sz="1800" dirty="0" smtClean="0"/>
              <a:t> </a:t>
            </a:r>
            <a:r>
              <a:rPr lang="en-US" sz="1800" dirty="0" err="1" smtClean="0"/>
              <a:t>currentconfig</a:t>
            </a:r>
            <a:r>
              <a:rPr lang="en-US" sz="1800" dirty="0" smtClean="0"/>
              <a:t> CSS file</a:t>
            </a:r>
          </a:p>
          <a:p>
            <a:pPr lvl="1"/>
            <a:r>
              <a:rPr lang="en-US" sz="2000" dirty="0" smtClean="0"/>
              <a:t>No </a:t>
            </a:r>
            <a:r>
              <a:rPr lang="en-US" sz="2000" dirty="0" err="1" smtClean="0"/>
              <a:t>OpenConfig</a:t>
            </a:r>
            <a:r>
              <a:rPr lang="en-US" sz="2000" dirty="0" smtClean="0"/>
              <a:t> model available</a:t>
            </a:r>
          </a:p>
          <a:p>
            <a:r>
              <a:rPr lang="en-US" sz="2400" dirty="0" smtClean="0"/>
              <a:t>Configuration steps</a:t>
            </a:r>
          </a:p>
          <a:p>
            <a:pPr lvl="1"/>
            <a:r>
              <a:rPr lang="en-US" sz="2000" dirty="0" smtClean="0"/>
              <a:t>No special configuration required</a:t>
            </a:r>
          </a:p>
          <a:p>
            <a:pPr lvl="1"/>
            <a:r>
              <a:rPr lang="en-US" sz="2000" dirty="0" smtClean="0"/>
              <a:t>Tweak default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</a:t>
            </a:r>
            <a:r>
              <a:rPr lang="en-US" sz="2000" dirty="0" err="1" smtClean="0"/>
              <a:t>params</a:t>
            </a:r>
            <a:r>
              <a:rPr lang="en-US" sz="2000" dirty="0" smtClean="0"/>
              <a:t> e.g. PCEP topology name (optional)</a:t>
            </a:r>
          </a:p>
          <a:p>
            <a:pPr lvl="1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25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431" y="1411390"/>
            <a:ext cx="7985369" cy="4567135"/>
          </a:xfrm>
        </p:spPr>
        <p:txBody>
          <a:bodyPr/>
          <a:lstStyle/>
          <a:p>
            <a:r>
              <a:rPr lang="en-US" sz="1600" dirty="0" smtClean="0"/>
              <a:t>Initialization</a:t>
            </a:r>
          </a:p>
          <a:p>
            <a:pPr lvl="1"/>
            <a:r>
              <a:rPr lang="en-US" sz="1600" dirty="0" smtClean="0"/>
              <a:t>Is </a:t>
            </a:r>
            <a:r>
              <a:rPr lang="en-US" sz="1600" dirty="0"/>
              <a:t>ODL </a:t>
            </a:r>
            <a:r>
              <a:rPr lang="en-US" sz="1600" dirty="0" smtClean="0"/>
              <a:t>PCE listening </a:t>
            </a:r>
            <a:r>
              <a:rPr lang="en-US" sz="1600" dirty="0"/>
              <a:t>on port </a:t>
            </a:r>
            <a:r>
              <a:rPr lang="en-US" sz="1600" dirty="0" smtClean="0"/>
              <a:t>TCP/4189?</a:t>
            </a: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Shell: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4189</a:t>
            </a:r>
            <a:endParaRPr lang="en-US" sz="1600" dirty="0" smtClean="0"/>
          </a:p>
          <a:p>
            <a:pPr lvl="1"/>
            <a:r>
              <a:rPr lang="en-US" sz="1600" dirty="0" smtClean="0"/>
              <a:t>Is ODL process running?</a:t>
            </a:r>
          </a:p>
          <a:p>
            <a:pPr lvl="2"/>
            <a:r>
              <a:rPr lang="en-US" sz="1600" dirty="0"/>
              <a:t>Shell: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karaf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smtClean="0"/>
              <a:t>Is PCEP feature deployed?</a:t>
            </a:r>
          </a:p>
          <a:p>
            <a:pPr lvl="2"/>
            <a:r>
              <a:rPr lang="en-US" sz="1600" dirty="0" err="1" smtClean="0"/>
              <a:t>Karaf</a:t>
            </a:r>
            <a:r>
              <a:rPr lang="en-US" sz="1600" dirty="0" smtClean="0"/>
              <a:t> console: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feature:list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pcep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smtClean="0"/>
              <a:t>Check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karaf.log</a:t>
            </a:r>
            <a:r>
              <a:rPr lang="en-US" sz="1600" dirty="0" smtClean="0"/>
              <a:t> file for initialization errors</a:t>
            </a:r>
          </a:p>
          <a:p>
            <a:r>
              <a:rPr lang="en-US" sz="1600" dirty="0" smtClean="0"/>
              <a:t>Connectivity</a:t>
            </a:r>
          </a:p>
          <a:p>
            <a:pPr lvl="1"/>
            <a:r>
              <a:rPr lang="en-US" sz="1600" dirty="0" smtClean="0"/>
              <a:t>Is </a:t>
            </a:r>
            <a:r>
              <a:rPr lang="en-US" sz="1600" dirty="0"/>
              <a:t>the </a:t>
            </a:r>
            <a:r>
              <a:rPr lang="en-US" sz="1600" dirty="0" smtClean="0"/>
              <a:t>PCEP connection </a:t>
            </a:r>
            <a:r>
              <a:rPr lang="en-US" sz="1600" dirty="0"/>
              <a:t>between ODL </a:t>
            </a:r>
            <a:r>
              <a:rPr lang="en-US" sz="1600" dirty="0" smtClean="0"/>
              <a:t>PCE and PCC established?</a:t>
            </a:r>
          </a:p>
          <a:p>
            <a:pPr lvl="2"/>
            <a:r>
              <a:rPr lang="en-US" sz="1600" dirty="0" smtClean="0"/>
              <a:t>Shell: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4189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 PCC able to reach ODL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PCE?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Shell: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ping &lt;peer-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-address&gt;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Is PCC able to connect to ODL PCE on PCEP port?</a:t>
            </a:r>
          </a:p>
          <a:p>
            <a:pPr lvl="2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Shell: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telnet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odl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-address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pcep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89842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431" y="1432230"/>
            <a:ext cx="7985369" cy="4546295"/>
          </a:xfrm>
        </p:spPr>
        <p:txBody>
          <a:bodyPr/>
          <a:lstStyle/>
          <a:p>
            <a:r>
              <a:rPr lang="en-US" sz="1600" dirty="0" smtClean="0"/>
              <a:t>Configuration</a:t>
            </a:r>
          </a:p>
          <a:p>
            <a:pPr lvl="1"/>
            <a:r>
              <a:rPr lang="en-US" sz="1600" dirty="0"/>
              <a:t>Does the </a:t>
            </a:r>
            <a:r>
              <a:rPr lang="en-US" sz="1600" dirty="0" smtClean="0"/>
              <a:t>PCEP connection flap?</a:t>
            </a:r>
          </a:p>
          <a:p>
            <a:pPr lvl="2"/>
            <a:r>
              <a:rPr lang="en-US" sz="1600" dirty="0" smtClean="0"/>
              <a:t>Shell: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4189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Output shows </a:t>
            </a:r>
            <a:r>
              <a:rPr lang="en-US" sz="1600" dirty="0"/>
              <a:t>different port numbers </a:t>
            </a:r>
            <a:r>
              <a:rPr lang="en-US" sz="1600" dirty="0" smtClean="0"/>
              <a:t>when run few minutes apart</a:t>
            </a:r>
          </a:p>
          <a:p>
            <a:pPr lvl="1"/>
            <a:r>
              <a:rPr lang="en-US" sz="1600" dirty="0" smtClean="0"/>
              <a:t>Is PCC configured with correct ODL PCE address and source address?</a:t>
            </a:r>
          </a:p>
          <a:p>
            <a:pPr lvl="2"/>
            <a:r>
              <a:rPr lang="en-US" sz="1600" dirty="0" smtClean="0"/>
              <a:t>E.g. Check PCC running-</a:t>
            </a:r>
            <a:r>
              <a:rPr lang="en-US" sz="1600" dirty="0" err="1" smtClean="0"/>
              <a:t>config</a:t>
            </a:r>
            <a:endParaRPr lang="en-US" sz="1600" dirty="0" smtClean="0"/>
          </a:p>
          <a:p>
            <a:pPr lvl="1"/>
            <a:r>
              <a:rPr lang="en-US" sz="1600" dirty="0" smtClean="0"/>
              <a:t>Check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karaf.log</a:t>
            </a:r>
            <a:r>
              <a:rPr lang="en-US" sz="1600" dirty="0"/>
              <a:t> file </a:t>
            </a:r>
            <a:r>
              <a:rPr lang="en-US" sz="1600" dirty="0" smtClean="0"/>
              <a:t>for negotiation errors</a:t>
            </a:r>
            <a:endParaRPr lang="en-US" sz="1600" dirty="0"/>
          </a:p>
          <a:p>
            <a:r>
              <a:rPr lang="en-US" sz="1600" dirty="0"/>
              <a:t>Does PCC show up in ODL PCE PCEP Topology?</a:t>
            </a:r>
          </a:p>
          <a:p>
            <a:pPr lvl="1"/>
            <a:r>
              <a:rPr lang="en-US" sz="1600" dirty="0"/>
              <a:t>Check LSP delegation </a:t>
            </a:r>
            <a:r>
              <a:rPr lang="en-US" sz="1600" dirty="0" err="1"/>
              <a:t>config</a:t>
            </a:r>
            <a:r>
              <a:rPr lang="en-US" sz="1600" dirty="0"/>
              <a:t> on </a:t>
            </a:r>
            <a:r>
              <a:rPr lang="en-US" sz="1600" dirty="0" smtClean="0"/>
              <a:t>PCC (PCC initiated)</a:t>
            </a:r>
            <a:endParaRPr lang="en-US" sz="1600" dirty="0"/>
          </a:p>
          <a:p>
            <a:r>
              <a:rPr lang="en-US" sz="1600" dirty="0"/>
              <a:t>Is LSP state operationally UP?</a:t>
            </a:r>
          </a:p>
          <a:p>
            <a:pPr lvl="1"/>
            <a:r>
              <a:rPr lang="en-US" sz="1600" dirty="0"/>
              <a:t>Check path provided in EROs</a:t>
            </a:r>
          </a:p>
          <a:p>
            <a:pPr lvl="1"/>
            <a:r>
              <a:rPr lang="en-US" sz="1600" dirty="0"/>
              <a:t>Check if PCC is configured currently e.g. </a:t>
            </a:r>
            <a:r>
              <a:rPr lang="en-US" sz="1600" dirty="0" smtClean="0"/>
              <a:t>MPLS-TE / RSVP </a:t>
            </a:r>
            <a:r>
              <a:rPr lang="en-US" sz="1600" dirty="0" err="1"/>
              <a:t>config</a:t>
            </a:r>
            <a:endParaRPr lang="en-US" sz="1600" dirty="0"/>
          </a:p>
          <a:p>
            <a:r>
              <a:rPr lang="en-US" sz="1600" dirty="0" smtClean="0"/>
              <a:t>Use </a:t>
            </a:r>
            <a:r>
              <a:rPr lang="en-US" sz="1600" dirty="0"/>
              <a:t>packet sniffer e.g. Wireshark to capture PCEP traffic between PCC &amp; PCE and analyze </a:t>
            </a:r>
            <a:r>
              <a:rPr lang="en-US" sz="1600" dirty="0" smtClean="0"/>
              <a:t>it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6089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2"/>
          <p:cNvSpPr>
            <a:spLocks noGrp="1"/>
          </p:cNvSpPr>
          <p:nvPr>
            <p:ph type="title"/>
          </p:nvPr>
        </p:nvSpPr>
        <p:spPr>
          <a:xfrm>
            <a:off x="701675" y="2405063"/>
            <a:ext cx="7985125" cy="1143000"/>
          </a:xfrm>
        </p:spPr>
        <p:txBody>
          <a:bodyPr/>
          <a:lstStyle/>
          <a:p>
            <a:pPr algn="ctr"/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BMP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9D97CE84-47D3-4346-BDAB-E7A5A3CDE2C8}" type="slidenum">
              <a:rPr lang="en-US" altLang="en-US" sz="1200">
                <a:solidFill>
                  <a:srgbClr val="91908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43</a:t>
            </a:fld>
            <a:endParaRPr lang="en-US" altLang="en-US" sz="1200">
              <a:solidFill>
                <a:srgbClr val="91908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altLang="en-US" dirty="0">
                <a:ea typeface="ＭＳ Ｐゴシック" charset="-128"/>
              </a:rPr>
              <a:t>BMP (BGP Monitoring Protocol)</a:t>
            </a:r>
          </a:p>
        </p:txBody>
      </p:sp>
      <p:sp>
        <p:nvSpPr>
          <p:cNvPr id="7" name="Cloud 6"/>
          <p:cNvSpPr/>
          <p:nvPr/>
        </p:nvSpPr>
        <p:spPr>
          <a:xfrm flipH="1" flipV="1">
            <a:off x="7204999" y="3928066"/>
            <a:ext cx="1835150" cy="890588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8" name="Straight Connector 7"/>
          <p:cNvCxnSpPr>
            <a:stCxn id="18" idx="0"/>
            <a:endCxn id="21" idx="2"/>
          </p:cNvCxnSpPr>
          <p:nvPr/>
        </p:nvCxnSpPr>
        <p:spPr>
          <a:xfrm flipH="1" flipV="1">
            <a:off x="8222586" y="4223341"/>
            <a:ext cx="493713" cy="1682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8" idx="0"/>
            <a:endCxn id="19" idx="2"/>
          </p:cNvCxnSpPr>
          <p:nvPr/>
        </p:nvCxnSpPr>
        <p:spPr>
          <a:xfrm flipH="1">
            <a:off x="8222586" y="4391616"/>
            <a:ext cx="493713" cy="1857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20" idx="2"/>
          </p:cNvCxnSpPr>
          <p:nvPr/>
        </p:nvCxnSpPr>
        <p:spPr>
          <a:xfrm flipH="1" flipV="1">
            <a:off x="7819361" y="4223341"/>
            <a:ext cx="4032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V="1">
            <a:off x="8158293" y="4497185"/>
            <a:ext cx="0" cy="1285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0" idx="0"/>
            <a:endCxn id="22" idx="2"/>
          </p:cNvCxnSpPr>
          <p:nvPr/>
        </p:nvCxnSpPr>
        <p:spPr>
          <a:xfrm flipH="1">
            <a:off x="7405024" y="4223341"/>
            <a:ext cx="615950" cy="2746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4" idx="0"/>
            <a:endCxn id="22" idx="2"/>
          </p:cNvCxnSpPr>
          <p:nvPr/>
        </p:nvCxnSpPr>
        <p:spPr>
          <a:xfrm flipH="1" flipV="1">
            <a:off x="7405024" y="4497979"/>
            <a:ext cx="688975" cy="1619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1" idx="0"/>
            <a:endCxn id="24" idx="2"/>
          </p:cNvCxnSpPr>
          <p:nvPr/>
        </p:nvCxnSpPr>
        <p:spPr>
          <a:xfrm flipH="1">
            <a:off x="7744749" y="4223341"/>
            <a:ext cx="681037" cy="4365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9" idx="0"/>
            <a:endCxn id="20" idx="2"/>
          </p:cNvCxnSpPr>
          <p:nvPr/>
        </p:nvCxnSpPr>
        <p:spPr>
          <a:xfrm flipH="1" flipV="1">
            <a:off x="7819361" y="4223341"/>
            <a:ext cx="606425" cy="3540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rot="16200000" flipH="1" flipV="1">
            <a:off x="8531355" y="4290810"/>
            <a:ext cx="168275" cy="2016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6200000" flipH="1" flipV="1">
            <a:off x="8239255" y="4474960"/>
            <a:ext cx="169862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rot="16200000" flipH="1" flipV="1">
            <a:off x="7835236" y="4121741"/>
            <a:ext cx="169863" cy="2016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16200000" flipH="1" flipV="1">
            <a:off x="8239254" y="4120948"/>
            <a:ext cx="169863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16200000" flipH="1" flipV="1">
            <a:off x="7421693" y="4395585"/>
            <a:ext cx="169862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16200000" flipH="1" flipV="1">
            <a:off x="7751099" y="4485279"/>
            <a:ext cx="336550" cy="3492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rot="10800000" flipH="1" flipV="1">
            <a:off x="7773324" y="4613866"/>
            <a:ext cx="282575" cy="1809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anchor="ctr"/>
          <a:lstStyle/>
          <a:p>
            <a:pPr algn="ctr">
              <a:defRPr/>
            </a:pPr>
            <a:r>
              <a:rPr lang="en-US" sz="900" b="1" dirty="0">
                <a:solidFill>
                  <a:schemeClr val="accent1">
                    <a:lumMod val="50000"/>
                  </a:schemeClr>
                </a:solidFill>
              </a:rPr>
              <a:t>BGP</a:t>
            </a:r>
          </a:p>
        </p:txBody>
      </p:sp>
      <p:sp>
        <p:nvSpPr>
          <p:cNvPr id="23" name="Cloud 22"/>
          <p:cNvSpPr/>
          <p:nvPr/>
        </p:nvSpPr>
        <p:spPr>
          <a:xfrm>
            <a:off x="5034886" y="5236166"/>
            <a:ext cx="1936750" cy="877888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24" name="Straight Connector 23"/>
          <p:cNvCxnSpPr>
            <a:stCxn id="36" idx="0"/>
            <a:endCxn id="39" idx="2"/>
          </p:cNvCxnSpPr>
          <p:nvPr/>
        </p:nvCxnSpPr>
        <p:spPr>
          <a:xfrm>
            <a:off x="5377786" y="5656854"/>
            <a:ext cx="520700" cy="1666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6" idx="0"/>
            <a:endCxn id="37" idx="2"/>
          </p:cNvCxnSpPr>
          <p:nvPr/>
        </p:nvCxnSpPr>
        <p:spPr>
          <a:xfrm flipV="1">
            <a:off x="5377786" y="5396504"/>
            <a:ext cx="571500" cy="2603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38" idx="2"/>
          </p:cNvCxnSpPr>
          <p:nvPr/>
        </p:nvCxnSpPr>
        <p:spPr>
          <a:xfrm>
            <a:off x="5898486" y="5823541"/>
            <a:ext cx="4270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5966749" y="5421903"/>
            <a:ext cx="0" cy="1365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8" idx="0"/>
            <a:endCxn id="40" idx="2"/>
          </p:cNvCxnSpPr>
          <p:nvPr/>
        </p:nvCxnSpPr>
        <p:spPr>
          <a:xfrm flipV="1">
            <a:off x="6111211" y="5553666"/>
            <a:ext cx="649288" cy="2698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2" idx="0"/>
            <a:endCxn id="40" idx="2"/>
          </p:cNvCxnSpPr>
          <p:nvPr/>
        </p:nvCxnSpPr>
        <p:spPr>
          <a:xfrm>
            <a:off x="6035011" y="5212354"/>
            <a:ext cx="725488" cy="3413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9" idx="0"/>
            <a:endCxn id="42" idx="2"/>
          </p:cNvCxnSpPr>
          <p:nvPr/>
        </p:nvCxnSpPr>
        <p:spPr>
          <a:xfrm flipV="1">
            <a:off x="5684174" y="5212354"/>
            <a:ext cx="717550" cy="6111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37" idx="0"/>
            <a:endCxn id="38" idx="2"/>
          </p:cNvCxnSpPr>
          <p:nvPr/>
        </p:nvCxnSpPr>
        <p:spPr>
          <a:xfrm>
            <a:off x="5641311" y="5396504"/>
            <a:ext cx="684213" cy="4270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 rot="16200000">
            <a:off x="5401599" y="5550491"/>
            <a:ext cx="165100" cy="212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 rot="16200000">
            <a:off x="5627024" y="5242516"/>
            <a:ext cx="336550" cy="307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68580" tIns="34290" rIns="68580" bIns="34290" anchor="ctr"/>
          <a:lstStyle/>
          <a:p>
            <a:pPr algn="ctr">
              <a:defRPr/>
            </a:pPr>
            <a:r>
              <a:rPr lang="en-US" sz="1100" dirty="0">
                <a:solidFill>
                  <a:schemeClr val="accent1"/>
                </a:solidFill>
              </a:rPr>
              <a:t>RR</a:t>
            </a:r>
          </a:p>
        </p:txBody>
      </p:sp>
      <p:sp>
        <p:nvSpPr>
          <p:cNvPr id="34" name="Rectangle 33"/>
          <p:cNvSpPr/>
          <p:nvPr/>
        </p:nvSpPr>
        <p:spPr>
          <a:xfrm rot="16200000">
            <a:off x="6135024" y="5715591"/>
            <a:ext cx="166687" cy="2143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 rot="16200000">
            <a:off x="5707986" y="5715592"/>
            <a:ext cx="166687" cy="214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 rot="16200000">
            <a:off x="6569999" y="5445716"/>
            <a:ext cx="166687" cy="2143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5872293" y="5028997"/>
            <a:ext cx="692150" cy="3667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073111" y="5261566"/>
            <a:ext cx="298450" cy="1889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anchor="ctr"/>
          <a:lstStyle/>
          <a:p>
            <a:pPr algn="ctr">
              <a:defRPr/>
            </a:pPr>
            <a:r>
              <a:rPr lang="en-US" sz="900" b="1" dirty="0">
                <a:solidFill>
                  <a:schemeClr val="accent1">
                    <a:lumMod val="50000"/>
                  </a:schemeClr>
                </a:solidFill>
              </a:rPr>
              <a:t>BGP</a:t>
            </a:r>
          </a:p>
        </p:txBody>
      </p:sp>
      <p:sp>
        <p:nvSpPr>
          <p:cNvPr id="39" name="Cloud 38"/>
          <p:cNvSpPr/>
          <p:nvPr/>
        </p:nvSpPr>
        <p:spPr>
          <a:xfrm flipH="1">
            <a:off x="7182774" y="5242516"/>
            <a:ext cx="1881187" cy="877888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40" name="Straight Connector 39"/>
          <p:cNvCxnSpPr>
            <a:stCxn id="53" idx="0"/>
            <a:endCxn id="56" idx="2"/>
          </p:cNvCxnSpPr>
          <p:nvPr/>
        </p:nvCxnSpPr>
        <p:spPr>
          <a:xfrm flipH="1">
            <a:off x="8225761" y="5663204"/>
            <a:ext cx="506413" cy="1666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53" idx="0"/>
            <a:endCxn id="54" idx="2"/>
          </p:cNvCxnSpPr>
          <p:nvPr/>
        </p:nvCxnSpPr>
        <p:spPr>
          <a:xfrm flipH="1" flipV="1">
            <a:off x="8225761" y="5482229"/>
            <a:ext cx="506413" cy="1809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55" idx="2"/>
          </p:cNvCxnSpPr>
          <p:nvPr/>
        </p:nvCxnSpPr>
        <p:spPr>
          <a:xfrm flipH="1">
            <a:off x="7811424" y="5829891"/>
            <a:ext cx="4143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8159880" y="5430635"/>
            <a:ext cx="0" cy="1317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5" idx="0"/>
            <a:endCxn id="57" idx="2"/>
          </p:cNvCxnSpPr>
          <p:nvPr/>
        </p:nvCxnSpPr>
        <p:spPr>
          <a:xfrm flipH="1" flipV="1">
            <a:off x="7389149" y="5560016"/>
            <a:ext cx="630237" cy="2698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9" idx="0"/>
            <a:endCxn id="57" idx="2"/>
          </p:cNvCxnSpPr>
          <p:nvPr/>
        </p:nvCxnSpPr>
        <p:spPr>
          <a:xfrm flipH="1">
            <a:off x="7389149" y="5399679"/>
            <a:ext cx="704850" cy="1603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6" idx="0"/>
            <a:endCxn id="59" idx="2"/>
          </p:cNvCxnSpPr>
          <p:nvPr/>
        </p:nvCxnSpPr>
        <p:spPr>
          <a:xfrm flipH="1" flipV="1">
            <a:off x="7736811" y="5399679"/>
            <a:ext cx="696913" cy="4302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4" idx="0"/>
            <a:endCxn id="55" idx="2"/>
          </p:cNvCxnSpPr>
          <p:nvPr/>
        </p:nvCxnSpPr>
        <p:spPr>
          <a:xfrm flipH="1">
            <a:off x="7811424" y="5482229"/>
            <a:ext cx="622300" cy="3476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 rot="5400000" flipH="1">
            <a:off x="8545643" y="5559222"/>
            <a:ext cx="165100" cy="2079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 rot="5400000" flipH="1">
            <a:off x="8246399" y="5377453"/>
            <a:ext cx="166688" cy="2079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 rot="5400000" flipH="1">
            <a:off x="7832061" y="5725117"/>
            <a:ext cx="166687" cy="2079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 rot="5400000" flipH="1">
            <a:off x="8246399" y="5725116"/>
            <a:ext cx="166687" cy="2079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5400000" flipH="1">
            <a:off x="7408993" y="5456035"/>
            <a:ext cx="166687" cy="206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 rot="5400000" flipH="1">
            <a:off x="7750305" y="5221085"/>
            <a:ext cx="330200" cy="357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 flipH="1">
            <a:off x="7765386" y="5267916"/>
            <a:ext cx="290513" cy="18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anchor="ctr"/>
          <a:lstStyle/>
          <a:p>
            <a:pPr algn="ctr">
              <a:defRPr/>
            </a:pPr>
            <a:r>
              <a:rPr lang="en-US" sz="900" b="1" dirty="0">
                <a:solidFill>
                  <a:schemeClr val="accent1">
                    <a:lumMod val="50000"/>
                  </a:schemeClr>
                </a:solidFill>
              </a:rPr>
              <a:t>BGP</a:t>
            </a:r>
          </a:p>
        </p:txBody>
      </p:sp>
      <p:cxnSp>
        <p:nvCxnSpPr>
          <p:cNvPr id="55" name="Straight Connector 54"/>
          <p:cNvCxnSpPr>
            <a:stCxn id="43" idx="3"/>
            <a:endCxn id="60" idx="3"/>
          </p:cNvCxnSpPr>
          <p:nvPr/>
        </p:nvCxnSpPr>
        <p:spPr>
          <a:xfrm>
            <a:off x="6371561" y="5355229"/>
            <a:ext cx="1393825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3" idx="0"/>
            <a:endCxn id="25" idx="1"/>
          </p:cNvCxnSpPr>
          <p:nvPr/>
        </p:nvCxnSpPr>
        <p:spPr>
          <a:xfrm flipV="1">
            <a:off x="6222336" y="4704354"/>
            <a:ext cx="1550988" cy="557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5" idx="2"/>
            <a:endCxn id="60" idx="0"/>
          </p:cNvCxnSpPr>
          <p:nvPr/>
        </p:nvCxnSpPr>
        <p:spPr>
          <a:xfrm flipH="1">
            <a:off x="7911436" y="4794841"/>
            <a:ext cx="3175" cy="473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79"/>
          <p:cNvCxnSpPr>
            <a:endCxn id="42" idx="3"/>
          </p:cNvCxnSpPr>
          <p:nvPr/>
        </p:nvCxnSpPr>
        <p:spPr>
          <a:xfrm rot="5400000">
            <a:off x="6108036" y="4037604"/>
            <a:ext cx="938213" cy="719137"/>
          </a:xfrm>
          <a:prstGeom prst="bentConnector3">
            <a:avLst>
              <a:gd name="adj1" fmla="val 50000"/>
            </a:avLst>
          </a:prstGeom>
          <a:ln w="15875">
            <a:prstDash val="dash"/>
            <a:head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162261" y="2124666"/>
            <a:ext cx="701675" cy="3333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1800" dirty="0"/>
              <a:t>App</a:t>
            </a:r>
          </a:p>
        </p:txBody>
      </p:sp>
      <p:cxnSp>
        <p:nvCxnSpPr>
          <p:cNvPr id="60" name="Straight Arrow Connector 59"/>
          <p:cNvCxnSpPr>
            <a:stCxn id="65" idx="2"/>
            <a:endCxn id="68" idx="1"/>
          </p:cNvCxnSpPr>
          <p:nvPr/>
        </p:nvCxnSpPr>
        <p:spPr>
          <a:xfrm>
            <a:off x="8513099" y="2458041"/>
            <a:ext cx="6350" cy="735013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569999" y="2761254"/>
            <a:ext cx="2451100" cy="1081087"/>
          </a:xfrm>
          <a:prstGeom prst="rect">
            <a:avLst/>
          </a:prstGeom>
          <a:solidFill>
            <a:srgbClr val="FDBE24">
              <a:alpha val="20000"/>
            </a:srgbClr>
          </a:solidFill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/>
          <a:lstStyle/>
          <a:p>
            <a:pPr>
              <a:defRPr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2" name="Can 61"/>
          <p:cNvSpPr/>
          <p:nvPr/>
        </p:nvSpPr>
        <p:spPr>
          <a:xfrm>
            <a:off x="8117811" y="3193054"/>
            <a:ext cx="803275" cy="515937"/>
          </a:xfrm>
          <a:prstGeom prst="can">
            <a:avLst/>
          </a:prstGeom>
          <a:solidFill>
            <a:srgbClr val="A88000"/>
          </a:solidFill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6668424" y="3647079"/>
            <a:ext cx="536575" cy="263525"/>
          </a:xfrm>
          <a:prstGeom prst="rect">
            <a:avLst/>
          </a:prstGeom>
          <a:solidFill>
            <a:schemeClr val="accent6"/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9" rIns="0" bIns="45719" anchor="ctr"/>
          <a:lstStyle/>
          <a:p>
            <a:pPr algn="ctr">
              <a:defRPr/>
            </a:pPr>
            <a:r>
              <a:rPr lang="en-US" sz="900" b="1" dirty="0">
                <a:solidFill>
                  <a:srgbClr val="FFFFFF"/>
                </a:solidFill>
              </a:rPr>
              <a:t>BMP</a:t>
            </a:r>
          </a:p>
        </p:txBody>
      </p:sp>
      <p:pic>
        <p:nvPicPr>
          <p:cNvPr id="64" name="Picture 5" descr="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999" y="2773954"/>
            <a:ext cx="1063625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65" name="Elbow Connector 64"/>
          <p:cNvCxnSpPr>
            <a:endCxn id="68" idx="2"/>
          </p:cNvCxnSpPr>
          <p:nvPr/>
        </p:nvCxnSpPr>
        <p:spPr>
          <a:xfrm rot="5400000" flipH="1" flipV="1">
            <a:off x="7429629" y="2958898"/>
            <a:ext cx="195263" cy="1181100"/>
          </a:xfrm>
          <a:prstGeom prst="bentConnector2">
            <a:avLst/>
          </a:prstGeom>
          <a:ln w="12700"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7932074" y="2629491"/>
            <a:ext cx="1027112" cy="263525"/>
          </a:xfrm>
          <a:prstGeom prst="rect">
            <a:avLst/>
          </a:prstGeom>
          <a:solidFill>
            <a:schemeClr val="accent6"/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9" rIns="0" bIns="45719" anchor="ctr"/>
          <a:lstStyle/>
          <a:p>
            <a:pPr algn="ctr">
              <a:defRPr/>
            </a:pPr>
            <a:r>
              <a:rPr lang="en-US" sz="900" b="1" dirty="0">
                <a:solidFill>
                  <a:srgbClr val="FFFFFF"/>
                </a:solidFill>
              </a:rPr>
              <a:t>RESTCONF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073111" y="4904379"/>
            <a:ext cx="298450" cy="188912"/>
          </a:xfrm>
          <a:prstGeom prst="rect">
            <a:avLst/>
          </a:prstGeom>
          <a:solidFill>
            <a:schemeClr val="accent6"/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anchor="ctr"/>
          <a:lstStyle/>
          <a:p>
            <a:pPr algn="ctr">
              <a:defRPr/>
            </a:pPr>
            <a:r>
              <a:rPr lang="en-US" sz="900" b="1" dirty="0">
                <a:solidFill>
                  <a:srgbClr val="FFFFFF"/>
                </a:solidFill>
              </a:rPr>
              <a:t>BMP</a:t>
            </a:r>
          </a:p>
        </p:txBody>
      </p:sp>
      <p:cxnSp>
        <p:nvCxnSpPr>
          <p:cNvPr id="68" name="Straight Connector 79"/>
          <p:cNvCxnSpPr>
            <a:endCxn id="43" idx="0"/>
          </p:cNvCxnSpPr>
          <p:nvPr/>
        </p:nvCxnSpPr>
        <p:spPr>
          <a:xfrm rot="5400000">
            <a:off x="6138199" y="5177429"/>
            <a:ext cx="168275" cy="9525"/>
          </a:xfrm>
          <a:prstGeom prst="bentConnector3">
            <a:avLst>
              <a:gd name="adj1" fmla="val 50000"/>
            </a:avLst>
          </a:prstGeom>
          <a:ln w="15875">
            <a:prstDash val="dash"/>
            <a:head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ontent Placeholder 1"/>
          <p:cNvSpPr>
            <a:spLocks noGrp="1"/>
          </p:cNvSpPr>
          <p:nvPr>
            <p:ph idx="1"/>
          </p:nvPr>
        </p:nvSpPr>
        <p:spPr>
          <a:xfrm>
            <a:off x="460275" y="1418554"/>
            <a:ext cx="7985125" cy="1561103"/>
          </a:xfrm>
        </p:spPr>
        <p:txBody>
          <a:bodyPr/>
          <a:lstStyle/>
          <a:p>
            <a:pPr>
              <a:defRPr/>
            </a:pPr>
            <a:r>
              <a:rPr lang="en-US" sz="2200" dirty="0" smtClean="0"/>
              <a:t>RFC 7854</a:t>
            </a:r>
          </a:p>
          <a:p>
            <a:pPr>
              <a:defRPr/>
            </a:pPr>
            <a:r>
              <a:rPr lang="en-US" sz="2200" dirty="0" smtClean="0"/>
              <a:t>Enables access to peer’s </a:t>
            </a:r>
            <a:r>
              <a:rPr lang="en-US" sz="2200" dirty="0" err="1" smtClean="0"/>
              <a:t>Adj</a:t>
            </a:r>
            <a:r>
              <a:rPr lang="en-US" sz="2200" dirty="0" smtClean="0"/>
              <a:t>-RIB-In and </a:t>
            </a:r>
            <a:r>
              <a:rPr lang="en-US" sz="2200" dirty="0"/>
              <a:t>E</a:t>
            </a:r>
            <a:r>
              <a:rPr lang="en-US" sz="2200" dirty="0" smtClean="0"/>
              <a:t>ffective-RIB-In</a:t>
            </a:r>
          </a:p>
          <a:p>
            <a:pPr>
              <a:defRPr/>
            </a:pPr>
            <a:r>
              <a:rPr lang="en-US" sz="2200" dirty="0" smtClean="0"/>
              <a:t>You can get a LOT of prefixes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5033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431" y="1524785"/>
            <a:ext cx="7985369" cy="4245707"/>
          </a:xfrm>
        </p:spPr>
        <p:txBody>
          <a:bodyPr/>
          <a:lstStyle/>
          <a:p>
            <a:r>
              <a:rPr lang="en-US" sz="2400" dirty="0"/>
              <a:t>To be </a:t>
            </a:r>
            <a:r>
              <a:rPr lang="en-US" sz="2400" dirty="0" smtClean="0"/>
              <a:t>execute from </a:t>
            </a:r>
            <a:r>
              <a:rPr lang="en-US" sz="2400" dirty="0" err="1" smtClean="0"/>
              <a:t>Karaf</a:t>
            </a:r>
            <a:r>
              <a:rPr lang="en-US" sz="2400" dirty="0" smtClean="0"/>
              <a:t> console (can be enabled to run on startup)</a:t>
            </a:r>
            <a:endParaRPr lang="en-US" sz="2400" dirty="0"/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feature:install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bgpcep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-bmp</a:t>
            </a:r>
          </a:p>
          <a:p>
            <a:r>
              <a:rPr lang="en-US" sz="2400" dirty="0" smtClean="0"/>
              <a:t>Two </a:t>
            </a:r>
            <a:r>
              <a:rPr lang="en-US" sz="2400" dirty="0"/>
              <a:t>ways to configure</a:t>
            </a:r>
          </a:p>
          <a:p>
            <a:pPr lvl="1"/>
            <a:r>
              <a:rPr lang="en-US" sz="2000" dirty="0"/>
              <a:t>Edit CSS </a:t>
            </a:r>
            <a:r>
              <a:rPr lang="en-US" sz="2000" dirty="0" err="1"/>
              <a:t>config</a:t>
            </a:r>
            <a:r>
              <a:rPr lang="en-US" sz="2000" dirty="0"/>
              <a:t> files (e.g.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42-bmp-example.xml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Use </a:t>
            </a:r>
            <a:r>
              <a:rPr lang="en-US" sz="2000" dirty="0" err="1"/>
              <a:t>Netconf</a:t>
            </a:r>
            <a:r>
              <a:rPr lang="en-US" sz="2000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/>
              <a:t> mount point</a:t>
            </a:r>
          </a:p>
          <a:p>
            <a:pPr lvl="2"/>
            <a:r>
              <a:rPr lang="en-US" sz="1800" dirty="0"/>
              <a:t>Leads to creation of </a:t>
            </a:r>
            <a:r>
              <a:rPr lang="en-US" sz="1800" dirty="0" err="1"/>
              <a:t>uber</a:t>
            </a:r>
            <a:r>
              <a:rPr lang="en-US" sz="1800" dirty="0"/>
              <a:t> </a:t>
            </a:r>
            <a:r>
              <a:rPr lang="en-US" sz="1800" dirty="0" err="1"/>
              <a:t>currentconfig</a:t>
            </a:r>
            <a:r>
              <a:rPr lang="en-US" sz="1800" dirty="0"/>
              <a:t> CSS file</a:t>
            </a:r>
          </a:p>
          <a:p>
            <a:pPr lvl="1"/>
            <a:r>
              <a:rPr lang="en-US" sz="2000" dirty="0"/>
              <a:t>No </a:t>
            </a:r>
            <a:r>
              <a:rPr lang="en-US" sz="2000" dirty="0" err="1"/>
              <a:t>OpenConfig</a:t>
            </a:r>
            <a:r>
              <a:rPr lang="en-US" sz="2000" dirty="0"/>
              <a:t> model available</a:t>
            </a:r>
          </a:p>
          <a:p>
            <a:r>
              <a:rPr lang="en-US" sz="2400" dirty="0"/>
              <a:t>Configuration steps</a:t>
            </a:r>
          </a:p>
          <a:p>
            <a:pPr lvl="1"/>
            <a:r>
              <a:rPr lang="en-US" sz="2000" dirty="0"/>
              <a:t>No special configuration required</a:t>
            </a:r>
          </a:p>
          <a:p>
            <a:pPr lvl="1"/>
            <a:r>
              <a:rPr lang="en-US" sz="2000" dirty="0"/>
              <a:t>Tweak </a:t>
            </a:r>
            <a:r>
              <a:rPr lang="en-US" sz="2000" dirty="0" smtClean="0"/>
              <a:t>default </a:t>
            </a:r>
            <a:r>
              <a:rPr lang="en-US" sz="2000" dirty="0" err="1"/>
              <a:t>config</a:t>
            </a:r>
            <a:r>
              <a:rPr lang="en-US" sz="2000" dirty="0"/>
              <a:t> </a:t>
            </a:r>
            <a:r>
              <a:rPr lang="en-US" sz="2000" dirty="0" err="1"/>
              <a:t>params</a:t>
            </a:r>
            <a:r>
              <a:rPr lang="en-US" sz="2000" dirty="0"/>
              <a:t> e.g. BMP port (optional)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and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783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2"/>
          <p:cNvSpPr>
            <a:spLocks noGrp="1"/>
          </p:cNvSpPr>
          <p:nvPr>
            <p:ph type="title"/>
          </p:nvPr>
        </p:nvSpPr>
        <p:spPr>
          <a:xfrm>
            <a:off x="701675" y="2405063"/>
            <a:ext cx="7985125" cy="1143000"/>
          </a:xfrm>
        </p:spPr>
        <p:txBody>
          <a:bodyPr/>
          <a:lstStyle/>
          <a:p>
            <a:pPr algn="ctr"/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Flowspec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F0840B22-7913-794B-BDE2-64B51F4078CA}" type="slidenum">
              <a:rPr lang="en-US" altLang="en-US" sz="1200">
                <a:solidFill>
                  <a:srgbClr val="91908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46</a:t>
            </a:fld>
            <a:endParaRPr lang="en-US" altLang="en-US" sz="1200">
              <a:solidFill>
                <a:srgbClr val="91908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583688" y="1418705"/>
            <a:ext cx="8311031" cy="66184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91908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MS PGothic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MS PGothic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MS PGothic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MS PGothic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MS PGothic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MS PGothic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MS PGothic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MS PGothic" charset="-128"/>
                <a:cs typeface="+mn-cs"/>
              </a:defRPr>
            </a:lvl9pPr>
          </a:lstStyle>
          <a:p>
            <a:pPr marL="361929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RFC 5575</a:t>
            </a:r>
          </a:p>
          <a:p>
            <a:pPr marL="361929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Similar to </a:t>
            </a:r>
            <a:r>
              <a:rPr lang="en-US" sz="2000" dirty="0" err="1" smtClean="0">
                <a:solidFill>
                  <a:schemeClr val="tx1"/>
                </a:solidFill>
              </a:rPr>
              <a:t>OpenFlow</a:t>
            </a:r>
            <a:r>
              <a:rPr lang="en-US" sz="2000" dirty="0" smtClean="0">
                <a:solidFill>
                  <a:schemeClr val="tx1"/>
                </a:solidFill>
              </a:rPr>
              <a:t> but uses BGP to distribute match/action rules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583688" y="455085"/>
            <a:ext cx="11127317" cy="975783"/>
          </a:xfrm>
        </p:spPr>
        <p:txBody>
          <a:bodyPr/>
          <a:lstStyle/>
          <a:p>
            <a:r>
              <a:rPr lang="en-US" dirty="0" smtClean="0"/>
              <a:t>Setting “Flows” (</a:t>
            </a:r>
            <a:r>
              <a:rPr lang="en-US" dirty="0" err="1" smtClean="0"/>
              <a:t>FlowSpec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Placeholder 1"/>
          <p:cNvSpPr txBox="1">
            <a:spLocks/>
          </p:cNvSpPr>
          <p:nvPr/>
        </p:nvSpPr>
        <p:spPr>
          <a:xfrm>
            <a:off x="583688" y="2223223"/>
            <a:ext cx="11036459" cy="4399108"/>
          </a:xfrm>
          <a:prstGeom prst="rect">
            <a:avLst/>
          </a:prstGeom>
        </p:spPr>
        <p:txBody>
          <a:bodyPr lIns="121890" tIns="60945" rIns="121890" bIns="60945" numCol="2">
            <a:noAutofit/>
          </a:bodyPr>
          <a:lstStyle>
            <a:lvl1pPr marL="280928" indent="-223792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000" b="0" i="0" kern="1200">
                <a:solidFill>
                  <a:srgbClr val="676767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507895" indent="-215855" algn="l" defTabSz="684213" rtl="0" eaLnBrk="1" fontAlgn="base" hangingPunct="1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>
                <a:solidFill>
                  <a:srgbClr val="676767"/>
                </a:solidFill>
                <a:latin typeface="+mn-lt"/>
                <a:ea typeface="ＭＳ Ｐゴシック" charset="0"/>
                <a:cs typeface="CiscoSans ExtraLight"/>
              </a:defRPr>
            </a:lvl2pPr>
            <a:lvl3pPr marL="747558" indent="-171415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600" b="0" i="0" kern="1200">
                <a:solidFill>
                  <a:srgbClr val="676767"/>
                </a:solidFill>
                <a:latin typeface="+mn-lt"/>
                <a:ea typeface="ＭＳ Ｐゴシック" charset="0"/>
                <a:cs typeface="CiscoSans ExtraLight"/>
              </a:defRPr>
            </a:lvl3pPr>
            <a:lvl4pPr marL="911035" indent="-171415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400" b="0" i="0" kern="1200">
                <a:solidFill>
                  <a:srgbClr val="676767"/>
                </a:solidFill>
                <a:latin typeface="+mn-lt"/>
                <a:ea typeface="ＭＳ Ｐゴシック" charset="0"/>
                <a:cs typeface="CiscoSans ExtraLight"/>
              </a:defRPr>
            </a:lvl4pPr>
            <a:lvl5pPr marL="1082450" indent="-16824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200" b="0" i="0" kern="1200">
                <a:solidFill>
                  <a:srgbClr val="676767"/>
                </a:solidFill>
                <a:latin typeface="+mn-lt"/>
                <a:ea typeface="ＭＳ Ｐゴシック" charset="0"/>
                <a:cs typeface="CiscoSans ExtraLight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79" indent="0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Matches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chemeClr val="tx1"/>
                </a:solidFill>
              </a:rPr>
              <a:t>Source / Destination IP prefix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chemeClr val="tx1"/>
                </a:solidFill>
              </a:rPr>
              <a:t>IP Protocol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chemeClr val="tx1"/>
                </a:solidFill>
              </a:rPr>
              <a:t>Source / Destination TCP/UDP port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chemeClr val="tx1"/>
                </a:solidFill>
              </a:rPr>
              <a:t>ICMP Type / Code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chemeClr val="tx1"/>
                </a:solidFill>
              </a:rPr>
              <a:t>TCP Flags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chemeClr val="tx1"/>
                </a:solidFill>
              </a:rPr>
              <a:t>Packet Length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chemeClr val="tx1"/>
                </a:solidFill>
              </a:rPr>
              <a:t>DSCP Field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chemeClr val="tx1"/>
                </a:solidFill>
              </a:rPr>
              <a:t>Fragment (DF, </a:t>
            </a:r>
            <a:r>
              <a:rPr lang="en-US" dirty="0" err="1">
                <a:solidFill>
                  <a:schemeClr val="tx1"/>
                </a:solidFill>
              </a:rPr>
              <a:t>IsF</a:t>
            </a:r>
            <a:r>
              <a:rPr lang="en-US" dirty="0">
                <a:solidFill>
                  <a:schemeClr val="tx1"/>
                </a:solidFill>
              </a:rPr>
              <a:t>, FF, LF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800"/>
              </a:spcBef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spcBef>
                <a:spcPts val="800"/>
              </a:spcBef>
            </a:pPr>
            <a:endParaRPr lang="en-US" b="1" dirty="0" smtClean="0">
              <a:solidFill>
                <a:schemeClr val="tx1"/>
              </a:solidFill>
            </a:endParaRPr>
          </a:p>
          <a:p>
            <a:pPr marL="76179" indent="0">
              <a:spcBef>
                <a:spcPts val="800"/>
              </a:spcBef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Actions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>
              <a:spcBef>
                <a:spcPts val="800"/>
              </a:spcBef>
            </a:pPr>
            <a:r>
              <a:rPr lang="en-US" dirty="0" smtClean="0">
                <a:solidFill>
                  <a:schemeClr val="tx1"/>
                </a:solidFill>
              </a:rPr>
              <a:t>Rate limit</a:t>
            </a:r>
          </a:p>
          <a:p>
            <a:pPr>
              <a:spcBef>
                <a:spcPts val="800"/>
              </a:spcBef>
            </a:pPr>
            <a:r>
              <a:rPr lang="en-US" dirty="0" smtClean="0">
                <a:solidFill>
                  <a:schemeClr val="tx1"/>
                </a:solidFill>
              </a:rPr>
              <a:t>Traffic sampling</a:t>
            </a:r>
          </a:p>
          <a:p>
            <a:pPr>
              <a:spcBef>
                <a:spcPts val="800"/>
              </a:spcBef>
            </a:pPr>
            <a:r>
              <a:rPr lang="en-US" dirty="0" smtClean="0">
                <a:solidFill>
                  <a:schemeClr val="tx1"/>
                </a:solidFill>
              </a:rPr>
              <a:t>Redirection</a:t>
            </a:r>
          </a:p>
          <a:p>
            <a:pPr>
              <a:spcBef>
                <a:spcPts val="800"/>
              </a:spcBef>
            </a:pPr>
            <a:r>
              <a:rPr lang="en-US" dirty="0" smtClean="0">
                <a:solidFill>
                  <a:schemeClr val="tx1"/>
                </a:solidFill>
              </a:rPr>
              <a:t>Traffic marking (DSCP)</a:t>
            </a:r>
          </a:p>
          <a:p>
            <a:pPr>
              <a:spcBef>
                <a:spcPts val="800"/>
              </a:spcBef>
            </a:pPr>
            <a:r>
              <a:rPr lang="en-US" dirty="0" smtClean="0">
                <a:solidFill>
                  <a:schemeClr val="tx1"/>
                </a:solidFill>
              </a:rPr>
              <a:t>And more... (optional)</a:t>
            </a:r>
          </a:p>
          <a:p>
            <a:pPr>
              <a:spcBef>
                <a:spcPts val="800"/>
              </a:spcBef>
            </a:pP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8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195" name="Title 2"/>
          <p:cNvSpPr>
            <a:spLocks noGrp="1"/>
          </p:cNvSpPr>
          <p:nvPr>
            <p:ph type="title"/>
          </p:nvPr>
        </p:nvSpPr>
        <p:spPr>
          <a:xfrm>
            <a:off x="583688" y="455085"/>
            <a:ext cx="11127317" cy="975783"/>
          </a:xfrm>
        </p:spPr>
        <p:txBody>
          <a:bodyPr>
            <a:noAutofit/>
          </a:bodyPr>
          <a:lstStyle/>
          <a:p>
            <a:r>
              <a:rPr lang="en-US" dirty="0" smtClean="0"/>
              <a:t>DDoS Mitigation using </a:t>
            </a:r>
            <a:r>
              <a:rPr lang="en-US" dirty="0" err="1" smtClean="0"/>
              <a:t>uRPF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IPv4/IPv6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30868"/>
            <a:ext cx="7162800" cy="4591050"/>
          </a:xfrm>
          <a:prstGeom prst="rect">
            <a:avLst/>
          </a:prstGeom>
        </p:spPr>
      </p:pic>
      <p:sp>
        <p:nvSpPr>
          <p:cNvPr id="75" name="Text Placeholder 1"/>
          <p:cNvSpPr txBox="1">
            <a:spLocks/>
          </p:cNvSpPr>
          <p:nvPr/>
        </p:nvSpPr>
        <p:spPr>
          <a:xfrm>
            <a:off x="352453" y="2089282"/>
            <a:ext cx="5952574" cy="133783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91908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MS PGothic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MS PGothic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MS PGothic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MS PGothic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MS PGothic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MS PGothic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MS PGothic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MS PGothic" charset="-128"/>
                <a:cs typeface="+mn-cs"/>
              </a:defRPr>
            </a:lvl9pPr>
          </a:lstStyle>
          <a:p>
            <a:pPr marL="514350" indent="-5143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Point 192.0.2.1/32 to null on all nodes</a:t>
            </a:r>
          </a:p>
          <a:p>
            <a:pPr marL="514350" indent="-5143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Turn on </a:t>
            </a:r>
            <a:r>
              <a:rPr lang="en-US" sz="2000" dirty="0" err="1" smtClean="0">
                <a:solidFill>
                  <a:schemeClr val="tx1"/>
                </a:solidFill>
              </a:rPr>
              <a:t>uRPF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Advertise routes with next-hop of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192.0.2.1 to discard</a:t>
            </a:r>
          </a:p>
        </p:txBody>
      </p:sp>
    </p:spTree>
    <p:extLst>
      <p:ext uri="{BB962C8B-B14F-4D97-AF65-F5344CB8AC3E}">
        <p14:creationId xmlns:p14="http://schemas.microsoft.com/office/powerpoint/2010/main" val="8787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431" y="1524785"/>
            <a:ext cx="7985369" cy="4245707"/>
          </a:xfrm>
        </p:spPr>
        <p:txBody>
          <a:bodyPr/>
          <a:lstStyle/>
          <a:p>
            <a:r>
              <a:rPr lang="en-US" sz="2400" dirty="0"/>
              <a:t>To be </a:t>
            </a:r>
            <a:r>
              <a:rPr lang="en-US" sz="2400" dirty="0" smtClean="0"/>
              <a:t>execute from </a:t>
            </a:r>
            <a:r>
              <a:rPr lang="en-US" sz="2400" dirty="0" err="1" smtClean="0"/>
              <a:t>Karaf</a:t>
            </a:r>
            <a:r>
              <a:rPr lang="en-US" sz="2400" dirty="0" smtClean="0"/>
              <a:t> console (can be enabled to run on startup)</a:t>
            </a:r>
            <a:endParaRPr lang="en-US" sz="2400" dirty="0"/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feature:install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odl-bgpcep-bgp-flowspec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(installed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bgpcep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-all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/>
              <a:t>No special configuration required</a:t>
            </a:r>
            <a:endParaRPr lang="en-US" sz="2000" dirty="0"/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and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93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ea typeface="MS PGothic" charset="-128"/>
                <a:cs typeface="Arial" charset="0"/>
              </a:rPr>
              <a:t>Lab Network </a:t>
            </a:r>
            <a:r>
              <a:rPr lang="en-US" altLang="en-US" dirty="0">
                <a:latin typeface="Arial" charset="0"/>
                <a:ea typeface="MS PGothic" charset="-128"/>
                <a:cs typeface="Arial" charset="0"/>
              </a:rPr>
              <a:t>Diagram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1EF75C0-110B-7340-97C5-D9AD27E1B919}" type="slidenum">
              <a:rPr lang="en-US" altLang="en-US" sz="1200">
                <a:solidFill>
                  <a:srgbClr val="91908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en-US" altLang="en-US" sz="1200">
              <a:solidFill>
                <a:srgbClr val="91908F"/>
              </a:solidFill>
            </a:endParaRPr>
          </a:p>
        </p:txBody>
      </p:sp>
      <p:sp>
        <p:nvSpPr>
          <p:cNvPr id="5" name="Cloud 4"/>
          <p:cNvSpPr/>
          <p:nvPr/>
        </p:nvSpPr>
        <p:spPr>
          <a:xfrm>
            <a:off x="1574800" y="1417638"/>
            <a:ext cx="6956425" cy="4187825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60">
              <a:lnSpc>
                <a:spcPct val="90000"/>
              </a:lnSpc>
              <a:spcBef>
                <a:spcPts val="300"/>
              </a:spcBef>
              <a:defRPr/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12293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8" y="1824038"/>
            <a:ext cx="4778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294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3078163"/>
            <a:ext cx="585788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295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4567238"/>
            <a:ext cx="477838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29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788" y="2916238"/>
            <a:ext cx="477837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297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013" y="1589088"/>
            <a:ext cx="4778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298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88" y="5200650"/>
            <a:ext cx="4778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299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688" y="4338638"/>
            <a:ext cx="4778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300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238" y="1524000"/>
            <a:ext cx="477837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30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3260725"/>
            <a:ext cx="8334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/>
          <p:cNvCxnSpPr/>
          <p:nvPr/>
        </p:nvCxnSpPr>
        <p:spPr>
          <a:xfrm flipV="1">
            <a:off x="3019425" y="2293938"/>
            <a:ext cx="319088" cy="784225"/>
          </a:xfrm>
          <a:prstGeom prst="line">
            <a:avLst/>
          </a:prstGeom>
          <a:ln w="19050">
            <a:solidFill>
              <a:srgbClr val="E2A1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293" idx="3"/>
            <a:endCxn id="12297" idx="1"/>
          </p:cNvCxnSpPr>
          <p:nvPr/>
        </p:nvCxnSpPr>
        <p:spPr>
          <a:xfrm flipV="1">
            <a:off x="3603625" y="1824038"/>
            <a:ext cx="1449388" cy="234950"/>
          </a:xfrm>
          <a:prstGeom prst="line">
            <a:avLst/>
          </a:prstGeom>
          <a:ln w="19050">
            <a:solidFill>
              <a:srgbClr val="E2A1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292475" y="1912938"/>
            <a:ext cx="3732213" cy="1292225"/>
          </a:xfrm>
          <a:prstGeom prst="line">
            <a:avLst/>
          </a:prstGeom>
          <a:ln w="19050">
            <a:solidFill>
              <a:srgbClr val="E2A1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2295" idx="0"/>
          </p:cNvCxnSpPr>
          <p:nvPr/>
        </p:nvCxnSpPr>
        <p:spPr>
          <a:xfrm flipH="1">
            <a:off x="2886075" y="3649663"/>
            <a:ext cx="33338" cy="917575"/>
          </a:xfrm>
          <a:prstGeom prst="line">
            <a:avLst/>
          </a:prstGeom>
          <a:ln w="19050">
            <a:solidFill>
              <a:srgbClr val="E2A1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5" name="Straight Connector 11264"/>
          <p:cNvCxnSpPr/>
          <p:nvPr/>
        </p:nvCxnSpPr>
        <p:spPr>
          <a:xfrm>
            <a:off x="3049588" y="4989513"/>
            <a:ext cx="1976437" cy="325437"/>
          </a:xfrm>
          <a:prstGeom prst="line">
            <a:avLst/>
          </a:prstGeom>
          <a:ln w="19050">
            <a:solidFill>
              <a:srgbClr val="E2A1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1271"/>
          <p:cNvCxnSpPr>
            <a:endCxn id="12296" idx="1"/>
          </p:cNvCxnSpPr>
          <p:nvPr/>
        </p:nvCxnSpPr>
        <p:spPr>
          <a:xfrm flipV="1">
            <a:off x="3322638" y="3151188"/>
            <a:ext cx="4629150" cy="257175"/>
          </a:xfrm>
          <a:prstGeom prst="line">
            <a:avLst/>
          </a:prstGeom>
          <a:ln w="19050">
            <a:solidFill>
              <a:srgbClr val="E2A1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11273"/>
          <p:cNvCxnSpPr>
            <a:endCxn id="12299" idx="1"/>
          </p:cNvCxnSpPr>
          <p:nvPr/>
        </p:nvCxnSpPr>
        <p:spPr>
          <a:xfrm>
            <a:off x="3205163" y="3575050"/>
            <a:ext cx="3819525" cy="998538"/>
          </a:xfrm>
          <a:prstGeom prst="line">
            <a:avLst/>
          </a:prstGeom>
          <a:ln w="19050">
            <a:solidFill>
              <a:srgbClr val="E2A1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9" name="TextBox 11278"/>
          <p:cNvSpPr txBox="1">
            <a:spLocks noChangeArrowheads="1"/>
          </p:cNvSpPr>
          <p:nvPr/>
        </p:nvSpPr>
        <p:spPr bwMode="auto">
          <a:xfrm>
            <a:off x="5567363" y="2770188"/>
            <a:ext cx="1041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 b="1"/>
              <a:t>AS: 65504</a:t>
            </a:r>
          </a:p>
        </p:txBody>
      </p:sp>
      <p:sp>
        <p:nvSpPr>
          <p:cNvPr id="12310" name="TextBox 47"/>
          <p:cNvSpPr txBox="1">
            <a:spLocks noChangeArrowheads="1"/>
          </p:cNvSpPr>
          <p:nvPr/>
        </p:nvSpPr>
        <p:spPr bwMode="auto">
          <a:xfrm>
            <a:off x="2311400" y="3287713"/>
            <a:ext cx="4746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/>
              <a:t>SJC</a:t>
            </a:r>
            <a:endParaRPr lang="en-US" altLang="en-US" sz="1400"/>
          </a:p>
        </p:txBody>
      </p:sp>
      <p:sp>
        <p:nvSpPr>
          <p:cNvPr id="12311" name="TextBox 48"/>
          <p:cNvSpPr txBox="1">
            <a:spLocks noChangeArrowheads="1"/>
          </p:cNvSpPr>
          <p:nvPr/>
        </p:nvSpPr>
        <p:spPr bwMode="auto">
          <a:xfrm>
            <a:off x="3086100" y="4441825"/>
            <a:ext cx="4746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/>
              <a:t>LAX</a:t>
            </a:r>
            <a:endParaRPr lang="en-US" altLang="en-US" sz="1400"/>
          </a:p>
        </p:txBody>
      </p:sp>
      <p:sp>
        <p:nvSpPr>
          <p:cNvPr id="12312" name="TextBox 50"/>
          <p:cNvSpPr txBox="1">
            <a:spLocks noChangeArrowheads="1"/>
          </p:cNvSpPr>
          <p:nvPr/>
        </p:nvSpPr>
        <p:spPr bwMode="auto">
          <a:xfrm>
            <a:off x="781050" y="3659188"/>
            <a:ext cx="847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/>
              <a:t>Controller</a:t>
            </a:r>
            <a:endParaRPr lang="en-US" altLang="en-US" sz="1400"/>
          </a:p>
        </p:txBody>
      </p:sp>
      <p:sp>
        <p:nvSpPr>
          <p:cNvPr id="12313" name="TextBox 48"/>
          <p:cNvSpPr txBox="1">
            <a:spLocks noChangeArrowheads="1"/>
          </p:cNvSpPr>
          <p:nvPr/>
        </p:nvSpPr>
        <p:spPr bwMode="auto">
          <a:xfrm>
            <a:off x="4965700" y="4933950"/>
            <a:ext cx="5000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/>
              <a:t>SAN</a:t>
            </a:r>
            <a:endParaRPr lang="en-US" altLang="en-US" sz="1400"/>
          </a:p>
        </p:txBody>
      </p:sp>
      <p:sp>
        <p:nvSpPr>
          <p:cNvPr id="12314" name="TextBox 48"/>
          <p:cNvSpPr txBox="1">
            <a:spLocks noChangeArrowheads="1"/>
          </p:cNvSpPr>
          <p:nvPr/>
        </p:nvSpPr>
        <p:spPr bwMode="auto">
          <a:xfrm>
            <a:off x="2647950" y="1931988"/>
            <a:ext cx="492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/>
              <a:t>SFC</a:t>
            </a:r>
            <a:endParaRPr lang="en-US" altLang="en-US" sz="1400"/>
          </a:p>
        </p:txBody>
      </p:sp>
      <p:sp>
        <p:nvSpPr>
          <p:cNvPr id="12315" name="TextBox 48"/>
          <p:cNvSpPr txBox="1">
            <a:spLocks noChangeArrowheads="1"/>
          </p:cNvSpPr>
          <p:nvPr/>
        </p:nvSpPr>
        <p:spPr bwMode="auto">
          <a:xfrm>
            <a:off x="7951788" y="3384550"/>
            <a:ext cx="466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/>
              <a:t>MIN</a:t>
            </a:r>
            <a:endParaRPr lang="en-US" altLang="en-US" sz="1400"/>
          </a:p>
        </p:txBody>
      </p:sp>
      <p:sp>
        <p:nvSpPr>
          <p:cNvPr id="12316" name="TextBox 48"/>
          <p:cNvSpPr txBox="1">
            <a:spLocks noChangeArrowheads="1"/>
          </p:cNvSpPr>
          <p:nvPr/>
        </p:nvSpPr>
        <p:spPr bwMode="auto">
          <a:xfrm>
            <a:off x="6919913" y="4065588"/>
            <a:ext cx="500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/>
              <a:t>KCY</a:t>
            </a:r>
            <a:endParaRPr lang="en-US" altLang="en-US" sz="140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5524500" y="1736725"/>
            <a:ext cx="1508125" cy="58738"/>
          </a:xfrm>
          <a:prstGeom prst="line">
            <a:avLst/>
          </a:prstGeom>
          <a:ln w="19050">
            <a:solidFill>
              <a:srgbClr val="E2A1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18" name="TextBox 48"/>
          <p:cNvSpPr txBox="1">
            <a:spLocks noChangeArrowheads="1"/>
          </p:cNvSpPr>
          <p:nvPr/>
        </p:nvSpPr>
        <p:spPr bwMode="auto">
          <a:xfrm>
            <a:off x="5053013" y="2028825"/>
            <a:ext cx="517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/>
              <a:t>POR</a:t>
            </a:r>
            <a:endParaRPr lang="en-US" altLang="en-US" sz="1400"/>
          </a:p>
        </p:txBody>
      </p:sp>
      <p:sp>
        <p:nvSpPr>
          <p:cNvPr id="12319" name="TextBox 48"/>
          <p:cNvSpPr txBox="1">
            <a:spLocks noChangeArrowheads="1"/>
          </p:cNvSpPr>
          <p:nvPr/>
        </p:nvSpPr>
        <p:spPr bwMode="auto">
          <a:xfrm>
            <a:off x="7321550" y="1884363"/>
            <a:ext cx="493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/>
              <a:t>SEA</a:t>
            </a:r>
            <a:endParaRPr lang="en-US" altLang="en-US" sz="1400"/>
          </a:p>
        </p:txBody>
      </p:sp>
      <p:cxnSp>
        <p:nvCxnSpPr>
          <p:cNvPr id="44" name="Straight Connector 43"/>
          <p:cNvCxnSpPr>
            <a:stCxn id="12300" idx="2"/>
          </p:cNvCxnSpPr>
          <p:nvPr/>
        </p:nvCxnSpPr>
        <p:spPr>
          <a:xfrm>
            <a:off x="7218363" y="1992313"/>
            <a:ext cx="815975" cy="1030287"/>
          </a:xfrm>
          <a:prstGeom prst="line">
            <a:avLst/>
          </a:prstGeom>
          <a:ln w="19050">
            <a:solidFill>
              <a:srgbClr val="E2A1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7407275" y="3327400"/>
            <a:ext cx="627063" cy="1069975"/>
          </a:xfrm>
          <a:prstGeom prst="line">
            <a:avLst/>
          </a:prstGeom>
          <a:ln w="19050">
            <a:solidFill>
              <a:srgbClr val="E2A1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122613" y="4684713"/>
            <a:ext cx="3940175" cy="149225"/>
          </a:xfrm>
          <a:prstGeom prst="line">
            <a:avLst/>
          </a:prstGeom>
          <a:ln w="19050">
            <a:solidFill>
              <a:srgbClr val="E2A1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370513" y="4757738"/>
            <a:ext cx="1749425" cy="512762"/>
          </a:xfrm>
          <a:prstGeom prst="line">
            <a:avLst/>
          </a:prstGeom>
          <a:ln w="19050">
            <a:solidFill>
              <a:srgbClr val="E2A1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24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3300413"/>
            <a:ext cx="4984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701675" y="2405063"/>
            <a:ext cx="7985125" cy="1143000"/>
          </a:xfrm>
        </p:spPr>
        <p:txBody>
          <a:bodyPr/>
          <a:lstStyle/>
          <a:p>
            <a:pPr algn="ctr"/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Thanks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FC2191B0-A594-9A4F-ACCD-A560AE31230C}" type="slidenum">
              <a:rPr lang="en-US" altLang="en-US" sz="1200">
                <a:solidFill>
                  <a:srgbClr val="91908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50</a:t>
            </a:fld>
            <a:endParaRPr lang="en-US" altLang="en-US" sz="1200">
              <a:solidFill>
                <a:srgbClr val="91908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5537200" y="2338388"/>
            <a:ext cx="3116263" cy="243205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38175" y="2684463"/>
            <a:ext cx="2654300" cy="1374775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Setup Components</a:t>
            </a:r>
          </a:p>
        </p:txBody>
      </p:sp>
      <p:sp>
        <p:nvSpPr>
          <p:cNvPr id="1331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927A59C-B171-C04D-B774-DB8E2E4CF5C2}" type="slidenum">
              <a:rPr lang="en-US" altLang="en-US" sz="1200">
                <a:solidFill>
                  <a:srgbClr val="91908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en-US" sz="1200">
              <a:solidFill>
                <a:srgbClr val="91908F"/>
              </a:solidFill>
            </a:endParaRPr>
          </a:p>
        </p:txBody>
      </p:sp>
      <p:pic>
        <p:nvPicPr>
          <p:cNvPr id="1331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88" y="2697163"/>
            <a:ext cx="2719387" cy="18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Box 7"/>
          <p:cNvSpPr txBox="1">
            <a:spLocks noChangeArrowheads="1"/>
          </p:cNvSpPr>
          <p:nvPr/>
        </p:nvSpPr>
        <p:spPr bwMode="auto">
          <a:xfrm>
            <a:off x="6262688" y="2346325"/>
            <a:ext cx="17335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Calibri" charset="0"/>
              </a:rPr>
              <a:t>VIRL Network Simulation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4448175" y="1685925"/>
            <a:ext cx="0" cy="3687763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1" name="TextBox 35"/>
          <p:cNvSpPr txBox="1">
            <a:spLocks noChangeArrowheads="1"/>
          </p:cNvSpPr>
          <p:nvPr/>
        </p:nvSpPr>
        <p:spPr bwMode="auto">
          <a:xfrm>
            <a:off x="4979988" y="1736725"/>
            <a:ext cx="1130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 b="1">
                <a:latin typeface="Calibri" charset="0"/>
              </a:rPr>
              <a:t>Cisco dCloud</a:t>
            </a:r>
          </a:p>
        </p:txBody>
      </p:sp>
      <p:sp>
        <p:nvSpPr>
          <p:cNvPr id="13322" name="TextBox 36"/>
          <p:cNvSpPr txBox="1">
            <a:spLocks noChangeArrowheads="1"/>
          </p:cNvSpPr>
          <p:nvPr/>
        </p:nvSpPr>
        <p:spPr bwMode="auto">
          <a:xfrm>
            <a:off x="2389188" y="1744663"/>
            <a:ext cx="1549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 b="1">
                <a:latin typeface="Calibri" charset="0"/>
              </a:rPr>
              <a:t>Conference Center</a:t>
            </a:r>
          </a:p>
        </p:txBody>
      </p:sp>
      <p:pic>
        <p:nvPicPr>
          <p:cNvPr id="13323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638" y="2989263"/>
            <a:ext cx="1530350" cy="85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324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3036888"/>
            <a:ext cx="2371725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5" name="TextBox 44"/>
          <p:cNvSpPr txBox="1">
            <a:spLocks noChangeArrowheads="1"/>
          </p:cNvSpPr>
          <p:nvPr/>
        </p:nvSpPr>
        <p:spPr bwMode="auto">
          <a:xfrm>
            <a:off x="1098550" y="2706688"/>
            <a:ext cx="2193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Calibri" charset="0"/>
              </a:rPr>
              <a:t>OpenDaylight Controller</a:t>
            </a:r>
          </a:p>
        </p:txBody>
      </p:sp>
      <p:sp>
        <p:nvSpPr>
          <p:cNvPr id="21" name="Left-Right Arrow 20"/>
          <p:cNvSpPr>
            <a:spLocks noChangeArrowheads="1"/>
          </p:cNvSpPr>
          <p:nvPr/>
        </p:nvSpPr>
        <p:spPr bwMode="auto">
          <a:xfrm>
            <a:off x="3292475" y="3252788"/>
            <a:ext cx="2233613" cy="314325"/>
          </a:xfrm>
          <a:prstGeom prst="leftRightArrow">
            <a:avLst>
              <a:gd name="adj1" fmla="val 50000"/>
              <a:gd name="adj2" fmla="val 50006"/>
            </a:avLst>
          </a:prstGeom>
          <a:gradFill rotWithShape="1">
            <a:gsLst>
              <a:gs pos="0">
                <a:srgbClr val="C0BFBE"/>
              </a:gs>
              <a:gs pos="35001">
                <a:srgbClr val="D3D2D1"/>
              </a:gs>
              <a:gs pos="100000">
                <a:srgbClr val="EFEEEE"/>
              </a:gs>
            </a:gsLst>
            <a:lin ang="16200000" scaled="1"/>
          </a:gradFill>
          <a:ln w="9525">
            <a:solidFill>
              <a:srgbClr val="3C3733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</a:rPr>
              <a:t>Anyconnect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</a:rPr>
              <a:t> VPN</a:t>
            </a:r>
          </a:p>
        </p:txBody>
      </p:sp>
      <p:sp>
        <p:nvSpPr>
          <p:cNvPr id="13327" name="TextBox 50"/>
          <p:cNvSpPr txBox="1">
            <a:spLocks noChangeArrowheads="1"/>
          </p:cNvSpPr>
          <p:nvPr/>
        </p:nvSpPr>
        <p:spPr bwMode="auto">
          <a:xfrm>
            <a:off x="1370013" y="4257675"/>
            <a:ext cx="1216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>
                <a:latin typeface="Calibri" charset="0"/>
              </a:rPr>
              <a:t>Controller VM</a:t>
            </a:r>
          </a:p>
        </p:txBody>
      </p:sp>
      <p:sp>
        <p:nvSpPr>
          <p:cNvPr id="13328" name="TextBox 51"/>
          <p:cNvSpPr txBox="1">
            <a:spLocks noChangeArrowheads="1"/>
          </p:cNvSpPr>
          <p:nvPr/>
        </p:nvSpPr>
        <p:spPr bwMode="auto">
          <a:xfrm>
            <a:off x="6391216" y="4997450"/>
            <a:ext cx="14764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 dirty="0">
                <a:latin typeface="Calibri" charset="0"/>
              </a:rPr>
              <a:t>OpenDaylight </a:t>
            </a:r>
            <a:r>
              <a:rPr lang="en-US" altLang="en-US" sz="1400" dirty="0" smtClean="0">
                <a:latin typeface="Calibri" charset="0"/>
              </a:rPr>
              <a:t>Lab</a:t>
            </a:r>
            <a:endParaRPr lang="en-US" altLang="en-US" sz="1400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675" y="1600200"/>
            <a:ext cx="7985125" cy="4244975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Three options for creating Controller VM</a:t>
            </a:r>
          </a:p>
          <a:p>
            <a:pPr lvl="1"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 preconfigured VM from USB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stick</a:t>
            </a:r>
          </a:p>
          <a:p>
            <a:pPr marL="457200" lvl="1" indent="0">
              <a:buNone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(login: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odlsummit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odlsummit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 Vagrant to launch preconfigured VM</a:t>
            </a:r>
          </a:p>
          <a:p>
            <a:pPr marL="457200" lvl="1" indent="0">
              <a:buNone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(login: vagrant/vagrant)</a:t>
            </a:r>
          </a:p>
          <a:p>
            <a:pPr lvl="1"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 any vanilla VM and configure manually</a:t>
            </a:r>
          </a:p>
          <a:p>
            <a:pPr marL="514350" indent="-457200">
              <a:buFont typeface="+mj-lt"/>
              <a:buAutoNum type="arabicPeriod"/>
              <a:defRPr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457200">
              <a:defRPr/>
            </a:pPr>
            <a:r>
              <a:rPr lang="en-US" sz="2000" dirty="0"/>
              <a:t>Use ODL setup scripts for configuration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https://github.com/kevinxw/opendaylight-setup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defRPr/>
            </a:pPr>
            <a:r>
              <a:rPr lang="en-US" sz="2000" dirty="0" smtClean="0"/>
              <a:t>Install OpenDaylight Controller</a:t>
            </a:r>
          </a:p>
          <a:p>
            <a:pPr marL="914400" lvl="1" indent="-457200">
              <a:defRPr/>
            </a:pPr>
            <a:r>
              <a:rPr lang="en-US" sz="2000" dirty="0" smtClean="0"/>
              <a:t>Initialize Controller</a:t>
            </a:r>
          </a:p>
          <a:p>
            <a:pPr marL="914400" lvl="1" indent="-457200">
              <a:defRPr/>
            </a:pPr>
            <a:r>
              <a:rPr lang="en-US" sz="2000" dirty="0" smtClean="0"/>
              <a:t>Connect to </a:t>
            </a:r>
            <a:r>
              <a:rPr lang="en-US" sz="2000" dirty="0" err="1" smtClean="0"/>
              <a:t>dCloud</a:t>
            </a:r>
            <a:r>
              <a:rPr lang="en-US" sz="2000" dirty="0" smtClean="0"/>
              <a:t> session using </a:t>
            </a:r>
            <a:r>
              <a:rPr lang="en-US" sz="2000" dirty="0" err="1" smtClean="0"/>
              <a:t>Anyconnect</a:t>
            </a:r>
            <a:r>
              <a:rPr lang="en-US" sz="2000" dirty="0" smtClean="0"/>
              <a:t> VPN</a:t>
            </a:r>
            <a:endParaRPr lang="en-US" sz="2000" dirty="0"/>
          </a:p>
          <a:p>
            <a:pPr marL="514350" indent="-457200">
              <a:buFont typeface="+mj-lt"/>
              <a:buAutoNum type="arabicPeriod"/>
              <a:defRPr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Controller VM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0E2CC5A3-F0CB-4E4C-8BFA-EEA562810D56}" type="slidenum">
              <a:rPr lang="en-US" altLang="en-US" sz="1200">
                <a:solidFill>
                  <a:srgbClr val="91908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en-US" altLang="en-US" sz="1200">
              <a:solidFill>
                <a:srgbClr val="91908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675" y="1600200"/>
            <a:ext cx="7985125" cy="4244975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Simulated network will be run in Cisco </a:t>
            </a:r>
            <a:r>
              <a:rPr lang="en-US" sz="2000" dirty="0" err="1" smtClean="0"/>
              <a:t>dCloud</a:t>
            </a:r>
            <a:r>
              <a:rPr lang="en-US" sz="2000" dirty="0" smtClean="0"/>
              <a:t> using VIRL</a:t>
            </a:r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r>
              <a:rPr lang="en-US" sz="2000" dirty="0" smtClean="0"/>
              <a:t>Steps to bring up the network</a:t>
            </a:r>
            <a:endParaRPr lang="en-US" sz="2000" dirty="0" smtClean="0"/>
          </a:p>
          <a:p>
            <a:pPr lvl="1">
              <a:defRPr/>
            </a:pPr>
            <a:r>
              <a:rPr lang="en-US" sz="2000" dirty="0" smtClean="0"/>
              <a:t>Register and login to </a:t>
            </a:r>
            <a:r>
              <a:rPr lang="en-US" sz="2000" dirty="0" err="1" smtClean="0"/>
              <a:t>dCloud</a:t>
            </a:r>
            <a:r>
              <a:rPr lang="en-US" sz="2000" dirty="0"/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://dcloud.cisco.com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sz="2000" dirty="0" smtClean="0"/>
          </a:p>
          <a:p>
            <a:pPr lvl="1">
              <a:defRPr/>
            </a:pPr>
            <a:r>
              <a:rPr lang="en-US" sz="2000" dirty="0" smtClean="0"/>
              <a:t>Search for “OpenDaylight Boron with Apps with 8 Nodes</a:t>
            </a:r>
            <a:r>
              <a:rPr lang="en-US" sz="2000" dirty="0" smtClean="0"/>
              <a:t>”</a:t>
            </a:r>
            <a:endParaRPr lang="en-US" sz="2000" dirty="0" smtClean="0"/>
          </a:p>
          <a:p>
            <a:pPr lvl="1">
              <a:defRPr/>
            </a:pPr>
            <a:r>
              <a:rPr lang="en-US" sz="2000" dirty="0" smtClean="0"/>
              <a:t>Schedule and </a:t>
            </a:r>
            <a:r>
              <a:rPr lang="en-US" sz="2000" dirty="0" smtClean="0"/>
              <a:t>launch </a:t>
            </a:r>
            <a:r>
              <a:rPr lang="en-US" sz="2000" dirty="0" smtClean="0"/>
              <a:t>lab </a:t>
            </a:r>
            <a:r>
              <a:rPr lang="en-US" sz="2000" dirty="0" smtClean="0"/>
              <a:t>session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For </a:t>
            </a:r>
            <a:r>
              <a:rPr lang="en-US" sz="2000" dirty="0" smtClean="0"/>
              <a:t>today’s tutorial, </a:t>
            </a:r>
            <a:r>
              <a:rPr lang="en-US" sz="2000" dirty="0"/>
              <a:t>sessions will be pre-launched and run from Giles’ </a:t>
            </a:r>
            <a:r>
              <a:rPr lang="en-US" sz="2000" dirty="0" smtClean="0"/>
              <a:t>account</a:t>
            </a:r>
            <a:endParaRPr lang="en-US" sz="2000" dirty="0"/>
          </a:p>
          <a:p>
            <a:pPr>
              <a:defRPr/>
            </a:pPr>
            <a:endParaRPr lang="en-US" sz="2000" dirty="0"/>
          </a:p>
        </p:txBody>
      </p:sp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ea typeface="MS PGothic" charset="-128"/>
                <a:cs typeface="Arial" charset="0"/>
              </a:rPr>
              <a:t>Network </a:t>
            </a:r>
            <a:r>
              <a:rPr lang="en-US" altLang="en-US" dirty="0" smtClean="0">
                <a:latin typeface="Arial" charset="0"/>
                <a:ea typeface="MS PGothic" charset="-128"/>
                <a:cs typeface="Arial" charset="0"/>
              </a:rPr>
              <a:t>Simulation</a:t>
            </a:r>
            <a:endParaRPr lang="en-US" altLang="en-US" dirty="0">
              <a:latin typeface="Arial" charset="0"/>
              <a:ea typeface="MS PGothic" charset="-128"/>
              <a:cs typeface="Arial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34CC95E-838F-9A4A-ACEC-BA5F0FBA71D8}" type="slidenum">
              <a:rPr lang="en-US" altLang="en-US" sz="1200">
                <a:solidFill>
                  <a:srgbClr val="91908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en-US" altLang="en-US" sz="1200">
              <a:solidFill>
                <a:srgbClr val="91908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675" y="1600200"/>
            <a:ext cx="7985125" cy="4244975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Controller VM configured and ODL process </a:t>
            </a:r>
            <a:r>
              <a:rPr lang="en-US" sz="2000" dirty="0" smtClean="0"/>
              <a:t>running</a:t>
            </a:r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endParaRPr lang="en-US" sz="2000" dirty="0"/>
          </a:p>
          <a:p>
            <a:pPr marL="0" indent="0">
              <a:buNone/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 err="1" smtClean="0"/>
              <a:t>dCloud</a:t>
            </a:r>
            <a:r>
              <a:rPr lang="en-US" sz="2000" dirty="0" smtClean="0"/>
              <a:t> </a:t>
            </a:r>
            <a:r>
              <a:rPr lang="en-US" sz="2000" dirty="0"/>
              <a:t>Lab status page shows all steps completed and in </a:t>
            </a:r>
            <a:r>
              <a:rPr lang="en-US" sz="2000" dirty="0" smtClean="0"/>
              <a:t>green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r>
              <a:rPr lang="en-US" sz="2000" dirty="0" smtClean="0"/>
              <a:t>Ping from Controller VM to SJC router successful</a:t>
            </a:r>
            <a:endParaRPr lang="en-US" sz="2000" dirty="0"/>
          </a:p>
        </p:txBody>
      </p:sp>
      <p:sp>
        <p:nvSpPr>
          <p:cNvPr id="163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Setup Verification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BB3C42F-8813-A84D-91B8-A8B33A2B3FF1}" type="slidenum">
              <a:rPr lang="en-US" altLang="en-US" sz="1200">
                <a:solidFill>
                  <a:srgbClr val="91908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9</a:t>
            </a:fld>
            <a:endParaRPr lang="en-US" altLang="en-US" sz="1200">
              <a:solidFill>
                <a:srgbClr val="91908F"/>
              </a:solidFill>
            </a:endParaRP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546035"/>
            <a:ext cx="5140325" cy="860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28" y="2132454"/>
            <a:ext cx="8024813" cy="798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538" y="5059363"/>
            <a:ext cx="2855912" cy="893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5046663"/>
            <a:ext cx="3176588" cy="906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114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penDaylight">
      <a:dk1>
        <a:srgbClr val="3D3935"/>
      </a:dk1>
      <a:lt1>
        <a:sysClr val="window" lastClr="FFFFFF"/>
      </a:lt1>
      <a:dk2>
        <a:srgbClr val="3D3935"/>
      </a:dk2>
      <a:lt2>
        <a:srgbClr val="FFFFFF"/>
      </a:lt2>
      <a:accent1>
        <a:srgbClr val="FFB500"/>
      </a:accent1>
      <a:accent2>
        <a:srgbClr val="FF8200"/>
      </a:accent2>
      <a:accent3>
        <a:srgbClr val="FC4C02"/>
      </a:accent3>
      <a:accent4>
        <a:srgbClr val="DA291C"/>
      </a:accent4>
      <a:accent5>
        <a:srgbClr val="3D3935"/>
      </a:accent5>
      <a:accent6>
        <a:srgbClr val="3D3935"/>
      </a:accent6>
      <a:hlink>
        <a:srgbClr val="FC4C02"/>
      </a:hlink>
      <a:folHlink>
        <a:srgbClr val="FC4C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DLSummit16-BGPCEP-Tutorial-Preso v2" id="{64B113A2-D7EE-B042-BD0C-5A8944C4D5F9}" vid="{40F23A7A-0B3C-3A45-8F8B-901EAFDE4B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30458</TotalTime>
  <Words>2200</Words>
  <Application>Microsoft Office PowerPoint</Application>
  <PresentationFormat>On-screen Show (4:3)</PresentationFormat>
  <Paragraphs>510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ＭＳ Ｐゴシック</vt:lpstr>
      <vt:lpstr>ＭＳ Ｐゴシック</vt:lpstr>
      <vt:lpstr>Arial</vt:lpstr>
      <vt:lpstr>Calibri</vt:lpstr>
      <vt:lpstr>CiscoSans ExtraLight</vt:lpstr>
      <vt:lpstr>Courier New</vt:lpstr>
      <vt:lpstr>Times New Roman</vt:lpstr>
      <vt:lpstr>Wingdings</vt:lpstr>
      <vt:lpstr>Office Theme</vt:lpstr>
      <vt:lpstr>BGP-PCEP Tutorial</vt:lpstr>
      <vt:lpstr>Agenda</vt:lpstr>
      <vt:lpstr>Pre-requisites</vt:lpstr>
      <vt:lpstr>Setup Creation</vt:lpstr>
      <vt:lpstr>Lab Network Diagram</vt:lpstr>
      <vt:lpstr>Setup Components</vt:lpstr>
      <vt:lpstr>Controller VM</vt:lpstr>
      <vt:lpstr>Network Simulation</vt:lpstr>
      <vt:lpstr>Setup Verification</vt:lpstr>
      <vt:lpstr>ODL BGP/PCEP Plugins</vt:lpstr>
      <vt:lpstr>ODL BGP/PCEP Overview</vt:lpstr>
      <vt:lpstr>BGP/PCEP Topologies</vt:lpstr>
      <vt:lpstr>BGP</vt:lpstr>
      <vt:lpstr>Overview</vt:lpstr>
      <vt:lpstr>Standards Supported</vt:lpstr>
      <vt:lpstr>Standards Supported</vt:lpstr>
      <vt:lpstr>Processing of Routes</vt:lpstr>
      <vt:lpstr>BGP RIB Model</vt:lpstr>
      <vt:lpstr>BGP Path Attributes</vt:lpstr>
      <vt:lpstr>BGP Internet Routes</vt:lpstr>
      <vt:lpstr>BGP Linkstate Routes</vt:lpstr>
      <vt:lpstr>BGP RIB RESTCONF Endpoints</vt:lpstr>
      <vt:lpstr>BGP-LS Topology Exporter</vt:lpstr>
      <vt:lpstr>Base Network Topology Model</vt:lpstr>
      <vt:lpstr>Network Topology RESTCONF Endpoints</vt:lpstr>
      <vt:lpstr>BGP Topologies</vt:lpstr>
      <vt:lpstr>Installation</vt:lpstr>
      <vt:lpstr>Configuration</vt:lpstr>
      <vt:lpstr>Troubleshooting</vt:lpstr>
      <vt:lpstr>Troubleshooting</vt:lpstr>
      <vt:lpstr>Troubleshooting</vt:lpstr>
      <vt:lpstr>PCEP</vt:lpstr>
      <vt:lpstr>Overview</vt:lpstr>
      <vt:lpstr>Standards Supported</vt:lpstr>
      <vt:lpstr>BGP-LS and PCE-P</vt:lpstr>
      <vt:lpstr>PCEP Topology Model</vt:lpstr>
      <vt:lpstr>PCEP Topology</vt:lpstr>
      <vt:lpstr>PCEP RPCs</vt:lpstr>
      <vt:lpstr>Installation</vt:lpstr>
      <vt:lpstr>Configuration</vt:lpstr>
      <vt:lpstr>Troubleshooting</vt:lpstr>
      <vt:lpstr>Troubleshooting</vt:lpstr>
      <vt:lpstr>BMP</vt:lpstr>
      <vt:lpstr>BMP (BGP Monitoring Protocol)</vt:lpstr>
      <vt:lpstr>Installation and Configuration</vt:lpstr>
      <vt:lpstr>Flowspec</vt:lpstr>
      <vt:lpstr>Setting “Flows” (FlowSpec)</vt:lpstr>
      <vt:lpstr>DDoS Mitigation using uRPF and IPv4/IPv6</vt:lpstr>
      <vt:lpstr>Installation and Configuration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Open Daylight</dc:creator>
  <cp:keywords>Open Daylight</cp:keywords>
  <cp:lastModifiedBy>Ajay Lele</cp:lastModifiedBy>
  <cp:revision>219</cp:revision>
  <dcterms:created xsi:type="dcterms:W3CDTF">2013-03-04T17:02:04Z</dcterms:created>
  <dcterms:modified xsi:type="dcterms:W3CDTF">2016-09-25T23:32:33Z</dcterms:modified>
</cp:coreProperties>
</file>