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9"/>
  </p:notesMasterIdLst>
  <p:handoutMasterIdLst>
    <p:handoutMasterId r:id="rId40"/>
  </p:handoutMasterIdLst>
  <p:sldIdLst>
    <p:sldId id="287" r:id="rId2"/>
    <p:sldId id="290" r:id="rId3"/>
    <p:sldId id="298" r:id="rId4"/>
    <p:sldId id="299" r:id="rId5"/>
    <p:sldId id="291" r:id="rId6"/>
    <p:sldId id="317" r:id="rId7"/>
    <p:sldId id="303" r:id="rId8"/>
    <p:sldId id="318" r:id="rId9"/>
    <p:sldId id="320" r:id="rId10"/>
    <p:sldId id="321" r:id="rId11"/>
    <p:sldId id="322" r:id="rId12"/>
    <p:sldId id="316" r:id="rId13"/>
    <p:sldId id="326" r:id="rId14"/>
    <p:sldId id="327" r:id="rId15"/>
    <p:sldId id="331" r:id="rId16"/>
    <p:sldId id="315" r:id="rId17"/>
    <p:sldId id="292" r:id="rId18"/>
    <p:sldId id="305" r:id="rId19"/>
    <p:sldId id="293" r:id="rId20"/>
    <p:sldId id="328" r:id="rId21"/>
    <p:sldId id="308" r:id="rId22"/>
    <p:sldId id="307" r:id="rId23"/>
    <p:sldId id="309" r:id="rId24"/>
    <p:sldId id="310" r:id="rId25"/>
    <p:sldId id="311" r:id="rId26"/>
    <p:sldId id="312" r:id="rId27"/>
    <p:sldId id="313" r:id="rId28"/>
    <p:sldId id="314" r:id="rId29"/>
    <p:sldId id="329" r:id="rId30"/>
    <p:sldId id="300" r:id="rId31"/>
    <p:sldId id="301" r:id="rId32"/>
    <p:sldId id="294" r:id="rId33"/>
    <p:sldId id="297" r:id="rId34"/>
    <p:sldId id="295" r:id="rId35"/>
    <p:sldId id="302" r:id="rId36"/>
    <p:sldId id="296" r:id="rId37"/>
    <p:sldId id="330" r:id="rId38"/>
  </p:sldIdLst>
  <p:sldSz cx="9144000" cy="5143500" type="screen16x9"/>
  <p:notesSz cx="6858000" cy="9144000"/>
  <p:custDataLst>
    <p:tags r:id="rId4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74D"/>
    <a:srgbClr val="86DBF2"/>
    <a:srgbClr val="049FD9"/>
    <a:srgbClr val="1FAED4"/>
    <a:srgbClr val="72C059"/>
    <a:srgbClr val="B2D171"/>
    <a:srgbClr val="B8E1D0"/>
    <a:srgbClr val="26194B"/>
    <a:srgbClr val="9891A0"/>
    <a:srgbClr val="1130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52" autoAdjust="0"/>
    <p:restoredTop sz="96327" autoAdjust="0"/>
  </p:normalViewPr>
  <p:slideViewPr>
    <p:cSldViewPr snapToGrid="0" snapToObjects="1" showGuides="1">
      <p:cViewPr varScale="1">
        <p:scale>
          <a:sx n="102" d="100"/>
          <a:sy n="102" d="100"/>
        </p:scale>
        <p:origin x="75" y="1242"/>
      </p:cViewPr>
      <p:guideLst/>
    </p:cSldViewPr>
  </p:slideViewPr>
  <p:notesTextViewPr>
    <p:cViewPr>
      <p:scale>
        <a:sx n="100" d="100"/>
        <a:sy n="100" d="100"/>
      </p:scale>
      <p:origin x="0" y="0"/>
    </p:cViewPr>
  </p:notesTextViewPr>
  <p:sorterViewPr>
    <p:cViewPr>
      <p:scale>
        <a:sx n="180" d="100"/>
        <a:sy n="180" d="100"/>
      </p:scale>
      <p:origin x="0" y="12756"/>
    </p:cViewPr>
  </p:sorterViewPr>
  <p:notesViewPr>
    <p:cSldViewPr snapToGrid="0" snapToObjects="1" showGuides="1">
      <p:cViewPr varScale="1">
        <p:scale>
          <a:sx n="87" d="100"/>
          <a:sy n="87" d="100"/>
        </p:scale>
        <p:origin x="257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3/11/2021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dirty="0"/>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3/11/2021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dirty="0"/>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469496" y="3868768"/>
            <a:ext cx="8296421" cy="288131"/>
          </a:xfrm>
          <a:prstGeom prst="rect">
            <a:avLst/>
          </a:prstGeom>
        </p:spPr>
        <p:txBody>
          <a:bodyPr lIns="91420" tIns="45710" rIns="91420" bIns="45710" anchor="b" anchorCtr="0">
            <a:noAutofit/>
          </a:bodyPr>
          <a:lstStyle>
            <a:lvl1pPr marL="0" indent="0" algn="l">
              <a:buNone/>
              <a:defRPr sz="1600" b="0" i="0">
                <a:solidFill>
                  <a:schemeClr val="bg1"/>
                </a:solidFill>
                <a:latin typeface="+mn-lt"/>
                <a:cs typeface="CiscoSansTT ExtraLight"/>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108765"/>
            <a:ext cx="8296421" cy="288131"/>
          </a:xfrm>
          <a:prstGeom prst="rect">
            <a:avLst/>
          </a:prstGeom>
        </p:spPr>
        <p:txBody>
          <a:bodyPr lIns="91420" tIns="45710" rIns="91420" bIns="45710"/>
          <a:lstStyle>
            <a:lvl1pPr marL="0" indent="0" algn="l">
              <a:buFontTx/>
              <a:buNone/>
              <a:defRPr lang="en-US" sz="16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348762"/>
            <a:ext cx="8296421" cy="288131"/>
          </a:xfrm>
          <a:prstGeom prst="rect">
            <a:avLst/>
          </a:prstGeom>
        </p:spPr>
        <p:txBody>
          <a:bodyPr lIns="91420" tIns="45710" rIns="91420" bIns="45710"/>
          <a:lstStyle>
            <a:lvl1pPr marL="0" indent="0" algn="l">
              <a:buFontTx/>
              <a:buNone/>
              <a:defRPr lang="en-US" sz="1600" b="0" i="0" kern="1200" dirty="0" smtClean="0">
                <a:solidFill>
                  <a:schemeClr val="bg1"/>
                </a:solidFill>
                <a:latin typeface="+mn-lt"/>
                <a:ea typeface="+mn-ea"/>
                <a:cs typeface="CiscoSansTT ExtraLight"/>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chemeClr val="bg1"/>
                </a:solidFill>
                <a:latin typeface="+mj-lt"/>
                <a:cs typeface="CiscoSansTT ExtraLight"/>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4000" b="0" i="0" spc="0" baseline="0">
                <a:solidFill>
                  <a:schemeClr val="bg1"/>
                </a:solidFill>
                <a:latin typeface="+mj-lt"/>
                <a:cs typeface="CiscoSansTT ExtraLight"/>
              </a:defRPr>
            </a:lvl1pPr>
          </a:lstStyle>
          <a:p>
            <a:r>
              <a:rPr lang="en-GB" dirty="0"/>
              <a:t>Presentation Title Goes Here</a:t>
            </a:r>
            <a:endParaRPr lang="en-US" dirty="0"/>
          </a:p>
        </p:txBody>
      </p:sp>
      <p:pic>
        <p:nvPicPr>
          <p:cNvPr id="8" name="Picture 7">
            <a:extLst>
              <a:ext uri="{FF2B5EF4-FFF2-40B4-BE49-F238E27FC236}">
                <a16:creationId xmlns:a16="http://schemas.microsoft.com/office/drawing/2014/main" id="{E86B9FA2-4AF2-7844-9337-F5E73A739D99}"/>
              </a:ext>
            </a:extLst>
          </p:cNvPr>
          <p:cNvPicPr>
            <a:picLocks noChangeAspect="1"/>
          </p:cNvPicPr>
          <p:nvPr userDrawn="1"/>
        </p:nvPicPr>
        <p:blipFill>
          <a:blip r:embed="rId2"/>
          <a:stretch>
            <a:fillRect/>
          </a:stretch>
        </p:blipFill>
        <p:spPr>
          <a:xfrm>
            <a:off x="463292" y="384940"/>
            <a:ext cx="2770008" cy="426983"/>
          </a:xfrm>
          <a:prstGeom prst="rect">
            <a:avLst/>
          </a:prstGeom>
        </p:spPr>
      </p:pic>
    </p:spTree>
    <p:extLst>
      <p:ext uri="{BB962C8B-B14F-4D97-AF65-F5344CB8AC3E}">
        <p14:creationId xmlns:p14="http://schemas.microsoft.com/office/powerpoint/2010/main" val="2122942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201738"/>
            <a:ext cx="8277344" cy="3389312"/>
          </a:xfrm>
          <a:prstGeom prst="rect">
            <a:avLst/>
          </a:prstGeom>
        </p:spPr>
        <p:txBody>
          <a:bodyPr lIns="91420" tIns="45710" rIns="91420" bIns="45710">
            <a:noAutofit/>
          </a:bodyPr>
          <a:lstStyle>
            <a:lvl1pPr marL="228600" indent="-171450">
              <a:lnSpc>
                <a:spcPct val="95000"/>
              </a:lnSpc>
              <a:spcBef>
                <a:spcPts val="1110"/>
              </a:spcBef>
              <a:buClr>
                <a:schemeClr val="tx1"/>
              </a:buClr>
              <a:buSzPct val="80000"/>
              <a:buFont typeface="Arial"/>
              <a:buChar char="•"/>
              <a:defRPr sz="2000" b="0" i="0">
                <a:solidFill>
                  <a:schemeClr val="tx1"/>
                </a:solidFill>
                <a:latin typeface="+mn-lt"/>
                <a:ea typeface="CiscoSansTT Thin" charset="0"/>
                <a:cs typeface="CiscoSansTT Thin" charset="0"/>
              </a:defRPr>
            </a:lvl1pPr>
            <a:lvl2pPr marL="457200" indent="-165100">
              <a:lnSpc>
                <a:spcPct val="95000"/>
              </a:lnSpc>
              <a:spcBef>
                <a:spcPts val="450"/>
              </a:spcBef>
              <a:buClr>
                <a:schemeClr val="tx1"/>
              </a:buClr>
              <a:buSzPct val="80000"/>
              <a:buFont typeface="Arial"/>
              <a:buChar char="•"/>
              <a:defRPr sz="1800" b="0" i="0">
                <a:solidFill>
                  <a:schemeClr val="tx1"/>
                </a:solidFill>
                <a:latin typeface="+mn-lt"/>
                <a:ea typeface="CiscoSansTT Thin" charset="0"/>
                <a:cs typeface="CiscoSansTT Thin" charset="0"/>
              </a:defRPr>
            </a:lvl2pPr>
            <a:lvl3pPr marL="685800" indent="-109538">
              <a:buClr>
                <a:schemeClr val="tx1"/>
              </a:buClr>
              <a:buSzPct val="80000"/>
              <a:buFont typeface="Arial"/>
              <a:buChar char="•"/>
              <a:defRPr sz="1600" b="0" i="0">
                <a:solidFill>
                  <a:schemeClr val="tx1"/>
                </a:solidFill>
                <a:latin typeface="+mn-lt"/>
                <a:ea typeface="CiscoSansTT Thin" charset="0"/>
                <a:cs typeface="CiscoSansTT Thin" charset="0"/>
              </a:defRPr>
            </a:lvl3pPr>
            <a:lvl4pPr marL="911035" indent="-171415">
              <a:buClr>
                <a:schemeClr val="tx1"/>
              </a:buClr>
              <a:buSzPct val="80000"/>
              <a:buFont typeface="Arial"/>
              <a:buChar char="•"/>
              <a:defRPr sz="1400" b="0" i="0">
                <a:solidFill>
                  <a:schemeClr val="tx1"/>
                </a:solidFill>
                <a:latin typeface="+mn-lt"/>
                <a:ea typeface="CiscoSansTT Thin" charset="0"/>
                <a:cs typeface="CiscoSansTT Thin" charset="0"/>
              </a:defRPr>
            </a:lvl4pPr>
            <a:lvl5pPr marL="1082450" indent="-168240">
              <a:buClr>
                <a:schemeClr val="tx1"/>
              </a:buClr>
              <a:buSzPct val="80000"/>
              <a:buFont typeface="Arial"/>
              <a:buChar char="•"/>
              <a:defRPr sz="1200" b="0" i="0">
                <a:solidFill>
                  <a:schemeClr val="tx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3316443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_Heavy Text">
    <p:bg>
      <p:bgPr>
        <a:solidFill>
          <a:schemeClr val="bg2"/>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533399"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755866" y="1205898"/>
            <a:ext cx="3886200" cy="3083094"/>
          </a:xfrm>
          <a:prstGeom prst="rect">
            <a:avLst/>
          </a:prstGeom>
        </p:spPr>
        <p:txBody>
          <a:bodyPr lIns="0" tIns="45710" rIns="0" bIns="45710">
            <a:noAutofit/>
          </a:bodyPr>
          <a:lstStyle>
            <a:lvl1pPr marL="174625" indent="-117475">
              <a:lnSpc>
                <a:spcPct val="95000"/>
              </a:lnSpc>
              <a:spcBef>
                <a:spcPts val="1110"/>
              </a:spcBef>
              <a:buClr>
                <a:schemeClr val="tx1"/>
              </a:buClr>
              <a:buSzPct val="60000"/>
              <a:buFont typeface="Arial"/>
              <a:buChar char="•"/>
              <a:defRPr sz="2000" b="0" i="0" baseline="0">
                <a:solidFill>
                  <a:schemeClr val="tx1"/>
                </a:solidFill>
                <a:latin typeface="+mn-lt"/>
                <a:cs typeface="CiscoSans ExtraLight"/>
              </a:defRPr>
            </a:lvl1pPr>
            <a:lvl2pPr marL="288925" indent="-114300">
              <a:lnSpc>
                <a:spcPct val="95000"/>
              </a:lnSpc>
              <a:spcBef>
                <a:spcPts val="450"/>
              </a:spcBef>
              <a:buClr>
                <a:schemeClr val="tx1"/>
              </a:buClr>
              <a:buSzPct val="60000"/>
              <a:buFont typeface="Arial"/>
              <a:buChar char="•"/>
              <a:defRPr sz="1800" b="0" i="0">
                <a:solidFill>
                  <a:schemeClr val="tx1"/>
                </a:solidFill>
                <a:latin typeface="+mn-lt"/>
                <a:cs typeface="CiscoSans ExtraLight"/>
              </a:defRPr>
            </a:lvl2pPr>
            <a:lvl3pPr marL="403225" indent="-114300">
              <a:buClr>
                <a:schemeClr val="tx1"/>
              </a:buClr>
              <a:buSzPct val="60000"/>
              <a:buFont typeface="Arial"/>
              <a:buChar char="•"/>
              <a:defRPr sz="1600" b="0" i="0">
                <a:solidFill>
                  <a:schemeClr val="tx1"/>
                </a:solidFill>
                <a:latin typeface="+mn-lt"/>
                <a:cs typeface="CiscoSans ExtraLight"/>
              </a:defRPr>
            </a:lvl3pPr>
            <a:lvl4pPr marL="517525" indent="-114300">
              <a:buClr>
                <a:schemeClr val="tx1"/>
              </a:buClr>
              <a:buSzPct val="60000"/>
              <a:buFont typeface="Arial"/>
              <a:buChar char="•"/>
              <a:defRPr sz="1400" b="0" i="0">
                <a:solidFill>
                  <a:schemeClr val="tx1"/>
                </a:solidFill>
                <a:latin typeface="+mn-lt"/>
                <a:cs typeface="CiscoSans ExtraLight"/>
              </a:defRPr>
            </a:lvl4pPr>
            <a:lvl5pPr marL="631825" indent="-114300">
              <a:buClr>
                <a:schemeClr val="tx1"/>
              </a:buClr>
              <a:buSzPct val="60000"/>
              <a:buFont typeface="Arial"/>
              <a:buChar char="•"/>
              <a:defRPr sz="1200" b="0" i="0">
                <a:solidFill>
                  <a:schemeClr val="tx1"/>
                </a:solidFill>
                <a:latin typeface="+mn-lt"/>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088030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Title only">
    <p:bg>
      <p:bgPr>
        <a:solidFill>
          <a:schemeClr val="bg2"/>
        </a:solidFill>
        <a:effectLst/>
      </p:bgPr>
    </p:bg>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2800">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18967244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489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nd Table">
    <p:bg>
      <p:bgPr>
        <a:solidFill>
          <a:schemeClr val="bg2"/>
        </a:solidFill>
        <a:effectLst/>
      </p:bgPr>
    </p:bg>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533400" y="1201738"/>
            <a:ext cx="8115300" cy="2804778"/>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dirty="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800">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1254563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hart">
    <p:bg>
      <p:bgPr>
        <a:solidFill>
          <a:schemeClr val="bg2"/>
        </a:solidFill>
        <a:effectLst/>
      </p:bgPr>
    </p:bg>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533400" y="1201738"/>
            <a:ext cx="8115300" cy="2808287"/>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dirty="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4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369945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ulti_Slide">
    <p:bg>
      <p:bgPr>
        <a:solidFill>
          <a:schemeClr val="bg2"/>
        </a:solidFill>
        <a:effectLst/>
      </p:bgPr>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201738"/>
            <a:ext cx="8280057" cy="321999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US" dirty="0"/>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2"/>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871826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Half_Page_Blank">
    <p:bg>
      <p:bgPr>
        <a:solidFill>
          <a:schemeClr val="bg2"/>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2">
                  <a:lumMod val="75000"/>
                </a:schemeClr>
              </a:solidFill>
            </a:endParaRPr>
          </a:p>
        </p:txBody>
      </p:sp>
      <p:sp>
        <p:nvSpPr>
          <p:cNvPr id="4" name="Text Placeholder 3"/>
          <p:cNvSpPr>
            <a:spLocks noGrp="1"/>
          </p:cNvSpPr>
          <p:nvPr>
            <p:ph type="body" sz="quarter" idx="10" hasCustomPrompt="1"/>
          </p:nvPr>
        </p:nvSpPr>
        <p:spPr>
          <a:xfrm>
            <a:off x="462301" y="1665182"/>
            <a:ext cx="3662024" cy="2925868"/>
          </a:xfrm>
          <a:prstGeom prst="rect">
            <a:avLst/>
          </a:prstGeom>
        </p:spPr>
        <p:txBody>
          <a:bodyPr lIns="91420" tIns="45710" rIns="91420" bIns="45710">
            <a:noAutofit/>
          </a:bodyPr>
          <a:lstStyle>
            <a:lvl1pPr marL="174625" indent="-117475">
              <a:lnSpc>
                <a:spcPct val="95000"/>
              </a:lnSpc>
              <a:spcBef>
                <a:spcPts val="1110"/>
              </a:spcBef>
              <a:buClr>
                <a:schemeClr val="tx2"/>
              </a:buClr>
              <a:buSzPct val="60000"/>
              <a:buFont typeface="Arial"/>
              <a:buChar char="•"/>
              <a:defRPr sz="2000" b="0" i="0">
                <a:solidFill>
                  <a:schemeClr val="bg1"/>
                </a:solidFill>
                <a:latin typeface="+mn-lt"/>
                <a:ea typeface="CiscoSansTT Thin" charset="0"/>
                <a:cs typeface="CiscoSansTT Thin" charset="0"/>
              </a:defRPr>
            </a:lvl1pPr>
            <a:lvl2pPr marL="288925" indent="-114300">
              <a:lnSpc>
                <a:spcPct val="95000"/>
              </a:lnSpc>
              <a:spcBef>
                <a:spcPts val="450"/>
              </a:spcBef>
              <a:buClr>
                <a:schemeClr val="tx2"/>
              </a:buClr>
              <a:buSzPct val="60000"/>
              <a:buFont typeface="Arial"/>
              <a:buChar char="•"/>
              <a:defRPr sz="1800" b="0" i="0">
                <a:solidFill>
                  <a:schemeClr val="bg1"/>
                </a:solidFill>
                <a:latin typeface="+mn-lt"/>
                <a:ea typeface="CiscoSansTT Thin" charset="0"/>
                <a:cs typeface="CiscoSansTT Thin" charset="0"/>
              </a:defRPr>
            </a:lvl2pPr>
            <a:lvl3pPr marL="403225" indent="-114300">
              <a:buClr>
                <a:schemeClr val="tx2"/>
              </a:buClr>
              <a:buSzPct val="60000"/>
              <a:buFont typeface="Arial"/>
              <a:buChar char="•"/>
              <a:defRPr sz="1600" b="0" i="0">
                <a:solidFill>
                  <a:schemeClr val="bg1"/>
                </a:solidFill>
                <a:latin typeface="+mn-lt"/>
                <a:ea typeface="CiscoSansTT Thin" charset="0"/>
                <a:cs typeface="CiscoSansTT Thin" charset="0"/>
              </a:defRPr>
            </a:lvl3pPr>
            <a:lvl4pPr marL="517525" indent="-114300">
              <a:buClr>
                <a:schemeClr val="tx2"/>
              </a:buClr>
              <a:buSzPct val="60000"/>
              <a:buFont typeface="Arial"/>
              <a:buChar char="•"/>
              <a:defRPr sz="1400" b="0" i="0">
                <a:solidFill>
                  <a:schemeClr val="bg1"/>
                </a:solidFill>
                <a:latin typeface="+mn-lt"/>
                <a:ea typeface="CiscoSansTT Thin" charset="0"/>
                <a:cs typeface="CiscoSansTT Thin" charset="0"/>
              </a:defRPr>
            </a:lvl4pPr>
            <a:lvl5pPr marL="631825" indent="-114300">
              <a:buClr>
                <a:schemeClr val="tx2"/>
              </a:buClr>
              <a:buSzPct val="60000"/>
              <a:buFont typeface="Arial"/>
              <a:buChar char="•"/>
              <a:defRPr sz="1200" b="0" i="0">
                <a:solidFill>
                  <a:schemeClr val="bg1"/>
                </a:solidFill>
                <a:latin typeface="+mn-lt"/>
                <a:ea typeface="CiscoSansTT Thin" charset="0"/>
                <a:cs typeface="CiscoSansTT Thin" charset="0"/>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3686559"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200">
                <a:solidFill>
                  <a:schemeClr val="bg1"/>
                </a:solidFill>
              </a:defRPr>
            </a:lvl1pPr>
          </a:lstStyle>
          <a:p>
            <a:pPr lvl="0"/>
            <a:r>
              <a:rPr lang="en-GB" dirty="0"/>
              <a:t>Click to edit Master title style</a:t>
            </a:r>
          </a:p>
        </p:txBody>
      </p:sp>
      <p:sp>
        <p:nvSpPr>
          <p:cNvPr id="8" name="Rectangle 4"/>
          <p:cNvSpPr>
            <a:spLocks noChangeArrowheads="1"/>
          </p:cNvSpPr>
          <p:nvPr userDrawn="1"/>
        </p:nvSpPr>
        <p:spPr bwMode="ltGray">
          <a:xfrm>
            <a:off x="477679" y="4741653"/>
            <a:ext cx="35683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Public</a:t>
            </a:r>
          </a:p>
        </p:txBody>
      </p:sp>
    </p:spTree>
    <p:extLst>
      <p:ext uri="{BB962C8B-B14F-4D97-AF65-F5344CB8AC3E}">
        <p14:creationId xmlns:p14="http://schemas.microsoft.com/office/powerpoint/2010/main" val="3100519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2" pos="288" userDrawn="1">
          <p15:clr>
            <a:srgbClr val="FBAE40"/>
          </p15:clr>
        </p15:guide>
        <p15:guide id="3" pos="259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Half_Page_Tex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3" name="Title Placeholder 5"/>
          <p:cNvSpPr>
            <a:spLocks noGrp="1"/>
          </p:cNvSpPr>
          <p:nvPr>
            <p:ph type="title"/>
          </p:nvPr>
        </p:nvSpPr>
        <p:spPr bwMode="auto">
          <a:xfrm>
            <a:off x="419100" y="1657350"/>
            <a:ext cx="3827463" cy="18288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31812"/>
            <a:ext cx="3551237" cy="4059237"/>
          </a:xfrm>
          <a:prstGeom prst="rect">
            <a:avLst/>
          </a:prstGeom>
        </p:spPr>
        <p:txBody>
          <a:bodyPr lIns="0" rIns="0" anchor="ctr" anchorCtr="0"/>
          <a:lstStyle>
            <a:lvl1pPr marL="169863" indent="-169863">
              <a:lnSpc>
                <a:spcPct val="100000"/>
              </a:lnSpc>
              <a:buClr>
                <a:schemeClr val="tx1"/>
              </a:buClr>
              <a:buSzPct val="60000"/>
              <a:buFont typeface="Arial" panose="020B0604020202020204" pitchFamily="34" charset="0"/>
              <a:buChar char="•"/>
              <a:tabLst>
                <a:tab pos="228600" algn="l"/>
              </a:tabLst>
              <a:defRPr sz="2400"/>
            </a:lvl1pPr>
            <a:lvl2pPr marL="346075" indent="-171450">
              <a:lnSpc>
                <a:spcPct val="100000"/>
              </a:lnSpc>
              <a:buClr>
                <a:schemeClr val="tx1"/>
              </a:buClr>
              <a:buSzPct val="60000"/>
              <a:buFont typeface="Arial" panose="020B0604020202020204" pitchFamily="34" charset="0"/>
              <a:buChar char="•"/>
              <a:defRPr sz="2400"/>
            </a:lvl2pPr>
            <a:lvl3pPr marL="457200" indent="-117475">
              <a:lnSpc>
                <a:spcPct val="100000"/>
              </a:lnSpc>
              <a:buClr>
                <a:schemeClr val="tx1"/>
              </a:buClr>
              <a:buSzPct val="60000"/>
              <a:buFont typeface="Arial" panose="020B0604020202020204" pitchFamily="34" charset="0"/>
              <a:buChar char="•"/>
              <a:defRPr sz="2000"/>
            </a:lvl3pPr>
            <a:lvl4pPr marL="574675" indent="-117475">
              <a:lnSpc>
                <a:spcPct val="100000"/>
              </a:lnSpc>
              <a:buClr>
                <a:schemeClr val="tx1"/>
              </a:buClr>
              <a:buSzPct val="60000"/>
              <a:buFont typeface="Arial" panose="020B0604020202020204" pitchFamily="34" charset="0"/>
              <a:buChar char="•"/>
              <a:tabLst/>
              <a:defRPr sz="1800"/>
            </a:lvl4pPr>
            <a:lvl5pPr marL="744538" indent="-112713">
              <a:lnSpc>
                <a:spcPct val="100000"/>
              </a:lnSpc>
              <a:buClr>
                <a:schemeClr val="tx1"/>
              </a:buClr>
              <a:buSzPct val="60000"/>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Public</a:t>
            </a:r>
          </a:p>
        </p:txBody>
      </p:sp>
    </p:spTree>
    <p:extLst>
      <p:ext uri="{BB962C8B-B14F-4D97-AF65-F5344CB8AC3E}">
        <p14:creationId xmlns:p14="http://schemas.microsoft.com/office/powerpoint/2010/main" val="4255683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6" userDrawn="1">
          <p15:clr>
            <a:srgbClr val="FBAE40"/>
          </p15:clr>
        </p15:guide>
        <p15:guide id="4" pos="267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Half_Page_Text_2 column">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latin typeface="+mj-lt"/>
            </a:endParaRPr>
          </a:p>
        </p:txBody>
      </p:sp>
      <p:sp>
        <p:nvSpPr>
          <p:cNvPr id="3" name="Title Placeholder 5"/>
          <p:cNvSpPr>
            <a:spLocks noGrp="1"/>
          </p:cNvSpPr>
          <p:nvPr>
            <p:ph type="title"/>
          </p:nvPr>
        </p:nvSpPr>
        <p:spPr bwMode="auto">
          <a:xfrm>
            <a:off x="437766" y="510540"/>
            <a:ext cx="3808797" cy="6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t"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Text Placeholder 5"/>
          <p:cNvSpPr>
            <a:spLocks noGrp="1"/>
          </p:cNvSpPr>
          <p:nvPr>
            <p:ph type="body" sz="quarter" idx="10"/>
          </p:nvPr>
        </p:nvSpPr>
        <p:spPr>
          <a:xfrm>
            <a:off x="5097463" y="510540"/>
            <a:ext cx="3551237" cy="4080510"/>
          </a:xfrm>
          <a:prstGeom prst="rect">
            <a:avLst/>
          </a:prstGeom>
        </p:spPr>
        <p:txBody>
          <a:bodyPr lIns="0" rIns="0"/>
          <a:lstStyle>
            <a:lvl1pPr marL="114300" indent="-114300">
              <a:lnSpc>
                <a:spcPct val="100000"/>
              </a:lnSpc>
              <a:buClr>
                <a:schemeClr val="tx1"/>
              </a:buClr>
              <a:buSzPct val="60000"/>
              <a:defRPr sz="2000"/>
            </a:lvl1pPr>
            <a:lvl2pPr marL="228600" indent="-114300">
              <a:lnSpc>
                <a:spcPct val="100000"/>
              </a:lnSpc>
              <a:buClr>
                <a:schemeClr val="tx1"/>
              </a:buClr>
              <a:buSzPct val="60000"/>
              <a:defRPr sz="2000"/>
            </a:lvl2pPr>
            <a:lvl3pPr marL="342900" indent="-114300">
              <a:lnSpc>
                <a:spcPct val="100000"/>
              </a:lnSpc>
              <a:buClr>
                <a:schemeClr val="tx1"/>
              </a:buClr>
              <a:buSzPct val="60000"/>
              <a:defRPr sz="1800"/>
            </a:lvl3pPr>
            <a:lvl4pPr marL="457200" indent="-123825">
              <a:lnSpc>
                <a:spcPct val="100000"/>
              </a:lnSpc>
              <a:buClr>
                <a:schemeClr val="tx1"/>
              </a:buClr>
              <a:buSzPct val="60000"/>
              <a:defRPr sz="1600"/>
            </a:lvl4pPr>
            <a:lvl5pPr marL="574675" indent="-117475">
              <a:lnSpc>
                <a:spcPct val="100000"/>
              </a:lnSpc>
              <a:buClr>
                <a:schemeClr val="tx1"/>
              </a:buClr>
              <a:buSzPct val="6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p:nvPr>
        </p:nvSpPr>
        <p:spPr>
          <a:xfrm>
            <a:off x="437766" y="1659842"/>
            <a:ext cx="3808797" cy="2931208"/>
          </a:xfrm>
          <a:prstGeom prst="rect">
            <a:avLst/>
          </a:prstGeom>
        </p:spPr>
        <p:txBody>
          <a:bodyPr/>
          <a:lstStyle>
            <a:lvl1pPr marL="114300" indent="-114300">
              <a:buClr>
                <a:schemeClr val="tx2"/>
              </a:buClr>
              <a:buSzPct val="60000"/>
              <a:defRPr lang="en-US" sz="2000" kern="1200" dirty="0" smtClean="0">
                <a:solidFill>
                  <a:schemeClr val="bg1"/>
                </a:solidFill>
                <a:latin typeface="+mn-lt"/>
                <a:ea typeface="ＭＳ Ｐゴシック" charset="0"/>
                <a:cs typeface="CiscoSans"/>
              </a:defRPr>
            </a:lvl1pPr>
            <a:lvl2pPr marL="228600" indent="-114300">
              <a:buClr>
                <a:schemeClr val="tx2"/>
              </a:buClr>
              <a:buSzPct val="60000"/>
              <a:defRPr sz="2000">
                <a:solidFill>
                  <a:schemeClr val="bg1"/>
                </a:solidFill>
              </a:defRPr>
            </a:lvl2pPr>
            <a:lvl3pPr marL="342900" indent="-114300">
              <a:buClr>
                <a:schemeClr val="tx2"/>
              </a:buClr>
              <a:buSzPct val="60000"/>
              <a:defRPr sz="1800">
                <a:solidFill>
                  <a:schemeClr val="bg1"/>
                </a:solidFill>
              </a:defRPr>
            </a:lvl3pPr>
            <a:lvl4pPr marL="457200" indent="-123825">
              <a:buClr>
                <a:schemeClr val="tx2"/>
              </a:buClr>
              <a:buSzPct val="60000"/>
              <a:defRPr sz="1600">
                <a:solidFill>
                  <a:schemeClr val="bg1"/>
                </a:solidFill>
              </a:defRPr>
            </a:lvl4pPr>
            <a:lvl5pPr marL="574675" indent="-117475">
              <a:buClr>
                <a:schemeClr val="tx2"/>
              </a:buClr>
              <a:buSzPct val="60000"/>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Public</a:t>
            </a:r>
          </a:p>
        </p:txBody>
      </p:sp>
    </p:spTree>
    <p:extLst>
      <p:ext uri="{BB962C8B-B14F-4D97-AF65-F5344CB8AC3E}">
        <p14:creationId xmlns:p14="http://schemas.microsoft.com/office/powerpoint/2010/main" val="2770551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267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712191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Half_Page_Picture_Caption">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3364846"/>
          </a:xfrm>
          <a:prstGeom prst="rect">
            <a:avLst/>
          </a:prstGeom>
        </p:spPr>
        <p:txBody>
          <a:bodyPr anchor="ctr" anchorCtr="0"/>
          <a:lstStyle>
            <a:lvl1pPr marL="0" indent="0" algn="ctr">
              <a:buNone/>
              <a:defRPr/>
            </a:lvl1pPr>
          </a:lstStyle>
          <a:p>
            <a:endParaRPr lang="en-US" dirty="0"/>
          </a:p>
        </p:txBody>
      </p:sp>
      <p:sp>
        <p:nvSpPr>
          <p:cNvPr id="9" name="Text Placeholder 8"/>
          <p:cNvSpPr>
            <a:spLocks noGrp="1"/>
          </p:cNvSpPr>
          <p:nvPr>
            <p:ph type="body" sz="quarter" idx="11"/>
          </p:nvPr>
        </p:nvSpPr>
        <p:spPr>
          <a:xfrm>
            <a:off x="5089525" y="4062350"/>
            <a:ext cx="3559175" cy="525145"/>
          </a:xfrm>
          <a:prstGeom prst="rect">
            <a:avLst/>
          </a:prstGeom>
        </p:spPr>
        <p:txBody>
          <a:bodyPr lIns="0" tIns="0" rIns="0" bIns="0"/>
          <a:lstStyle>
            <a:lvl1pPr marL="0" indent="0">
              <a:buNone/>
              <a:defRPr sz="1400"/>
            </a:lvl1pPr>
          </a:lstStyle>
          <a:p>
            <a:pPr lvl="0"/>
            <a:r>
              <a:rPr lang="en-US" dirty="0"/>
              <a:t>Click to edit Master text styles</a:t>
            </a:r>
          </a:p>
        </p:txBody>
      </p:sp>
      <p:sp>
        <p:nvSpPr>
          <p:cNvPr id="8"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Public</a:t>
            </a:r>
          </a:p>
        </p:txBody>
      </p:sp>
    </p:spTree>
    <p:extLst>
      <p:ext uri="{BB962C8B-B14F-4D97-AF65-F5344CB8AC3E}">
        <p14:creationId xmlns:p14="http://schemas.microsoft.com/office/powerpoint/2010/main" val="3339482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userDrawn="1">
          <p15:clr>
            <a:srgbClr val="FBAE40"/>
          </p15:clr>
        </p15:guide>
        <p15:guide id="2" pos="264" userDrawn="1">
          <p15:clr>
            <a:srgbClr val="FBAE40"/>
          </p15:clr>
        </p15:guide>
        <p15:guide id="3" orient="horz" pos="2193" userDrawn="1">
          <p15:clr>
            <a:srgbClr val="FBAE40"/>
          </p15:clr>
        </p15:guide>
        <p15:guide id="4" pos="2675" userDrawn="1">
          <p15:clr>
            <a:srgbClr val="FBAE40"/>
          </p15:clr>
        </p15:guide>
        <p15:guide id="7" pos="320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Half_Page_Pictur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5089525" y="531813"/>
            <a:ext cx="3559175" cy="4059236"/>
          </a:xfrm>
          <a:prstGeom prst="rect">
            <a:avLst/>
          </a:prstGeom>
        </p:spPr>
        <p:txBody>
          <a:bodyPr anchor="ctr" anchorCtr="0"/>
          <a:lstStyle>
            <a:lvl1pPr marL="0" indent="0" algn="ctr">
              <a:buNone/>
              <a:defRPr/>
            </a:lvl1pPr>
          </a:lstStyle>
          <a:p>
            <a:endParaRPr lang="en-US" dirty="0"/>
          </a:p>
        </p:txBody>
      </p:sp>
      <p:sp>
        <p:nvSpPr>
          <p:cNvPr id="6"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Public</a:t>
            </a:r>
          </a:p>
        </p:txBody>
      </p:sp>
    </p:spTree>
    <p:extLst>
      <p:ext uri="{BB962C8B-B14F-4D97-AF65-F5344CB8AC3E}">
        <p14:creationId xmlns:p14="http://schemas.microsoft.com/office/powerpoint/2010/main" val="1642764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2" pos="26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Half_Page_Headline Only">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bg1"/>
              </a:solidFill>
            </a:endParaRPr>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5"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Public</a:t>
            </a:r>
          </a:p>
        </p:txBody>
      </p:sp>
    </p:spTree>
    <p:extLst>
      <p:ext uri="{BB962C8B-B14F-4D97-AF65-F5344CB8AC3E}">
        <p14:creationId xmlns:p14="http://schemas.microsoft.com/office/powerpoint/2010/main" val="1884465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Half_Page_Picture_Full">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Picture Placeholder 6"/>
          <p:cNvSpPr>
            <a:spLocks noGrp="1"/>
          </p:cNvSpPr>
          <p:nvPr>
            <p:ph type="pic" sz="quarter" idx="10"/>
          </p:nvPr>
        </p:nvSpPr>
        <p:spPr>
          <a:xfrm>
            <a:off x="4580092" y="0"/>
            <a:ext cx="4563907" cy="5143500"/>
          </a:xfrm>
          <a:prstGeom prst="rect">
            <a:avLst/>
          </a:prstGeom>
        </p:spPr>
        <p:txBody>
          <a:bodyPr anchor="ctr" anchorCtr="0"/>
          <a:lstStyle>
            <a:lvl1pPr marL="0" indent="0" algn="ctr">
              <a:buNone/>
              <a:defRPr/>
            </a:lvl1pPr>
          </a:lstStyle>
          <a:p>
            <a:endParaRPr lang="en-US" dirty="0"/>
          </a:p>
        </p:txBody>
      </p:sp>
      <p:sp>
        <p:nvSpPr>
          <p:cNvPr id="6"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Public</a:t>
            </a:r>
          </a:p>
        </p:txBody>
      </p:sp>
    </p:spTree>
    <p:extLst>
      <p:ext uri="{BB962C8B-B14F-4D97-AF65-F5344CB8AC3E}">
        <p14:creationId xmlns:p14="http://schemas.microsoft.com/office/powerpoint/2010/main" val="1538180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3" orient="horz" pos="2193">
          <p15:clr>
            <a:srgbClr val="FBAE40"/>
          </p15:clr>
        </p15:guide>
        <p15:guide id="4" pos="2675">
          <p15:clr>
            <a:srgbClr val="FBAE40"/>
          </p15:clr>
        </p15:guide>
        <p15:guide id="7" pos="320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Half_Page_Char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6" name="Chart Placeholder 5"/>
          <p:cNvSpPr>
            <a:spLocks noGrp="1"/>
          </p:cNvSpPr>
          <p:nvPr>
            <p:ph type="chart" sz="quarter" idx="10"/>
          </p:nvPr>
        </p:nvSpPr>
        <p:spPr>
          <a:xfrm>
            <a:off x="5089525" y="503238"/>
            <a:ext cx="3559175" cy="4087812"/>
          </a:xfrm>
          <a:prstGeom prst="rect">
            <a:avLst/>
          </a:prstGeom>
        </p:spPr>
        <p:txBody>
          <a:bodyPr anchor="ctr" anchorCtr="0"/>
          <a:lstStyle>
            <a:lvl1pPr marL="0" indent="0" algn="ctr">
              <a:buNone/>
              <a:defRPr/>
            </a:lvl1pPr>
          </a:lstStyle>
          <a:p>
            <a:endParaRPr lang="en-US" dirty="0"/>
          </a:p>
        </p:txBody>
      </p:sp>
      <p:sp>
        <p:nvSpPr>
          <p:cNvPr id="7"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Public</a:t>
            </a:r>
          </a:p>
        </p:txBody>
      </p:sp>
    </p:spTree>
    <p:extLst>
      <p:ext uri="{BB962C8B-B14F-4D97-AF65-F5344CB8AC3E}">
        <p14:creationId xmlns:p14="http://schemas.microsoft.com/office/powerpoint/2010/main" val="1301836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3" orient="horz" pos="2196" userDrawn="1">
          <p15:clr>
            <a:srgbClr val="FBAE40"/>
          </p15:clr>
        </p15:guide>
        <p15:guide id="4" pos="2675">
          <p15:clr>
            <a:srgbClr val="FBAE40"/>
          </p15:clr>
        </p15:guide>
        <p15:guide id="7" pos="320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Half_Page_Table">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4580092"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 name="Title Placeholder 5"/>
          <p:cNvSpPr>
            <a:spLocks noGrp="1"/>
          </p:cNvSpPr>
          <p:nvPr>
            <p:ph type="title"/>
          </p:nvPr>
        </p:nvSpPr>
        <p:spPr bwMode="auto">
          <a:xfrm>
            <a:off x="437766" y="1659731"/>
            <a:ext cx="3808797"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5000"/>
              </a:lnSpc>
              <a:spcBef>
                <a:spcPct val="0"/>
              </a:spcBef>
              <a:spcAft>
                <a:spcPct val="0"/>
              </a:spcAft>
              <a:defRPr lang="en-GB" sz="3200" kern="1200" dirty="0">
                <a:solidFill>
                  <a:schemeClr val="bg1"/>
                </a:solidFill>
                <a:latin typeface="+mj-lt"/>
                <a:ea typeface="ＭＳ Ｐゴシック" charset="0"/>
                <a:cs typeface="Tipo de letra del sistema Fina" charset="0"/>
              </a:defRPr>
            </a:lvl1pPr>
          </a:lstStyle>
          <a:p>
            <a:pPr lvl="0"/>
            <a:r>
              <a:rPr lang="en-GB" dirty="0"/>
              <a:t>Click to edit Master title style</a:t>
            </a:r>
          </a:p>
        </p:txBody>
      </p:sp>
      <p:sp>
        <p:nvSpPr>
          <p:cNvPr id="7" name="Table Placeholder 6"/>
          <p:cNvSpPr>
            <a:spLocks noGrp="1"/>
          </p:cNvSpPr>
          <p:nvPr>
            <p:ph type="tbl" sz="quarter" idx="10"/>
          </p:nvPr>
        </p:nvSpPr>
        <p:spPr>
          <a:xfrm>
            <a:off x="5089525" y="503238"/>
            <a:ext cx="3559175" cy="4087812"/>
          </a:xfrm>
          <a:prstGeom prst="rect">
            <a:avLst/>
          </a:prstGeom>
        </p:spPr>
        <p:txBody>
          <a:bodyPr anchor="ctr" anchorCtr="0"/>
          <a:lstStyle>
            <a:lvl1pPr marL="0" indent="0" algn="ctr">
              <a:buNone/>
              <a:defRPr/>
            </a:lvl1pPr>
          </a:lstStyle>
          <a:p>
            <a:endParaRPr lang="en-US" dirty="0"/>
          </a:p>
        </p:txBody>
      </p:sp>
      <p:sp>
        <p:nvSpPr>
          <p:cNvPr id="6" name="Rectangle 4"/>
          <p:cNvSpPr>
            <a:spLocks noChangeArrowheads="1"/>
          </p:cNvSpPr>
          <p:nvPr userDrawn="1"/>
        </p:nvSpPr>
        <p:spPr bwMode="ltGray">
          <a:xfrm>
            <a:off x="477678" y="4741653"/>
            <a:ext cx="3359215" cy="154518"/>
          </a:xfrm>
          <a:prstGeom prst="rect">
            <a:avLst/>
          </a:prstGeom>
          <a:noFill/>
          <a:ln w="9525">
            <a:noFill/>
            <a:miter lim="800000"/>
            <a:headEnd/>
            <a:tailEnd/>
          </a:ln>
          <a:effectLst/>
        </p:spPr>
        <p:txBody>
          <a:bodyPr wrap="square" lIns="61586" tIns="30792" rIns="61586" bIns="30792" anchor="b">
            <a:spAutoFit/>
          </a:bodyPr>
          <a:lstStyle/>
          <a:p>
            <a:pPr algn="l" defTabSz="610744" rtl="0" fontAlgn="auto">
              <a:spcBef>
                <a:spcPts val="0"/>
              </a:spcBef>
              <a:spcAft>
                <a:spcPts val="0"/>
              </a:spcAft>
              <a:defRPr/>
            </a:pPr>
            <a:r>
              <a:rPr lang="en-US" sz="600" kern="1200" spc="20" baseline="0" dirty="0">
                <a:solidFill>
                  <a:schemeClr val="bg1"/>
                </a:solidFill>
                <a:latin typeface="+mn-lt"/>
                <a:ea typeface="+mn-ea"/>
                <a:cs typeface="CiscoSans Thin"/>
              </a:rPr>
              <a:t>© 2021  Cisco and/or its affiliates. All rights reserved.   Cisco Public</a:t>
            </a:r>
          </a:p>
        </p:txBody>
      </p:sp>
    </p:spTree>
    <p:extLst>
      <p:ext uri="{BB962C8B-B14F-4D97-AF65-F5344CB8AC3E}">
        <p14:creationId xmlns:p14="http://schemas.microsoft.com/office/powerpoint/2010/main" val="1991378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3" orient="horz" pos="2196">
          <p15:clr>
            <a:srgbClr val="FBAE40"/>
          </p15:clr>
        </p15:guide>
        <p15:guide id="4" pos="2675">
          <p15:clr>
            <a:srgbClr val="FBAE40"/>
          </p15:clr>
        </p15:guide>
        <p15:guide id="7" pos="320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3B32FF5-F0CF-B344-B9F0-806CD2B913A4}"/>
              </a:ext>
            </a:extLst>
          </p:cNvPr>
          <p:cNvPicPr>
            <a:picLocks noChangeAspect="1"/>
          </p:cNvPicPr>
          <p:nvPr userDrawn="1"/>
        </p:nvPicPr>
        <p:blipFill>
          <a:blip r:embed="rId2"/>
          <a:stretch>
            <a:fillRect/>
          </a:stretch>
        </p:blipFill>
        <p:spPr>
          <a:xfrm>
            <a:off x="2181624" y="2203285"/>
            <a:ext cx="4780751" cy="736929"/>
          </a:xfrm>
          <a:prstGeom prst="rect">
            <a:avLst/>
          </a:prstGeom>
        </p:spPr>
      </p:pic>
    </p:spTree>
    <p:extLst>
      <p:ext uri="{BB962C8B-B14F-4D97-AF65-F5344CB8AC3E}">
        <p14:creationId xmlns:p14="http://schemas.microsoft.com/office/powerpoint/2010/main" val="958759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gue_White">
    <p:bg>
      <p:bgPr>
        <a:solidFill>
          <a:schemeClr val="bg2">
            <a:lumMod val="75000"/>
          </a:schemeClr>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p:cNvSpPr>
            <a:spLocks noGrp="1"/>
          </p:cNvSpPr>
          <p:nvPr>
            <p:ph type="ctrTitle" hasCustomPrompt="1"/>
          </p:nvPr>
        </p:nvSpPr>
        <p:spPr>
          <a:xfrm>
            <a:off x="416425" y="915409"/>
            <a:ext cx="7598042" cy="2569946"/>
          </a:xfrm>
          <a:prstGeom prst="rect">
            <a:avLst/>
          </a:prstGeom>
          <a:noFill/>
        </p:spPr>
        <p:txBody>
          <a:bodyPr anchor="b">
            <a:noAutofit/>
          </a:bodyPr>
          <a:lstStyle>
            <a:lvl1pPr marL="0" indent="0" algn="l">
              <a:lnSpc>
                <a:spcPct val="90000"/>
              </a:lnSpc>
              <a:buFont typeface="Arial" panose="020B0604020202020204" pitchFamily="34" charset="0"/>
              <a:buNone/>
              <a:defRPr sz="4600" b="0" i="0" spc="0" baseline="0">
                <a:solidFill>
                  <a:schemeClr val="tx2"/>
                </a:solidFill>
                <a:latin typeface="+mj-lt"/>
                <a:ea typeface="CiscoSansTT Thin" charset="0"/>
                <a:cs typeface="CiscoSansTT Thin" charset="0"/>
              </a:defRPr>
            </a:lvl1pPr>
          </a:lstStyle>
          <a:p>
            <a:r>
              <a:rPr lang="en-GB" dirty="0"/>
              <a:t>Section Title Goes Here</a:t>
            </a:r>
            <a:endParaRPr lang="en-US" dirty="0"/>
          </a:p>
        </p:txBody>
      </p:sp>
    </p:spTree>
    <p:extLst>
      <p:ext uri="{BB962C8B-B14F-4D97-AF65-F5344CB8AC3E}">
        <p14:creationId xmlns:p14="http://schemas.microsoft.com/office/powerpoint/2010/main" val="391677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Slide">
    <p:bg>
      <p:bgPr>
        <a:solidFill>
          <a:schemeClr val="accent5"/>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75000"/>
                </a:schemeClr>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bg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bg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099897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 Slide">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1"/>
                </a:solidFill>
                <a:latin typeface="+mn-lt"/>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000" b="0" i="1" spc="0" baseline="0">
                <a:solidFill>
                  <a:schemeClr val="tx2"/>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619484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ull Bleed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
        <p:nvSpPr>
          <p:cNvPr id="6" name="Text Placeholder 2"/>
          <p:cNvSpPr>
            <a:spLocks noGrp="1"/>
          </p:cNvSpPr>
          <p:nvPr>
            <p:ph type="body" sz="quarter" idx="11"/>
          </p:nvPr>
        </p:nvSpPr>
        <p:spPr bwMode="auto">
          <a:xfrm>
            <a:off x="500063" y="3895662"/>
            <a:ext cx="8139112" cy="556563"/>
          </a:xfrm>
          <a:prstGeom prst="rect">
            <a:avLst/>
          </a:prstGeom>
          <a:noFill/>
        </p:spPr>
        <p:txBody>
          <a:bodyPr wrap="square" lIns="182880" tIns="91440" rIns="182880" bIns="91440" numCol="1" anchor="ctr" anchorCtr="0" compatLnSpc="1">
            <a:prstTxWarp prst="textNoShape">
              <a:avLst/>
            </a:prstTxWarp>
            <a:spAutoFit/>
          </a:bodyPr>
          <a:lstStyle>
            <a:lvl1pPr marL="0" indent="0" algn="ctr">
              <a:lnSpc>
                <a:spcPts val="2900"/>
              </a:lnSpc>
              <a:spcBef>
                <a:spcPts val="0"/>
              </a:spcBef>
              <a:buNone/>
              <a:defRPr sz="2400" i="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630564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alf Page Photo With Text">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9144000" cy="2843212"/>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aseline="0">
                <a:solidFill>
                  <a:schemeClr val="tx2"/>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315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bleed photo">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7348" cy="5143500"/>
          </a:xfrm>
          <a:prstGeom prst="rect">
            <a:avLst/>
          </a:prstGeom>
          <a:solidFill>
            <a:schemeClr val="bg2"/>
          </a:solidFill>
        </p:spPr>
        <p:txBody>
          <a:bodyPr vert="horz" lIns="91420" tIns="45710" rIns="91420" bIns="45710"/>
          <a:lstStyle>
            <a:lvl1pPr marL="0" indent="0" algn="ctr">
              <a:buNone/>
              <a:defRPr sz="2200" baseline="0">
                <a:solidFill>
                  <a:schemeClr val="tx1"/>
                </a:solidFill>
                <a:latin typeface="+mj-lt"/>
                <a:cs typeface="CiscoSans ExtraLight"/>
              </a:defRPr>
            </a:lvl1pPr>
          </a:lstStyle>
          <a:p>
            <a:pPr lvl="0"/>
            <a:r>
              <a:rPr lang="en-US" noProof="0" dirty="0"/>
              <a:t>Click icon to add picture</a:t>
            </a:r>
          </a:p>
        </p:txBody>
      </p:sp>
    </p:spTree>
    <p:extLst>
      <p:ext uri="{BB962C8B-B14F-4D97-AF65-F5344CB8AC3E}">
        <p14:creationId xmlns:p14="http://schemas.microsoft.com/office/powerpoint/2010/main" val="2230052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0932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mj-lt"/>
            </a:endParaRPr>
          </a:p>
        </p:txBody>
      </p:sp>
      <p:sp>
        <p:nvSpPr>
          <p:cNvPr id="5" name="Rectangle 4"/>
          <p:cNvSpPr>
            <a:spLocks noChangeArrowheads="1"/>
          </p:cNvSpPr>
          <p:nvPr userDrawn="1"/>
        </p:nvSpPr>
        <p:spPr bwMode="ltGray">
          <a:xfrm>
            <a:off x="477679" y="4741653"/>
            <a:ext cx="3466792"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tx2">
                    <a:alpha val="60000"/>
                  </a:schemeClr>
                </a:solidFill>
                <a:latin typeface="+mn-lt"/>
                <a:ea typeface="+mn-ea"/>
                <a:cs typeface="CiscoSans Thin"/>
              </a:rPr>
              <a:t>© 2017  Cisco and/or its affiliates. All rights reserved.   Cisco Confidential</a:t>
            </a:r>
          </a:p>
        </p:txBody>
      </p:sp>
      <p:sp>
        <p:nvSpPr>
          <p:cNvPr id="3" name="Picture Placeholder 2"/>
          <p:cNvSpPr>
            <a:spLocks noGrp="1"/>
          </p:cNvSpPr>
          <p:nvPr>
            <p:ph type="pic" sz="quarter" idx="10"/>
          </p:nvPr>
        </p:nvSpPr>
        <p:spPr>
          <a:xfrm>
            <a:off x="308012" y="240631"/>
            <a:ext cx="8480388" cy="4266646"/>
          </a:xfrm>
          <a:prstGeom prst="rect">
            <a:avLst/>
          </a:prstGeom>
          <a:solidFill>
            <a:schemeClr val="bg2"/>
          </a:solidFill>
        </p:spPr>
        <p:txBody>
          <a:bodyPr vert="horz" lIns="91424" tIns="45712" rIns="91424" bIns="45712"/>
          <a:lstStyle>
            <a:lvl1pPr marL="0" indent="0" algn="ctr">
              <a:buNone/>
              <a:defRPr sz="1500" baseline="0">
                <a:solidFill>
                  <a:schemeClr val="tx1"/>
                </a:solidFill>
                <a:latin typeface="+mj-lt"/>
                <a:cs typeface="CiscoSans ExtraLight"/>
              </a:defRPr>
            </a:lvl1pPr>
          </a:lstStyle>
          <a:p>
            <a:pPr lvl="0"/>
            <a:r>
              <a:rPr lang="en-US" noProof="0" dirty="0"/>
              <a:t>Click icon to add picture</a:t>
            </a:r>
          </a:p>
        </p:txBody>
      </p:sp>
      <p:sp>
        <p:nvSpPr>
          <p:cNvPr id="6" name="Rectangle 4"/>
          <p:cNvSpPr>
            <a:spLocks noChangeArrowheads="1"/>
          </p:cNvSpPr>
          <p:nvPr userDrawn="1"/>
        </p:nvSpPr>
        <p:spPr bwMode="ltGray">
          <a:xfrm>
            <a:off x="477679" y="4742907"/>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bg2"/>
                </a:solidFill>
                <a:latin typeface="+mn-lt"/>
                <a:ea typeface="+mn-ea"/>
                <a:cs typeface="CiscoSans Thin"/>
              </a:rPr>
              <a:t>© 2021  Cisco and/or its affiliates. All rights reserved.   Cisco Public</a:t>
            </a:r>
          </a:p>
        </p:txBody>
      </p:sp>
      <p:sp>
        <p:nvSpPr>
          <p:cNvPr id="7" name="Rectangle 7"/>
          <p:cNvSpPr>
            <a:spLocks noChangeArrowheads="1"/>
          </p:cNvSpPr>
          <p:nvPr userDrawn="1"/>
        </p:nvSpPr>
        <p:spPr bwMode="ltGray">
          <a:xfrm>
            <a:off x="8515707" y="4742907"/>
            <a:ext cx="223441" cy="154518"/>
          </a:xfrm>
          <a:prstGeom prst="rect">
            <a:avLst/>
          </a:prstGeom>
          <a:noFill/>
          <a:ln w="9525" algn="ctr">
            <a:noFill/>
            <a:miter lim="800000"/>
            <a:headEnd/>
            <a:tailEnd/>
          </a:ln>
          <a:effectLst/>
        </p:spPr>
        <p:txBody>
          <a:bodyPr wrap="none" lIns="61586" tIns="30792" rIns="61586" bIns="30792" anchor="b">
            <a:spAutoFit/>
          </a:bodyPr>
          <a:lstStyle/>
          <a:p>
            <a:pPr algn="l" defTabSz="610744" rtl="0" fontAlgn="auto">
              <a:spcBef>
                <a:spcPts val="0"/>
              </a:spcBef>
              <a:spcAft>
                <a:spcPts val="0"/>
              </a:spcAft>
              <a:defRPr/>
            </a:pPr>
            <a:fld id="{6A1E46DC-7EF6-4EA2-B285-14272867D133}" type="slidenum">
              <a:rPr lang="en-US" sz="600" kern="1200" spc="20" baseline="0">
                <a:solidFill>
                  <a:schemeClr val="bg2"/>
                </a:solidFill>
                <a:latin typeface="+mn-lt"/>
                <a:ea typeface="+mn-ea"/>
                <a:cs typeface="CiscoSans Thin"/>
              </a:rPr>
              <a:pPr algn="l" defTabSz="610744" rtl="0" fontAlgn="auto">
                <a:spcBef>
                  <a:spcPts val="0"/>
                </a:spcBef>
                <a:spcAft>
                  <a:spcPts val="0"/>
                </a:spcAft>
                <a:defRPr/>
              </a:pPr>
              <a:t>‹#›</a:t>
            </a:fld>
            <a:endParaRPr lang="en-US" sz="600" kern="1200" spc="20" baseline="0" dirty="0">
              <a:solidFill>
                <a:schemeClr val="bg2"/>
              </a:solidFill>
              <a:latin typeface="+mn-lt"/>
              <a:ea typeface="+mn-ea"/>
              <a:cs typeface="CiscoSans Thin"/>
            </a:endParaRPr>
          </a:p>
        </p:txBody>
      </p:sp>
    </p:spTree>
    <p:extLst>
      <p:ext uri="{BB962C8B-B14F-4D97-AF65-F5344CB8AC3E}">
        <p14:creationId xmlns:p14="http://schemas.microsoft.com/office/powerpoint/2010/main" val="1714079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3" name="Rectangle 4"/>
          <p:cNvSpPr>
            <a:spLocks noChangeArrowheads="1"/>
          </p:cNvSpPr>
          <p:nvPr userDrawn="1"/>
        </p:nvSpPr>
        <p:spPr bwMode="ltGray">
          <a:xfrm>
            <a:off x="477679" y="4742907"/>
            <a:ext cx="3401050"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spc="20" baseline="0" dirty="0">
                <a:solidFill>
                  <a:schemeClr val="tx1">
                    <a:lumMod val="65000"/>
                  </a:schemeClr>
                </a:solidFill>
                <a:latin typeface="+mn-lt"/>
                <a:ea typeface="+mn-ea"/>
                <a:cs typeface="CiscoSans Thin"/>
              </a:rPr>
              <a:t>© 2021  Cisco and/or its affiliates. All rights reserved.   Cisco Public</a:t>
            </a:r>
          </a:p>
        </p:txBody>
      </p:sp>
      <p:sp>
        <p:nvSpPr>
          <p:cNvPr id="4" name="Rectangle 7"/>
          <p:cNvSpPr>
            <a:spLocks noChangeArrowheads="1"/>
          </p:cNvSpPr>
          <p:nvPr userDrawn="1"/>
        </p:nvSpPr>
        <p:spPr bwMode="ltGray">
          <a:xfrm>
            <a:off x="8515707" y="4742907"/>
            <a:ext cx="223441" cy="154518"/>
          </a:xfrm>
          <a:prstGeom prst="rect">
            <a:avLst/>
          </a:prstGeom>
          <a:noFill/>
          <a:ln w="9525" algn="ctr">
            <a:noFill/>
            <a:miter lim="800000"/>
            <a:headEnd/>
            <a:tailEnd/>
          </a:ln>
          <a:effectLst/>
        </p:spPr>
        <p:txBody>
          <a:bodyPr wrap="none" lIns="61586" tIns="30792" rIns="61586" bIns="30792" anchor="b">
            <a:spAutoFit/>
          </a:bodyPr>
          <a:lstStyle/>
          <a:p>
            <a:pPr algn="l" defTabSz="610744" rtl="0" fontAlgn="auto">
              <a:spcBef>
                <a:spcPts val="0"/>
              </a:spcBef>
              <a:spcAft>
                <a:spcPts val="0"/>
              </a:spcAft>
              <a:defRPr/>
            </a:pPr>
            <a:fld id="{6A1E46DC-7EF6-4EA2-B285-14272867D133}" type="slidenum">
              <a:rPr lang="en-US" sz="600" kern="1200" spc="20" baseline="0">
                <a:solidFill>
                  <a:schemeClr val="tx1">
                    <a:lumMod val="65000"/>
                  </a:schemeClr>
                </a:solidFill>
                <a:latin typeface="+mn-lt"/>
                <a:ea typeface="+mn-ea"/>
                <a:cs typeface="CiscoSans Thin"/>
              </a:rPr>
              <a:pPr algn="l" defTabSz="610744" rtl="0" fontAlgn="auto">
                <a:spcBef>
                  <a:spcPts val="0"/>
                </a:spcBef>
                <a:spcAft>
                  <a:spcPts val="0"/>
                </a:spcAft>
                <a:defRPr/>
              </a:pPr>
              <a:t>‹#›</a:t>
            </a:fld>
            <a:endParaRPr lang="en-US" sz="600" kern="1200" spc="20" baseline="0" dirty="0">
              <a:solidFill>
                <a:schemeClr val="tx1">
                  <a:lumMod val="65000"/>
                </a:schemeClr>
              </a:solidFill>
              <a:latin typeface="+mn-lt"/>
              <a:ea typeface="+mn-ea"/>
              <a:cs typeface="CiscoSans Thin"/>
            </a:endParaRPr>
          </a:p>
        </p:txBody>
      </p:sp>
    </p:spTree>
  </p:cSld>
  <p:clrMap bg1="lt1" tx1="dk1" bg2="lt2" tx2="dk2" accent1="accent1" accent2="accent2" accent3="accent3" accent4="accent4" accent5="accent5" accent6="accent6" hlink="hlink" folHlink="folHlink"/>
  <p:sldLayoutIdLst>
    <p:sldLayoutId id="2147483874" r:id="rId1"/>
    <p:sldLayoutId id="2147483876" r:id="rId2"/>
    <p:sldLayoutId id="2147484013" r:id="rId3"/>
    <p:sldLayoutId id="2147483982" r:id="rId4"/>
    <p:sldLayoutId id="2147484014" r:id="rId5"/>
    <p:sldLayoutId id="2147483978" r:id="rId6"/>
    <p:sldLayoutId id="2147483979" r:id="rId7"/>
    <p:sldLayoutId id="2147483980" r:id="rId8"/>
    <p:sldLayoutId id="2147483981" r:id="rId9"/>
    <p:sldLayoutId id="2147483879" r:id="rId10"/>
    <p:sldLayoutId id="2147483976" r:id="rId11"/>
    <p:sldLayoutId id="2147483885" r:id="rId12"/>
    <p:sldLayoutId id="2147484011" r:id="rId13"/>
    <p:sldLayoutId id="2147483985" r:id="rId14"/>
    <p:sldLayoutId id="2147483986" r:id="rId15"/>
    <p:sldLayoutId id="2147484012" r:id="rId16"/>
    <p:sldLayoutId id="2147483969" r:id="rId17"/>
    <p:sldLayoutId id="2147483968" r:id="rId18"/>
    <p:sldLayoutId id="2147483973" r:id="rId19"/>
    <p:sldLayoutId id="2147483967" r:id="rId20"/>
    <p:sldLayoutId id="2147483970" r:id="rId21"/>
    <p:sldLayoutId id="2147483987" r:id="rId22"/>
    <p:sldLayoutId id="2147483983" r:id="rId23"/>
    <p:sldLayoutId id="2147483971" r:id="rId24"/>
    <p:sldLayoutId id="2147483972" r:id="rId25"/>
    <p:sldLayoutId id="2147483897" r:id="rId26"/>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684213" rtl="0" eaLnBrk="1" fontAlgn="base" hangingPunct="1">
        <a:lnSpc>
          <a:spcPct val="80000"/>
        </a:lnSpc>
        <a:spcBef>
          <a:spcPct val="0"/>
        </a:spcBef>
        <a:spcAft>
          <a:spcPct val="0"/>
        </a:spcAft>
        <a:defRPr lang="en-US" sz="2800" b="0" i="0" u="none" kern="1200" dirty="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92" userDrawn="1">
          <p15:clr>
            <a:srgbClr val="F26B43"/>
          </p15:clr>
        </p15:guide>
        <p15:guide id="2" pos="336" userDrawn="1">
          <p15:clr>
            <a:srgbClr val="F26B43"/>
          </p15:clr>
        </p15:guide>
        <p15:guide id="3" pos="5448" userDrawn="1">
          <p15:clr>
            <a:srgbClr val="F26B43"/>
          </p15:clr>
        </p15:guide>
        <p15:guide id="4" orient="horz" pos="757" userDrawn="1">
          <p15:clr>
            <a:srgbClr val="F26B43"/>
          </p15:clr>
        </p15:guide>
        <p15:guide id="5" orient="horz" pos="335" userDrawn="1">
          <p15:clr>
            <a:srgbClr val="F26B43"/>
          </p15:clr>
        </p15:guide>
        <p15:guide id="6" pos="2876" userDrawn="1">
          <p15:clr>
            <a:srgbClr val="F26B43"/>
          </p15:clr>
        </p15:guide>
        <p15:guide id="7" orient="horz" pos="10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Enrico Conedera</a:t>
            </a:r>
          </a:p>
        </p:txBody>
      </p:sp>
      <p:sp>
        <p:nvSpPr>
          <p:cNvPr id="3" name="Text Placeholder 2"/>
          <p:cNvSpPr>
            <a:spLocks noGrp="1"/>
          </p:cNvSpPr>
          <p:nvPr>
            <p:ph type="body" sz="quarter" idx="11"/>
          </p:nvPr>
        </p:nvSpPr>
        <p:spPr/>
        <p:txBody>
          <a:bodyPr/>
          <a:lstStyle/>
          <a:p>
            <a:r>
              <a:rPr lang="en-US" dirty="0"/>
              <a:t>Senior Technical Marketing Engineer</a:t>
            </a:r>
          </a:p>
        </p:txBody>
      </p:sp>
      <p:sp>
        <p:nvSpPr>
          <p:cNvPr id="4" name="Text Placeholder 3"/>
          <p:cNvSpPr>
            <a:spLocks noGrp="1"/>
          </p:cNvSpPr>
          <p:nvPr>
            <p:ph type="body" sz="quarter" idx="12"/>
          </p:nvPr>
        </p:nvSpPr>
        <p:spPr>
          <a:xfrm>
            <a:off x="469496" y="4348762"/>
            <a:ext cx="6891809" cy="288131"/>
          </a:xfrm>
        </p:spPr>
        <p:txBody>
          <a:bodyPr/>
          <a:lstStyle/>
          <a:p>
            <a:r>
              <a:rPr lang="en-US" dirty="0"/>
              <a:t>March 11, 2021</a:t>
            </a:r>
          </a:p>
        </p:txBody>
      </p:sp>
      <p:sp>
        <p:nvSpPr>
          <p:cNvPr id="5" name="Text Placeholder 4"/>
          <p:cNvSpPr>
            <a:spLocks noGrp="1"/>
          </p:cNvSpPr>
          <p:nvPr>
            <p:ph type="body" sz="quarter" idx="13"/>
          </p:nvPr>
        </p:nvSpPr>
        <p:spPr/>
        <p:txBody>
          <a:bodyPr/>
          <a:lstStyle/>
          <a:p>
            <a:r>
              <a:rPr lang="en-US" dirty="0"/>
              <a:t>Using Third-Party Capture Devices v1.3</a:t>
            </a:r>
          </a:p>
        </p:txBody>
      </p:sp>
      <p:sp>
        <p:nvSpPr>
          <p:cNvPr id="6" name="Title 5"/>
          <p:cNvSpPr>
            <a:spLocks noGrp="1"/>
          </p:cNvSpPr>
          <p:nvPr>
            <p:ph type="ctrTitle"/>
          </p:nvPr>
        </p:nvSpPr>
        <p:spPr/>
        <p:txBody>
          <a:bodyPr/>
          <a:lstStyle/>
          <a:p>
            <a:r>
              <a:rPr lang="en-US" dirty="0"/>
              <a:t>USB Mode for Room Series</a:t>
            </a:r>
          </a:p>
        </p:txBody>
      </p:sp>
    </p:spTree>
    <p:extLst>
      <p:ext uri="{BB962C8B-B14F-4D97-AF65-F5344CB8AC3E}">
        <p14:creationId xmlns:p14="http://schemas.microsoft.com/office/powerpoint/2010/main" val="148328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4648-6C35-4CF8-8D38-397BDBFB8E85}"/>
              </a:ext>
            </a:extLst>
          </p:cNvPr>
          <p:cNvSpPr>
            <a:spLocks noGrp="1"/>
          </p:cNvSpPr>
          <p:nvPr>
            <p:ph type="title"/>
          </p:nvPr>
        </p:nvSpPr>
        <p:spPr/>
        <p:txBody>
          <a:bodyPr/>
          <a:lstStyle/>
          <a:p>
            <a:r>
              <a:rPr lang="en-US" dirty="0"/>
              <a:t>Basic Design</a:t>
            </a:r>
          </a:p>
        </p:txBody>
      </p:sp>
      <p:pic>
        <p:nvPicPr>
          <p:cNvPr id="3" name="Picture 2">
            <a:extLst>
              <a:ext uri="{FF2B5EF4-FFF2-40B4-BE49-F238E27FC236}">
                <a16:creationId xmlns:a16="http://schemas.microsoft.com/office/drawing/2014/main" id="{27C9C81F-E851-48AF-BD61-BB037C9FB0D3}"/>
              </a:ext>
            </a:extLst>
          </p:cNvPr>
          <p:cNvPicPr>
            <a:picLocks noChangeAspect="1"/>
          </p:cNvPicPr>
          <p:nvPr/>
        </p:nvPicPr>
        <p:blipFill>
          <a:blip r:embed="rId2"/>
          <a:stretch>
            <a:fillRect/>
          </a:stretch>
        </p:blipFill>
        <p:spPr>
          <a:xfrm>
            <a:off x="5836131" y="916714"/>
            <a:ext cx="2793026" cy="2634181"/>
          </a:xfrm>
          <a:prstGeom prst="rect">
            <a:avLst/>
          </a:prstGeom>
        </p:spPr>
      </p:pic>
      <p:pic>
        <p:nvPicPr>
          <p:cNvPr id="4" name="Picture 3">
            <a:extLst>
              <a:ext uri="{FF2B5EF4-FFF2-40B4-BE49-F238E27FC236}">
                <a16:creationId xmlns:a16="http://schemas.microsoft.com/office/drawing/2014/main" id="{6A59FED2-B4FD-4642-B3BE-0C19185CCCE7}"/>
              </a:ext>
            </a:extLst>
          </p:cNvPr>
          <p:cNvPicPr>
            <a:picLocks noChangeAspect="1"/>
          </p:cNvPicPr>
          <p:nvPr/>
        </p:nvPicPr>
        <p:blipFill>
          <a:blip r:embed="rId3"/>
          <a:stretch>
            <a:fillRect/>
          </a:stretch>
        </p:blipFill>
        <p:spPr>
          <a:xfrm>
            <a:off x="837895" y="1361860"/>
            <a:ext cx="1065813" cy="828966"/>
          </a:xfrm>
          <a:prstGeom prst="rect">
            <a:avLst/>
          </a:prstGeom>
        </p:spPr>
      </p:pic>
      <p:sp>
        <p:nvSpPr>
          <p:cNvPr id="5" name="Rectangle 4">
            <a:extLst>
              <a:ext uri="{FF2B5EF4-FFF2-40B4-BE49-F238E27FC236}">
                <a16:creationId xmlns:a16="http://schemas.microsoft.com/office/drawing/2014/main" id="{A1D197FF-0651-4DCA-A05F-4A644E7946C2}"/>
              </a:ext>
            </a:extLst>
          </p:cNvPr>
          <p:cNvSpPr/>
          <p:nvPr/>
        </p:nvSpPr>
        <p:spPr>
          <a:xfrm>
            <a:off x="3460876" y="1868668"/>
            <a:ext cx="539168" cy="1908946"/>
          </a:xfrm>
          <a:prstGeom prst="rect">
            <a:avLst/>
          </a:prstGeom>
          <a:solidFill>
            <a:schemeClr val="tx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D66C8BE8-DB9D-43D5-A28B-639289477B58}"/>
              </a:ext>
            </a:extLst>
          </p:cNvPr>
          <p:cNvCxnSpPr>
            <a:cxnSpLocks/>
          </p:cNvCxnSpPr>
          <p:nvPr/>
        </p:nvCxnSpPr>
        <p:spPr>
          <a:xfrm>
            <a:off x="1903708" y="1679436"/>
            <a:ext cx="4651701" cy="0"/>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DE552AB-B8C0-4E8F-8339-0FADC0D79717}"/>
              </a:ext>
            </a:extLst>
          </p:cNvPr>
          <p:cNvCxnSpPr>
            <a:cxnSpLocks/>
          </p:cNvCxnSpPr>
          <p:nvPr/>
        </p:nvCxnSpPr>
        <p:spPr>
          <a:xfrm flipH="1">
            <a:off x="4000044" y="1943032"/>
            <a:ext cx="2396341" cy="290772"/>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7CAE0C3-4D7A-4ECF-8239-1964EA85FEF1}"/>
              </a:ext>
            </a:extLst>
          </p:cNvPr>
          <p:cNvCxnSpPr>
            <a:cxnSpLocks/>
          </p:cNvCxnSpPr>
          <p:nvPr/>
        </p:nvCxnSpPr>
        <p:spPr>
          <a:xfrm>
            <a:off x="1903708" y="1943032"/>
            <a:ext cx="1557168" cy="199403"/>
          </a:xfrm>
          <a:prstGeom prst="straightConnector1">
            <a:avLst/>
          </a:prstGeom>
          <a:ln w="19050">
            <a:solidFill>
              <a:schemeClr val="tx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70FD688-74A5-4963-AB74-0A6563952B6F}"/>
              </a:ext>
            </a:extLst>
          </p:cNvPr>
          <p:cNvSpPr txBox="1"/>
          <p:nvPr/>
        </p:nvSpPr>
        <p:spPr>
          <a:xfrm>
            <a:off x="2101298" y="1180589"/>
            <a:ext cx="2179693" cy="461665"/>
          </a:xfrm>
          <a:prstGeom prst="rect">
            <a:avLst/>
          </a:prstGeom>
          <a:noFill/>
        </p:spPr>
        <p:txBody>
          <a:bodyPr wrap="square" rtlCol="0">
            <a:spAutoFit/>
          </a:bodyPr>
          <a:lstStyle/>
          <a:p>
            <a:r>
              <a:rPr lang="en-US" sz="1200" dirty="0">
                <a:latin typeface="+mn-lt"/>
              </a:rPr>
              <a:t>Presentation video and audio</a:t>
            </a:r>
          </a:p>
          <a:p>
            <a:r>
              <a:rPr lang="en-US" sz="1200" dirty="0">
                <a:latin typeface="+mn-lt"/>
              </a:rPr>
              <a:t>HDMI </a:t>
            </a:r>
          </a:p>
        </p:txBody>
      </p:sp>
      <p:cxnSp>
        <p:nvCxnSpPr>
          <p:cNvPr id="20" name="Straight Arrow Connector 19">
            <a:extLst>
              <a:ext uri="{FF2B5EF4-FFF2-40B4-BE49-F238E27FC236}">
                <a16:creationId xmlns:a16="http://schemas.microsoft.com/office/drawing/2014/main" id="{C7AD8988-9BAD-4CA7-B1EC-51ED10192C88}"/>
              </a:ext>
            </a:extLst>
          </p:cNvPr>
          <p:cNvCxnSpPr>
            <a:cxnSpLocks/>
          </p:cNvCxnSpPr>
          <p:nvPr/>
        </p:nvCxnSpPr>
        <p:spPr>
          <a:xfrm>
            <a:off x="2734547" y="1520173"/>
            <a:ext cx="406970" cy="0"/>
          </a:xfrm>
          <a:prstGeom prst="straightConnector1">
            <a:avLst/>
          </a:prstGeom>
          <a:ln w="19050">
            <a:solidFill>
              <a:schemeClr val="tx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49D7F5E-0393-4820-97FD-3AA7B7D700BB}"/>
              </a:ext>
            </a:extLst>
          </p:cNvPr>
          <p:cNvSpPr txBox="1"/>
          <p:nvPr/>
        </p:nvSpPr>
        <p:spPr>
          <a:xfrm rot="426558">
            <a:off x="2440563" y="1767350"/>
            <a:ext cx="681865" cy="276999"/>
          </a:xfrm>
          <a:prstGeom prst="rect">
            <a:avLst/>
          </a:prstGeom>
          <a:noFill/>
        </p:spPr>
        <p:txBody>
          <a:bodyPr wrap="square" rtlCol="0">
            <a:spAutoFit/>
          </a:bodyPr>
          <a:lstStyle/>
          <a:p>
            <a:r>
              <a:rPr lang="en-US" sz="1200" dirty="0">
                <a:latin typeface="+mn-lt"/>
              </a:rPr>
              <a:t>USB</a:t>
            </a:r>
          </a:p>
        </p:txBody>
      </p:sp>
      <p:sp>
        <p:nvSpPr>
          <p:cNvPr id="24" name="TextBox 23">
            <a:extLst>
              <a:ext uri="{FF2B5EF4-FFF2-40B4-BE49-F238E27FC236}">
                <a16:creationId xmlns:a16="http://schemas.microsoft.com/office/drawing/2014/main" id="{6298B77C-AE37-479F-8629-3F35FAA1B7AA}"/>
              </a:ext>
            </a:extLst>
          </p:cNvPr>
          <p:cNvSpPr txBox="1"/>
          <p:nvPr/>
        </p:nvSpPr>
        <p:spPr>
          <a:xfrm rot="21179961">
            <a:off x="4256995" y="1837622"/>
            <a:ext cx="1002527" cy="276999"/>
          </a:xfrm>
          <a:prstGeom prst="rect">
            <a:avLst/>
          </a:prstGeom>
          <a:noFill/>
        </p:spPr>
        <p:txBody>
          <a:bodyPr wrap="square" rtlCol="0">
            <a:spAutoFit/>
          </a:bodyPr>
          <a:lstStyle/>
          <a:p>
            <a:r>
              <a:rPr lang="en-US" sz="1200" dirty="0">
                <a:latin typeface="+mn-lt"/>
              </a:rPr>
              <a:t>Monitor out</a:t>
            </a:r>
          </a:p>
        </p:txBody>
      </p:sp>
      <p:sp>
        <p:nvSpPr>
          <p:cNvPr id="26" name="TextBox 25">
            <a:extLst>
              <a:ext uri="{FF2B5EF4-FFF2-40B4-BE49-F238E27FC236}">
                <a16:creationId xmlns:a16="http://schemas.microsoft.com/office/drawing/2014/main" id="{D8491478-3C40-4CDF-A839-104CE8AB624A}"/>
              </a:ext>
            </a:extLst>
          </p:cNvPr>
          <p:cNvSpPr txBox="1"/>
          <p:nvPr/>
        </p:nvSpPr>
        <p:spPr>
          <a:xfrm rot="5400000">
            <a:off x="2933032" y="2758398"/>
            <a:ext cx="1602930" cy="276999"/>
          </a:xfrm>
          <a:prstGeom prst="rect">
            <a:avLst/>
          </a:prstGeom>
          <a:noFill/>
        </p:spPr>
        <p:txBody>
          <a:bodyPr wrap="square" rtlCol="0">
            <a:spAutoFit/>
          </a:bodyPr>
          <a:lstStyle/>
          <a:p>
            <a:r>
              <a:rPr lang="en-US" sz="1200" dirty="0">
                <a:solidFill>
                  <a:schemeClr val="bg1"/>
                </a:solidFill>
                <a:latin typeface="+mn-lt"/>
              </a:rPr>
              <a:t>USB Capture Device</a:t>
            </a:r>
          </a:p>
        </p:txBody>
      </p:sp>
      <p:sp>
        <p:nvSpPr>
          <p:cNvPr id="17" name="TextBox 16">
            <a:extLst>
              <a:ext uri="{FF2B5EF4-FFF2-40B4-BE49-F238E27FC236}">
                <a16:creationId xmlns:a16="http://schemas.microsoft.com/office/drawing/2014/main" id="{9E929239-FB5C-40AE-BBFB-52F4EBC13DDB}"/>
              </a:ext>
            </a:extLst>
          </p:cNvPr>
          <p:cNvSpPr txBox="1"/>
          <p:nvPr/>
        </p:nvSpPr>
        <p:spPr>
          <a:xfrm>
            <a:off x="2768453" y="477434"/>
            <a:ext cx="2513689" cy="400110"/>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Lastly, add a USB cable from the laptop to the capture device.</a:t>
            </a:r>
          </a:p>
        </p:txBody>
      </p:sp>
      <p:sp>
        <p:nvSpPr>
          <p:cNvPr id="18" name="TextBox 17">
            <a:extLst>
              <a:ext uri="{FF2B5EF4-FFF2-40B4-BE49-F238E27FC236}">
                <a16:creationId xmlns:a16="http://schemas.microsoft.com/office/drawing/2014/main" id="{80C5D5D2-6E74-4FCB-ADFE-99F52D23095D}"/>
              </a:ext>
            </a:extLst>
          </p:cNvPr>
          <p:cNvSpPr txBox="1"/>
          <p:nvPr/>
        </p:nvSpPr>
        <p:spPr>
          <a:xfrm>
            <a:off x="407164" y="2940804"/>
            <a:ext cx="2513689" cy="553998"/>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Use the correct USB cable – some capture devices require USB 3. The device will include the proper cable.</a:t>
            </a:r>
          </a:p>
        </p:txBody>
      </p:sp>
      <p:cxnSp>
        <p:nvCxnSpPr>
          <p:cNvPr id="21" name="Straight Arrow Connector 20">
            <a:extLst>
              <a:ext uri="{FF2B5EF4-FFF2-40B4-BE49-F238E27FC236}">
                <a16:creationId xmlns:a16="http://schemas.microsoft.com/office/drawing/2014/main" id="{4BFF9D2B-1607-4B12-81F4-4EC913ED8D97}"/>
              </a:ext>
            </a:extLst>
          </p:cNvPr>
          <p:cNvCxnSpPr>
            <a:cxnSpLocks/>
          </p:cNvCxnSpPr>
          <p:nvPr/>
        </p:nvCxnSpPr>
        <p:spPr>
          <a:xfrm flipH="1">
            <a:off x="4006126" y="2095432"/>
            <a:ext cx="2396341" cy="290772"/>
          </a:xfrm>
          <a:prstGeom prst="straightConnector1">
            <a:avLst/>
          </a:prstGeom>
          <a:ln w="19050">
            <a:solidFill>
              <a:srgbClr val="86DBF2"/>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41C61B8-F2FC-4CD8-8884-7C7DE5F3DE05}"/>
              </a:ext>
            </a:extLst>
          </p:cNvPr>
          <p:cNvSpPr txBox="1"/>
          <p:nvPr/>
        </p:nvSpPr>
        <p:spPr>
          <a:xfrm rot="21138237">
            <a:off x="4311256" y="2282070"/>
            <a:ext cx="1229561" cy="276999"/>
          </a:xfrm>
          <a:prstGeom prst="rect">
            <a:avLst/>
          </a:prstGeom>
          <a:noFill/>
        </p:spPr>
        <p:txBody>
          <a:bodyPr wrap="square" rtlCol="0">
            <a:spAutoFit/>
          </a:bodyPr>
          <a:lstStyle/>
          <a:p>
            <a:r>
              <a:rPr lang="en-US" sz="1200" dirty="0">
                <a:latin typeface="+mn-lt"/>
              </a:rPr>
              <a:t>Line output</a:t>
            </a:r>
          </a:p>
        </p:txBody>
      </p:sp>
      <p:sp>
        <p:nvSpPr>
          <p:cNvPr id="27" name="TextBox 26">
            <a:extLst>
              <a:ext uri="{FF2B5EF4-FFF2-40B4-BE49-F238E27FC236}">
                <a16:creationId xmlns:a16="http://schemas.microsoft.com/office/drawing/2014/main" id="{2AE10392-963B-48F1-A170-6AD2BC3F0E32}"/>
              </a:ext>
            </a:extLst>
          </p:cNvPr>
          <p:cNvSpPr txBox="1"/>
          <p:nvPr/>
        </p:nvSpPr>
        <p:spPr>
          <a:xfrm>
            <a:off x="5922733" y="386023"/>
            <a:ext cx="2481560" cy="461665"/>
          </a:xfrm>
          <a:prstGeom prst="rect">
            <a:avLst/>
          </a:prstGeom>
          <a:noFill/>
        </p:spPr>
        <p:txBody>
          <a:bodyPr wrap="square" rtlCol="0">
            <a:spAutoFit/>
          </a:bodyPr>
          <a:lstStyle/>
          <a:p>
            <a:r>
              <a:rPr lang="en-US" sz="1200" dirty="0">
                <a:latin typeface="+mn-lt"/>
              </a:rPr>
              <a:t>Room 55 (or Room Kit, Kit Plus, Room 70, SX80, MX700/800) </a:t>
            </a:r>
          </a:p>
        </p:txBody>
      </p:sp>
    </p:spTree>
    <p:extLst>
      <p:ext uri="{BB962C8B-B14F-4D97-AF65-F5344CB8AC3E}">
        <p14:creationId xmlns:p14="http://schemas.microsoft.com/office/powerpoint/2010/main" val="39887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par>
                          <p:cTn id="8" fill="hold">
                            <p:stCondLst>
                              <p:cond delay="3000"/>
                            </p:stCondLst>
                            <p:childTnLst>
                              <p:par>
                                <p:cTn id="9" presetID="10" presetClass="entr" presetSubtype="0" fill="hold" grpId="0" nodeType="afterEffect">
                                  <p:stCondLst>
                                    <p:cond delay="20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61EFA-B7A4-4D1C-BB01-29733F48E0DC}"/>
              </a:ext>
            </a:extLst>
          </p:cNvPr>
          <p:cNvSpPr>
            <a:spLocks noGrp="1"/>
          </p:cNvSpPr>
          <p:nvPr>
            <p:ph type="ctrTitle"/>
          </p:nvPr>
        </p:nvSpPr>
        <p:spPr/>
        <p:txBody>
          <a:bodyPr/>
          <a:lstStyle/>
          <a:p>
            <a:r>
              <a:rPr lang="en-US" dirty="0"/>
              <a:t>Now things get interesting…</a:t>
            </a:r>
          </a:p>
        </p:txBody>
      </p:sp>
    </p:spTree>
    <p:extLst>
      <p:ext uri="{BB962C8B-B14F-4D97-AF65-F5344CB8AC3E}">
        <p14:creationId xmlns:p14="http://schemas.microsoft.com/office/powerpoint/2010/main" val="3958128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4648-6C35-4CF8-8D38-397BDBFB8E85}"/>
              </a:ext>
            </a:extLst>
          </p:cNvPr>
          <p:cNvSpPr>
            <a:spLocks noGrp="1"/>
          </p:cNvSpPr>
          <p:nvPr>
            <p:ph type="title"/>
          </p:nvPr>
        </p:nvSpPr>
        <p:spPr/>
        <p:txBody>
          <a:bodyPr/>
          <a:lstStyle/>
          <a:p>
            <a:r>
              <a:rPr lang="en-US" dirty="0"/>
              <a:t>Basic Design</a:t>
            </a:r>
          </a:p>
        </p:txBody>
      </p:sp>
      <p:pic>
        <p:nvPicPr>
          <p:cNvPr id="3" name="Picture 2">
            <a:extLst>
              <a:ext uri="{FF2B5EF4-FFF2-40B4-BE49-F238E27FC236}">
                <a16:creationId xmlns:a16="http://schemas.microsoft.com/office/drawing/2014/main" id="{27C9C81F-E851-48AF-BD61-BB037C9FB0D3}"/>
              </a:ext>
            </a:extLst>
          </p:cNvPr>
          <p:cNvPicPr>
            <a:picLocks noChangeAspect="1"/>
          </p:cNvPicPr>
          <p:nvPr/>
        </p:nvPicPr>
        <p:blipFill>
          <a:blip r:embed="rId2"/>
          <a:stretch>
            <a:fillRect/>
          </a:stretch>
        </p:blipFill>
        <p:spPr>
          <a:xfrm>
            <a:off x="5836131" y="916714"/>
            <a:ext cx="2793026" cy="2634181"/>
          </a:xfrm>
          <a:prstGeom prst="rect">
            <a:avLst/>
          </a:prstGeom>
        </p:spPr>
      </p:pic>
      <p:pic>
        <p:nvPicPr>
          <p:cNvPr id="4" name="Picture 3">
            <a:extLst>
              <a:ext uri="{FF2B5EF4-FFF2-40B4-BE49-F238E27FC236}">
                <a16:creationId xmlns:a16="http://schemas.microsoft.com/office/drawing/2014/main" id="{6A59FED2-B4FD-4642-B3BE-0C19185CCCE7}"/>
              </a:ext>
            </a:extLst>
          </p:cNvPr>
          <p:cNvPicPr>
            <a:picLocks noChangeAspect="1"/>
          </p:cNvPicPr>
          <p:nvPr/>
        </p:nvPicPr>
        <p:blipFill>
          <a:blip r:embed="rId3"/>
          <a:stretch>
            <a:fillRect/>
          </a:stretch>
        </p:blipFill>
        <p:spPr>
          <a:xfrm>
            <a:off x="837895" y="1361860"/>
            <a:ext cx="1065813" cy="828966"/>
          </a:xfrm>
          <a:prstGeom prst="rect">
            <a:avLst/>
          </a:prstGeom>
        </p:spPr>
      </p:pic>
      <p:sp>
        <p:nvSpPr>
          <p:cNvPr id="5" name="Rectangle 4">
            <a:extLst>
              <a:ext uri="{FF2B5EF4-FFF2-40B4-BE49-F238E27FC236}">
                <a16:creationId xmlns:a16="http://schemas.microsoft.com/office/drawing/2014/main" id="{A1D197FF-0651-4DCA-A05F-4A644E7946C2}"/>
              </a:ext>
            </a:extLst>
          </p:cNvPr>
          <p:cNvSpPr/>
          <p:nvPr/>
        </p:nvSpPr>
        <p:spPr>
          <a:xfrm>
            <a:off x="3460876" y="1868668"/>
            <a:ext cx="539168" cy="1908946"/>
          </a:xfrm>
          <a:prstGeom prst="rect">
            <a:avLst/>
          </a:prstGeom>
          <a:solidFill>
            <a:schemeClr val="tx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D66C8BE8-DB9D-43D5-A28B-639289477B58}"/>
              </a:ext>
            </a:extLst>
          </p:cNvPr>
          <p:cNvCxnSpPr>
            <a:cxnSpLocks/>
          </p:cNvCxnSpPr>
          <p:nvPr/>
        </p:nvCxnSpPr>
        <p:spPr>
          <a:xfrm>
            <a:off x="1903708" y="1679436"/>
            <a:ext cx="4651701" cy="0"/>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DE552AB-B8C0-4E8F-8339-0FADC0D79717}"/>
              </a:ext>
            </a:extLst>
          </p:cNvPr>
          <p:cNvCxnSpPr>
            <a:cxnSpLocks/>
          </p:cNvCxnSpPr>
          <p:nvPr/>
        </p:nvCxnSpPr>
        <p:spPr>
          <a:xfrm flipH="1">
            <a:off x="4000044" y="1943032"/>
            <a:ext cx="2396341" cy="290772"/>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80EFE14-9ADD-4B74-BAFE-C8480BF5D823}"/>
              </a:ext>
            </a:extLst>
          </p:cNvPr>
          <p:cNvCxnSpPr>
            <a:cxnSpLocks/>
          </p:cNvCxnSpPr>
          <p:nvPr/>
        </p:nvCxnSpPr>
        <p:spPr>
          <a:xfrm flipH="1">
            <a:off x="4006126" y="2095432"/>
            <a:ext cx="2396341" cy="290772"/>
          </a:xfrm>
          <a:prstGeom prst="straightConnector1">
            <a:avLst/>
          </a:prstGeom>
          <a:ln w="19050">
            <a:solidFill>
              <a:srgbClr val="86DBF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7CAE0C3-4D7A-4ECF-8239-1964EA85FEF1}"/>
              </a:ext>
            </a:extLst>
          </p:cNvPr>
          <p:cNvCxnSpPr>
            <a:cxnSpLocks/>
          </p:cNvCxnSpPr>
          <p:nvPr/>
        </p:nvCxnSpPr>
        <p:spPr>
          <a:xfrm>
            <a:off x="1903708" y="1943032"/>
            <a:ext cx="1557168" cy="199403"/>
          </a:xfrm>
          <a:prstGeom prst="straightConnector1">
            <a:avLst/>
          </a:prstGeom>
          <a:ln w="19050">
            <a:solidFill>
              <a:schemeClr val="tx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70FD688-74A5-4963-AB74-0A6563952B6F}"/>
              </a:ext>
            </a:extLst>
          </p:cNvPr>
          <p:cNvSpPr txBox="1"/>
          <p:nvPr/>
        </p:nvSpPr>
        <p:spPr>
          <a:xfrm>
            <a:off x="2101298" y="1180589"/>
            <a:ext cx="2179693" cy="461665"/>
          </a:xfrm>
          <a:prstGeom prst="rect">
            <a:avLst/>
          </a:prstGeom>
          <a:noFill/>
        </p:spPr>
        <p:txBody>
          <a:bodyPr wrap="square" rtlCol="0">
            <a:spAutoFit/>
          </a:bodyPr>
          <a:lstStyle/>
          <a:p>
            <a:r>
              <a:rPr lang="en-US" sz="1200" dirty="0">
                <a:latin typeface="+mn-lt"/>
              </a:rPr>
              <a:t>Conference video and audio</a:t>
            </a:r>
          </a:p>
          <a:p>
            <a:r>
              <a:rPr lang="en-US" sz="1200" dirty="0">
                <a:latin typeface="+mn-lt"/>
              </a:rPr>
              <a:t>HDMI </a:t>
            </a:r>
          </a:p>
        </p:txBody>
      </p:sp>
      <p:cxnSp>
        <p:nvCxnSpPr>
          <p:cNvPr id="20" name="Straight Arrow Connector 19">
            <a:extLst>
              <a:ext uri="{FF2B5EF4-FFF2-40B4-BE49-F238E27FC236}">
                <a16:creationId xmlns:a16="http://schemas.microsoft.com/office/drawing/2014/main" id="{C7AD8988-9BAD-4CA7-B1EC-51ED10192C88}"/>
              </a:ext>
            </a:extLst>
          </p:cNvPr>
          <p:cNvCxnSpPr>
            <a:cxnSpLocks/>
          </p:cNvCxnSpPr>
          <p:nvPr/>
        </p:nvCxnSpPr>
        <p:spPr>
          <a:xfrm>
            <a:off x="2734547" y="1520173"/>
            <a:ext cx="406970" cy="0"/>
          </a:xfrm>
          <a:prstGeom prst="straightConnector1">
            <a:avLst/>
          </a:prstGeom>
          <a:ln w="19050">
            <a:solidFill>
              <a:schemeClr val="tx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49D7F5E-0393-4820-97FD-3AA7B7D700BB}"/>
              </a:ext>
            </a:extLst>
          </p:cNvPr>
          <p:cNvSpPr txBox="1"/>
          <p:nvPr/>
        </p:nvSpPr>
        <p:spPr>
          <a:xfrm rot="426558">
            <a:off x="2440563" y="1767350"/>
            <a:ext cx="681865" cy="276999"/>
          </a:xfrm>
          <a:prstGeom prst="rect">
            <a:avLst/>
          </a:prstGeom>
          <a:noFill/>
        </p:spPr>
        <p:txBody>
          <a:bodyPr wrap="square" rtlCol="0">
            <a:spAutoFit/>
          </a:bodyPr>
          <a:lstStyle/>
          <a:p>
            <a:r>
              <a:rPr lang="en-US" sz="1200" dirty="0">
                <a:latin typeface="+mn-lt"/>
              </a:rPr>
              <a:t>USB</a:t>
            </a:r>
          </a:p>
        </p:txBody>
      </p:sp>
      <p:sp>
        <p:nvSpPr>
          <p:cNvPr id="26" name="TextBox 25">
            <a:extLst>
              <a:ext uri="{FF2B5EF4-FFF2-40B4-BE49-F238E27FC236}">
                <a16:creationId xmlns:a16="http://schemas.microsoft.com/office/drawing/2014/main" id="{D8491478-3C40-4CDF-A839-104CE8AB624A}"/>
              </a:ext>
            </a:extLst>
          </p:cNvPr>
          <p:cNvSpPr txBox="1"/>
          <p:nvPr/>
        </p:nvSpPr>
        <p:spPr>
          <a:xfrm rot="5400000">
            <a:off x="2933032" y="2758398"/>
            <a:ext cx="1602930" cy="276999"/>
          </a:xfrm>
          <a:prstGeom prst="rect">
            <a:avLst/>
          </a:prstGeom>
          <a:noFill/>
        </p:spPr>
        <p:txBody>
          <a:bodyPr wrap="square" rtlCol="0">
            <a:spAutoFit/>
          </a:bodyPr>
          <a:lstStyle/>
          <a:p>
            <a:r>
              <a:rPr lang="en-US" sz="1200" dirty="0">
                <a:solidFill>
                  <a:schemeClr val="bg1"/>
                </a:solidFill>
                <a:latin typeface="+mn-lt"/>
              </a:rPr>
              <a:t>USB Capture Device</a:t>
            </a:r>
          </a:p>
        </p:txBody>
      </p:sp>
      <p:sp>
        <p:nvSpPr>
          <p:cNvPr id="17" name="TextBox 16">
            <a:extLst>
              <a:ext uri="{FF2B5EF4-FFF2-40B4-BE49-F238E27FC236}">
                <a16:creationId xmlns:a16="http://schemas.microsoft.com/office/drawing/2014/main" id="{EAD6019A-1A69-4968-AFF3-D712579A9635}"/>
              </a:ext>
            </a:extLst>
          </p:cNvPr>
          <p:cNvSpPr txBox="1"/>
          <p:nvPr/>
        </p:nvSpPr>
        <p:spPr>
          <a:xfrm>
            <a:off x="2768453" y="477434"/>
            <a:ext cx="2513689" cy="553998"/>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The HDMI cable actually provides conference video and audio from your laptop to the video system.</a:t>
            </a:r>
          </a:p>
        </p:txBody>
      </p:sp>
      <p:sp>
        <p:nvSpPr>
          <p:cNvPr id="22" name="TextBox 21">
            <a:extLst>
              <a:ext uri="{FF2B5EF4-FFF2-40B4-BE49-F238E27FC236}">
                <a16:creationId xmlns:a16="http://schemas.microsoft.com/office/drawing/2014/main" id="{EB681CEC-6FC1-47FA-9651-46164689FA15}"/>
              </a:ext>
            </a:extLst>
          </p:cNvPr>
          <p:cNvSpPr txBox="1"/>
          <p:nvPr/>
        </p:nvSpPr>
        <p:spPr>
          <a:xfrm>
            <a:off x="2084331" y="1007706"/>
            <a:ext cx="2179693" cy="276999"/>
          </a:xfrm>
          <a:prstGeom prst="rect">
            <a:avLst/>
          </a:prstGeom>
          <a:noFill/>
        </p:spPr>
        <p:txBody>
          <a:bodyPr wrap="square" rtlCol="0">
            <a:spAutoFit/>
          </a:bodyPr>
          <a:lstStyle/>
          <a:p>
            <a:r>
              <a:rPr lang="en-US" sz="1200" strike="sngStrike" dirty="0">
                <a:latin typeface="+mn-lt"/>
              </a:rPr>
              <a:t>Presentation video and audio</a:t>
            </a:r>
          </a:p>
        </p:txBody>
      </p:sp>
      <p:sp>
        <p:nvSpPr>
          <p:cNvPr id="30" name="TextBox 29">
            <a:extLst>
              <a:ext uri="{FF2B5EF4-FFF2-40B4-BE49-F238E27FC236}">
                <a16:creationId xmlns:a16="http://schemas.microsoft.com/office/drawing/2014/main" id="{7A19D021-BEC9-46A9-8D9C-0B7B526BEF5A}"/>
              </a:ext>
            </a:extLst>
          </p:cNvPr>
          <p:cNvSpPr txBox="1"/>
          <p:nvPr/>
        </p:nvSpPr>
        <p:spPr>
          <a:xfrm rot="21179961">
            <a:off x="4256995" y="1837622"/>
            <a:ext cx="1002527" cy="276999"/>
          </a:xfrm>
          <a:prstGeom prst="rect">
            <a:avLst/>
          </a:prstGeom>
          <a:noFill/>
        </p:spPr>
        <p:txBody>
          <a:bodyPr wrap="square" rtlCol="0">
            <a:spAutoFit/>
          </a:bodyPr>
          <a:lstStyle/>
          <a:p>
            <a:r>
              <a:rPr lang="en-US" sz="1200" dirty="0">
                <a:latin typeface="+mn-lt"/>
              </a:rPr>
              <a:t>Monitor out</a:t>
            </a:r>
          </a:p>
        </p:txBody>
      </p:sp>
      <p:sp>
        <p:nvSpPr>
          <p:cNvPr id="31" name="TextBox 30">
            <a:extLst>
              <a:ext uri="{FF2B5EF4-FFF2-40B4-BE49-F238E27FC236}">
                <a16:creationId xmlns:a16="http://schemas.microsoft.com/office/drawing/2014/main" id="{BF4FC700-3135-47AE-9DEE-D4E39D3210B5}"/>
              </a:ext>
            </a:extLst>
          </p:cNvPr>
          <p:cNvSpPr txBox="1"/>
          <p:nvPr/>
        </p:nvSpPr>
        <p:spPr>
          <a:xfrm rot="21138237">
            <a:off x="4311256" y="2282070"/>
            <a:ext cx="1229561" cy="276999"/>
          </a:xfrm>
          <a:prstGeom prst="rect">
            <a:avLst/>
          </a:prstGeom>
          <a:noFill/>
        </p:spPr>
        <p:txBody>
          <a:bodyPr wrap="square" rtlCol="0">
            <a:spAutoFit/>
          </a:bodyPr>
          <a:lstStyle/>
          <a:p>
            <a:r>
              <a:rPr lang="en-US" sz="1200" dirty="0">
                <a:latin typeface="+mn-lt"/>
              </a:rPr>
              <a:t>Line output</a:t>
            </a:r>
          </a:p>
        </p:txBody>
      </p:sp>
      <p:sp>
        <p:nvSpPr>
          <p:cNvPr id="21" name="TextBox 20">
            <a:extLst>
              <a:ext uri="{FF2B5EF4-FFF2-40B4-BE49-F238E27FC236}">
                <a16:creationId xmlns:a16="http://schemas.microsoft.com/office/drawing/2014/main" id="{36FF0112-687C-42B5-ACB4-EDC852412BD8}"/>
              </a:ext>
            </a:extLst>
          </p:cNvPr>
          <p:cNvSpPr txBox="1"/>
          <p:nvPr/>
        </p:nvSpPr>
        <p:spPr>
          <a:xfrm>
            <a:off x="5922733" y="386023"/>
            <a:ext cx="2481560" cy="461665"/>
          </a:xfrm>
          <a:prstGeom prst="rect">
            <a:avLst/>
          </a:prstGeom>
          <a:noFill/>
        </p:spPr>
        <p:txBody>
          <a:bodyPr wrap="square" rtlCol="0">
            <a:spAutoFit/>
          </a:bodyPr>
          <a:lstStyle/>
          <a:p>
            <a:r>
              <a:rPr lang="en-US" sz="1200" dirty="0">
                <a:latin typeface="+mn-lt"/>
              </a:rPr>
              <a:t>Room 55 (or Room Kit, Kit Plus, Room 70, SX80, MX700/800) </a:t>
            </a:r>
          </a:p>
        </p:txBody>
      </p:sp>
    </p:spTree>
    <p:extLst>
      <p:ext uri="{BB962C8B-B14F-4D97-AF65-F5344CB8AC3E}">
        <p14:creationId xmlns:p14="http://schemas.microsoft.com/office/powerpoint/2010/main" val="35086414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4648-6C35-4CF8-8D38-397BDBFB8E85}"/>
              </a:ext>
            </a:extLst>
          </p:cNvPr>
          <p:cNvSpPr>
            <a:spLocks noGrp="1"/>
          </p:cNvSpPr>
          <p:nvPr>
            <p:ph type="title"/>
          </p:nvPr>
        </p:nvSpPr>
        <p:spPr/>
        <p:txBody>
          <a:bodyPr/>
          <a:lstStyle/>
          <a:p>
            <a:r>
              <a:rPr lang="en-US" dirty="0"/>
              <a:t>Basic Design</a:t>
            </a:r>
          </a:p>
        </p:txBody>
      </p:sp>
      <p:pic>
        <p:nvPicPr>
          <p:cNvPr id="3" name="Picture 2">
            <a:extLst>
              <a:ext uri="{FF2B5EF4-FFF2-40B4-BE49-F238E27FC236}">
                <a16:creationId xmlns:a16="http://schemas.microsoft.com/office/drawing/2014/main" id="{27C9C81F-E851-48AF-BD61-BB037C9FB0D3}"/>
              </a:ext>
            </a:extLst>
          </p:cNvPr>
          <p:cNvPicPr>
            <a:picLocks noChangeAspect="1"/>
          </p:cNvPicPr>
          <p:nvPr/>
        </p:nvPicPr>
        <p:blipFill>
          <a:blip r:embed="rId2"/>
          <a:stretch>
            <a:fillRect/>
          </a:stretch>
        </p:blipFill>
        <p:spPr>
          <a:xfrm>
            <a:off x="5836131" y="916714"/>
            <a:ext cx="2793026" cy="2634181"/>
          </a:xfrm>
          <a:prstGeom prst="rect">
            <a:avLst/>
          </a:prstGeom>
        </p:spPr>
      </p:pic>
      <p:pic>
        <p:nvPicPr>
          <p:cNvPr id="4" name="Picture 3">
            <a:extLst>
              <a:ext uri="{FF2B5EF4-FFF2-40B4-BE49-F238E27FC236}">
                <a16:creationId xmlns:a16="http://schemas.microsoft.com/office/drawing/2014/main" id="{6A59FED2-B4FD-4642-B3BE-0C19185CCCE7}"/>
              </a:ext>
            </a:extLst>
          </p:cNvPr>
          <p:cNvPicPr>
            <a:picLocks noChangeAspect="1"/>
          </p:cNvPicPr>
          <p:nvPr/>
        </p:nvPicPr>
        <p:blipFill>
          <a:blip r:embed="rId3"/>
          <a:stretch>
            <a:fillRect/>
          </a:stretch>
        </p:blipFill>
        <p:spPr>
          <a:xfrm>
            <a:off x="837895" y="1361860"/>
            <a:ext cx="1065813" cy="828966"/>
          </a:xfrm>
          <a:prstGeom prst="rect">
            <a:avLst/>
          </a:prstGeom>
        </p:spPr>
      </p:pic>
      <p:sp>
        <p:nvSpPr>
          <p:cNvPr id="5" name="Rectangle 4">
            <a:extLst>
              <a:ext uri="{FF2B5EF4-FFF2-40B4-BE49-F238E27FC236}">
                <a16:creationId xmlns:a16="http://schemas.microsoft.com/office/drawing/2014/main" id="{A1D197FF-0651-4DCA-A05F-4A644E7946C2}"/>
              </a:ext>
            </a:extLst>
          </p:cNvPr>
          <p:cNvSpPr/>
          <p:nvPr/>
        </p:nvSpPr>
        <p:spPr>
          <a:xfrm>
            <a:off x="3460876" y="1868668"/>
            <a:ext cx="539168" cy="1908946"/>
          </a:xfrm>
          <a:prstGeom prst="rect">
            <a:avLst/>
          </a:prstGeom>
          <a:solidFill>
            <a:schemeClr val="tx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D66C8BE8-DB9D-43D5-A28B-639289477B58}"/>
              </a:ext>
            </a:extLst>
          </p:cNvPr>
          <p:cNvCxnSpPr>
            <a:cxnSpLocks/>
          </p:cNvCxnSpPr>
          <p:nvPr/>
        </p:nvCxnSpPr>
        <p:spPr>
          <a:xfrm>
            <a:off x="1903708" y="1679436"/>
            <a:ext cx="4651701" cy="0"/>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DE552AB-B8C0-4E8F-8339-0FADC0D79717}"/>
              </a:ext>
            </a:extLst>
          </p:cNvPr>
          <p:cNvCxnSpPr>
            <a:cxnSpLocks/>
          </p:cNvCxnSpPr>
          <p:nvPr/>
        </p:nvCxnSpPr>
        <p:spPr>
          <a:xfrm flipH="1">
            <a:off x="4000044" y="1943032"/>
            <a:ext cx="2396341" cy="290772"/>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80EFE14-9ADD-4B74-BAFE-C8480BF5D823}"/>
              </a:ext>
            </a:extLst>
          </p:cNvPr>
          <p:cNvCxnSpPr>
            <a:cxnSpLocks/>
          </p:cNvCxnSpPr>
          <p:nvPr/>
        </p:nvCxnSpPr>
        <p:spPr>
          <a:xfrm flipH="1">
            <a:off x="4006126" y="2095432"/>
            <a:ext cx="2396341" cy="290772"/>
          </a:xfrm>
          <a:prstGeom prst="straightConnector1">
            <a:avLst/>
          </a:prstGeom>
          <a:ln w="19050">
            <a:solidFill>
              <a:srgbClr val="86DBF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7CAE0C3-4D7A-4ECF-8239-1964EA85FEF1}"/>
              </a:ext>
            </a:extLst>
          </p:cNvPr>
          <p:cNvCxnSpPr>
            <a:cxnSpLocks/>
          </p:cNvCxnSpPr>
          <p:nvPr/>
        </p:nvCxnSpPr>
        <p:spPr>
          <a:xfrm>
            <a:off x="1903708" y="1943032"/>
            <a:ext cx="1557168" cy="199403"/>
          </a:xfrm>
          <a:prstGeom prst="straightConnector1">
            <a:avLst/>
          </a:prstGeom>
          <a:ln w="19050">
            <a:solidFill>
              <a:schemeClr val="tx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70FD688-74A5-4963-AB74-0A6563952B6F}"/>
              </a:ext>
            </a:extLst>
          </p:cNvPr>
          <p:cNvSpPr txBox="1"/>
          <p:nvPr/>
        </p:nvSpPr>
        <p:spPr>
          <a:xfrm>
            <a:off x="2101298" y="1180589"/>
            <a:ext cx="2179693" cy="461665"/>
          </a:xfrm>
          <a:prstGeom prst="rect">
            <a:avLst/>
          </a:prstGeom>
          <a:noFill/>
        </p:spPr>
        <p:txBody>
          <a:bodyPr wrap="square" rtlCol="0">
            <a:spAutoFit/>
          </a:bodyPr>
          <a:lstStyle/>
          <a:p>
            <a:r>
              <a:rPr lang="en-US" sz="1200" dirty="0">
                <a:latin typeface="+mn-lt"/>
              </a:rPr>
              <a:t>Conference video and audio</a:t>
            </a:r>
          </a:p>
          <a:p>
            <a:r>
              <a:rPr lang="en-US" sz="1200" dirty="0">
                <a:latin typeface="+mn-lt"/>
              </a:rPr>
              <a:t>HDMI </a:t>
            </a:r>
          </a:p>
        </p:txBody>
      </p:sp>
      <p:cxnSp>
        <p:nvCxnSpPr>
          <p:cNvPr id="20" name="Straight Arrow Connector 19">
            <a:extLst>
              <a:ext uri="{FF2B5EF4-FFF2-40B4-BE49-F238E27FC236}">
                <a16:creationId xmlns:a16="http://schemas.microsoft.com/office/drawing/2014/main" id="{C7AD8988-9BAD-4CA7-B1EC-51ED10192C88}"/>
              </a:ext>
            </a:extLst>
          </p:cNvPr>
          <p:cNvCxnSpPr>
            <a:cxnSpLocks/>
          </p:cNvCxnSpPr>
          <p:nvPr/>
        </p:nvCxnSpPr>
        <p:spPr>
          <a:xfrm>
            <a:off x="2734547" y="1520173"/>
            <a:ext cx="406970" cy="0"/>
          </a:xfrm>
          <a:prstGeom prst="straightConnector1">
            <a:avLst/>
          </a:prstGeom>
          <a:ln w="19050">
            <a:solidFill>
              <a:schemeClr val="tx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49D7F5E-0393-4820-97FD-3AA7B7D700BB}"/>
              </a:ext>
            </a:extLst>
          </p:cNvPr>
          <p:cNvSpPr txBox="1"/>
          <p:nvPr/>
        </p:nvSpPr>
        <p:spPr>
          <a:xfrm rot="426558">
            <a:off x="2440563" y="1767350"/>
            <a:ext cx="681865" cy="276999"/>
          </a:xfrm>
          <a:prstGeom prst="rect">
            <a:avLst/>
          </a:prstGeom>
          <a:noFill/>
        </p:spPr>
        <p:txBody>
          <a:bodyPr wrap="square" rtlCol="0">
            <a:spAutoFit/>
          </a:bodyPr>
          <a:lstStyle/>
          <a:p>
            <a:r>
              <a:rPr lang="en-US" sz="1200" dirty="0">
                <a:latin typeface="+mn-lt"/>
              </a:rPr>
              <a:t>USB</a:t>
            </a:r>
          </a:p>
        </p:txBody>
      </p:sp>
      <p:sp>
        <p:nvSpPr>
          <p:cNvPr id="24" name="TextBox 23">
            <a:extLst>
              <a:ext uri="{FF2B5EF4-FFF2-40B4-BE49-F238E27FC236}">
                <a16:creationId xmlns:a16="http://schemas.microsoft.com/office/drawing/2014/main" id="{6298B77C-AE37-479F-8629-3F35FAA1B7AA}"/>
              </a:ext>
            </a:extLst>
          </p:cNvPr>
          <p:cNvSpPr txBox="1"/>
          <p:nvPr/>
        </p:nvSpPr>
        <p:spPr>
          <a:xfrm rot="21179961">
            <a:off x="4256995" y="1837622"/>
            <a:ext cx="1002527" cy="276999"/>
          </a:xfrm>
          <a:prstGeom prst="rect">
            <a:avLst/>
          </a:prstGeom>
          <a:noFill/>
        </p:spPr>
        <p:txBody>
          <a:bodyPr wrap="square" rtlCol="0">
            <a:spAutoFit/>
          </a:bodyPr>
          <a:lstStyle/>
          <a:p>
            <a:r>
              <a:rPr lang="en-US" sz="1200" dirty="0">
                <a:latin typeface="+mn-lt"/>
              </a:rPr>
              <a:t>Camera(s)</a:t>
            </a:r>
          </a:p>
        </p:txBody>
      </p:sp>
      <p:sp>
        <p:nvSpPr>
          <p:cNvPr id="25" name="TextBox 24">
            <a:extLst>
              <a:ext uri="{FF2B5EF4-FFF2-40B4-BE49-F238E27FC236}">
                <a16:creationId xmlns:a16="http://schemas.microsoft.com/office/drawing/2014/main" id="{687F4BE9-ECC5-4FF7-9194-D4AB6969A1F9}"/>
              </a:ext>
            </a:extLst>
          </p:cNvPr>
          <p:cNvSpPr txBox="1"/>
          <p:nvPr/>
        </p:nvSpPr>
        <p:spPr>
          <a:xfrm rot="21138237">
            <a:off x="4311256" y="2285803"/>
            <a:ext cx="1229561" cy="461665"/>
          </a:xfrm>
          <a:prstGeom prst="rect">
            <a:avLst/>
          </a:prstGeom>
          <a:noFill/>
        </p:spPr>
        <p:txBody>
          <a:bodyPr wrap="square" rtlCol="0">
            <a:spAutoFit/>
          </a:bodyPr>
          <a:lstStyle/>
          <a:p>
            <a:r>
              <a:rPr lang="en-US" sz="1200" dirty="0">
                <a:latin typeface="+mn-lt"/>
              </a:rPr>
              <a:t>Microphone audio</a:t>
            </a:r>
          </a:p>
        </p:txBody>
      </p:sp>
      <p:sp>
        <p:nvSpPr>
          <p:cNvPr id="26" name="TextBox 25">
            <a:extLst>
              <a:ext uri="{FF2B5EF4-FFF2-40B4-BE49-F238E27FC236}">
                <a16:creationId xmlns:a16="http://schemas.microsoft.com/office/drawing/2014/main" id="{D8491478-3C40-4CDF-A839-104CE8AB624A}"/>
              </a:ext>
            </a:extLst>
          </p:cNvPr>
          <p:cNvSpPr txBox="1"/>
          <p:nvPr/>
        </p:nvSpPr>
        <p:spPr>
          <a:xfrm rot="5400000">
            <a:off x="2933032" y="2758398"/>
            <a:ext cx="1602930" cy="276999"/>
          </a:xfrm>
          <a:prstGeom prst="rect">
            <a:avLst/>
          </a:prstGeom>
          <a:noFill/>
        </p:spPr>
        <p:txBody>
          <a:bodyPr wrap="square" rtlCol="0">
            <a:spAutoFit/>
          </a:bodyPr>
          <a:lstStyle/>
          <a:p>
            <a:r>
              <a:rPr lang="en-US" sz="1200" dirty="0">
                <a:solidFill>
                  <a:schemeClr val="bg1"/>
                </a:solidFill>
                <a:latin typeface="+mn-lt"/>
              </a:rPr>
              <a:t>USB Capture Device</a:t>
            </a:r>
          </a:p>
        </p:txBody>
      </p:sp>
      <p:sp>
        <p:nvSpPr>
          <p:cNvPr id="17" name="TextBox 16">
            <a:extLst>
              <a:ext uri="{FF2B5EF4-FFF2-40B4-BE49-F238E27FC236}">
                <a16:creationId xmlns:a16="http://schemas.microsoft.com/office/drawing/2014/main" id="{EAD6019A-1A69-4968-AFF3-D712579A9635}"/>
              </a:ext>
            </a:extLst>
          </p:cNvPr>
          <p:cNvSpPr txBox="1"/>
          <p:nvPr/>
        </p:nvSpPr>
        <p:spPr>
          <a:xfrm>
            <a:off x="2768453" y="477434"/>
            <a:ext cx="2513689" cy="553998"/>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The HDMI cable actually provides conference video and audio from your laptop to the video system.</a:t>
            </a:r>
          </a:p>
        </p:txBody>
      </p:sp>
      <p:sp>
        <p:nvSpPr>
          <p:cNvPr id="18" name="TextBox 17">
            <a:extLst>
              <a:ext uri="{FF2B5EF4-FFF2-40B4-BE49-F238E27FC236}">
                <a16:creationId xmlns:a16="http://schemas.microsoft.com/office/drawing/2014/main" id="{9D8BDA98-A0D0-49A6-A342-398EBA4CAFCC}"/>
              </a:ext>
            </a:extLst>
          </p:cNvPr>
          <p:cNvSpPr txBox="1"/>
          <p:nvPr/>
        </p:nvSpPr>
        <p:spPr>
          <a:xfrm>
            <a:off x="4087870" y="3880182"/>
            <a:ext cx="2593700" cy="553998"/>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The HDMI and audio wires from the video system provide all of the cameras (using </a:t>
            </a:r>
            <a:r>
              <a:rPr lang="en-US" sz="1000" dirty="0" err="1">
                <a:solidFill>
                  <a:schemeClr val="bg1"/>
                </a:solidFill>
                <a:latin typeface="+mn-lt"/>
              </a:rPr>
              <a:t>SelfView</a:t>
            </a:r>
            <a:r>
              <a:rPr lang="en-US" sz="1000" dirty="0">
                <a:solidFill>
                  <a:schemeClr val="bg1"/>
                </a:solidFill>
                <a:latin typeface="+mn-lt"/>
              </a:rPr>
              <a:t>) and all of the microphones.</a:t>
            </a:r>
          </a:p>
        </p:txBody>
      </p:sp>
      <p:sp>
        <p:nvSpPr>
          <p:cNvPr id="22" name="TextBox 21">
            <a:extLst>
              <a:ext uri="{FF2B5EF4-FFF2-40B4-BE49-F238E27FC236}">
                <a16:creationId xmlns:a16="http://schemas.microsoft.com/office/drawing/2014/main" id="{EB681CEC-6FC1-47FA-9651-46164689FA15}"/>
              </a:ext>
            </a:extLst>
          </p:cNvPr>
          <p:cNvSpPr txBox="1"/>
          <p:nvPr/>
        </p:nvSpPr>
        <p:spPr>
          <a:xfrm>
            <a:off x="2084331" y="1007706"/>
            <a:ext cx="2179693" cy="276999"/>
          </a:xfrm>
          <a:prstGeom prst="rect">
            <a:avLst/>
          </a:prstGeom>
          <a:noFill/>
        </p:spPr>
        <p:txBody>
          <a:bodyPr wrap="square" rtlCol="0">
            <a:spAutoFit/>
          </a:bodyPr>
          <a:lstStyle/>
          <a:p>
            <a:r>
              <a:rPr lang="en-US" sz="1200" strike="sngStrike" dirty="0">
                <a:latin typeface="+mn-lt"/>
              </a:rPr>
              <a:t>Presentation video and audio</a:t>
            </a:r>
          </a:p>
        </p:txBody>
      </p:sp>
      <p:sp>
        <p:nvSpPr>
          <p:cNvPr id="27" name="TextBox 26">
            <a:extLst>
              <a:ext uri="{FF2B5EF4-FFF2-40B4-BE49-F238E27FC236}">
                <a16:creationId xmlns:a16="http://schemas.microsoft.com/office/drawing/2014/main" id="{140A0CDD-8530-41CA-B36B-48FE2868B053}"/>
              </a:ext>
            </a:extLst>
          </p:cNvPr>
          <p:cNvSpPr txBox="1"/>
          <p:nvPr/>
        </p:nvSpPr>
        <p:spPr>
          <a:xfrm rot="21137999">
            <a:off x="4157522" y="1664837"/>
            <a:ext cx="1146955" cy="276999"/>
          </a:xfrm>
          <a:prstGeom prst="rect">
            <a:avLst/>
          </a:prstGeom>
          <a:noFill/>
        </p:spPr>
        <p:txBody>
          <a:bodyPr wrap="square" rtlCol="0">
            <a:spAutoFit/>
          </a:bodyPr>
          <a:lstStyle/>
          <a:p>
            <a:r>
              <a:rPr lang="en-US" sz="1200" strike="sngStrike" dirty="0">
                <a:latin typeface="+mn-lt"/>
              </a:rPr>
              <a:t>Monitor out</a:t>
            </a:r>
          </a:p>
        </p:txBody>
      </p:sp>
      <p:sp>
        <p:nvSpPr>
          <p:cNvPr id="29" name="TextBox 28">
            <a:extLst>
              <a:ext uri="{FF2B5EF4-FFF2-40B4-BE49-F238E27FC236}">
                <a16:creationId xmlns:a16="http://schemas.microsoft.com/office/drawing/2014/main" id="{3E640CC7-864A-4BC7-8CA5-D62412B13D73}"/>
              </a:ext>
            </a:extLst>
          </p:cNvPr>
          <p:cNvSpPr txBox="1"/>
          <p:nvPr/>
        </p:nvSpPr>
        <p:spPr>
          <a:xfrm rot="21137999">
            <a:off x="4324894" y="2668122"/>
            <a:ext cx="1146955" cy="276999"/>
          </a:xfrm>
          <a:prstGeom prst="rect">
            <a:avLst/>
          </a:prstGeom>
          <a:noFill/>
        </p:spPr>
        <p:txBody>
          <a:bodyPr wrap="square" rtlCol="0">
            <a:spAutoFit/>
          </a:bodyPr>
          <a:lstStyle/>
          <a:p>
            <a:r>
              <a:rPr lang="en-US" sz="1200" strike="sngStrike" dirty="0">
                <a:latin typeface="+mn-lt"/>
              </a:rPr>
              <a:t>Line output</a:t>
            </a:r>
          </a:p>
        </p:txBody>
      </p:sp>
      <p:sp>
        <p:nvSpPr>
          <p:cNvPr id="30" name="TextBox 29">
            <a:extLst>
              <a:ext uri="{FF2B5EF4-FFF2-40B4-BE49-F238E27FC236}">
                <a16:creationId xmlns:a16="http://schemas.microsoft.com/office/drawing/2014/main" id="{EB1DD7C3-F330-410E-BAB3-B4D0C8C55F75}"/>
              </a:ext>
            </a:extLst>
          </p:cNvPr>
          <p:cNvSpPr txBox="1"/>
          <p:nvPr/>
        </p:nvSpPr>
        <p:spPr>
          <a:xfrm>
            <a:off x="5922733" y="386023"/>
            <a:ext cx="2481560" cy="461665"/>
          </a:xfrm>
          <a:prstGeom prst="rect">
            <a:avLst/>
          </a:prstGeom>
          <a:noFill/>
        </p:spPr>
        <p:txBody>
          <a:bodyPr wrap="square" rtlCol="0">
            <a:spAutoFit/>
          </a:bodyPr>
          <a:lstStyle/>
          <a:p>
            <a:r>
              <a:rPr lang="en-US" sz="1200" dirty="0">
                <a:latin typeface="+mn-lt"/>
              </a:rPr>
              <a:t>Room 55 (or Room Kit, Kit Plus, Room 70, SX80, MX700/800) </a:t>
            </a:r>
          </a:p>
        </p:txBody>
      </p:sp>
    </p:spTree>
    <p:extLst>
      <p:ext uri="{BB962C8B-B14F-4D97-AF65-F5344CB8AC3E}">
        <p14:creationId xmlns:p14="http://schemas.microsoft.com/office/powerpoint/2010/main" val="240337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4648-6C35-4CF8-8D38-397BDBFB8E85}"/>
              </a:ext>
            </a:extLst>
          </p:cNvPr>
          <p:cNvSpPr>
            <a:spLocks noGrp="1"/>
          </p:cNvSpPr>
          <p:nvPr>
            <p:ph type="title"/>
          </p:nvPr>
        </p:nvSpPr>
        <p:spPr/>
        <p:txBody>
          <a:bodyPr/>
          <a:lstStyle/>
          <a:p>
            <a:r>
              <a:rPr lang="en-US" dirty="0"/>
              <a:t>Basic Design</a:t>
            </a:r>
          </a:p>
        </p:txBody>
      </p:sp>
      <p:pic>
        <p:nvPicPr>
          <p:cNvPr id="3" name="Picture 2">
            <a:extLst>
              <a:ext uri="{FF2B5EF4-FFF2-40B4-BE49-F238E27FC236}">
                <a16:creationId xmlns:a16="http://schemas.microsoft.com/office/drawing/2014/main" id="{27C9C81F-E851-48AF-BD61-BB037C9FB0D3}"/>
              </a:ext>
            </a:extLst>
          </p:cNvPr>
          <p:cNvPicPr>
            <a:picLocks noChangeAspect="1"/>
          </p:cNvPicPr>
          <p:nvPr/>
        </p:nvPicPr>
        <p:blipFill>
          <a:blip r:embed="rId2"/>
          <a:stretch>
            <a:fillRect/>
          </a:stretch>
        </p:blipFill>
        <p:spPr>
          <a:xfrm>
            <a:off x="5836131" y="916714"/>
            <a:ext cx="2793026" cy="2634181"/>
          </a:xfrm>
          <a:prstGeom prst="rect">
            <a:avLst/>
          </a:prstGeom>
        </p:spPr>
      </p:pic>
      <p:pic>
        <p:nvPicPr>
          <p:cNvPr id="4" name="Picture 3">
            <a:extLst>
              <a:ext uri="{FF2B5EF4-FFF2-40B4-BE49-F238E27FC236}">
                <a16:creationId xmlns:a16="http://schemas.microsoft.com/office/drawing/2014/main" id="{6A59FED2-B4FD-4642-B3BE-0C19185CCCE7}"/>
              </a:ext>
            </a:extLst>
          </p:cNvPr>
          <p:cNvPicPr>
            <a:picLocks noChangeAspect="1"/>
          </p:cNvPicPr>
          <p:nvPr/>
        </p:nvPicPr>
        <p:blipFill>
          <a:blip r:embed="rId3"/>
          <a:stretch>
            <a:fillRect/>
          </a:stretch>
        </p:blipFill>
        <p:spPr>
          <a:xfrm>
            <a:off x="837895" y="1361860"/>
            <a:ext cx="1065813" cy="828966"/>
          </a:xfrm>
          <a:prstGeom prst="rect">
            <a:avLst/>
          </a:prstGeom>
        </p:spPr>
      </p:pic>
      <p:sp>
        <p:nvSpPr>
          <p:cNvPr id="5" name="Rectangle 4">
            <a:extLst>
              <a:ext uri="{FF2B5EF4-FFF2-40B4-BE49-F238E27FC236}">
                <a16:creationId xmlns:a16="http://schemas.microsoft.com/office/drawing/2014/main" id="{A1D197FF-0651-4DCA-A05F-4A644E7946C2}"/>
              </a:ext>
            </a:extLst>
          </p:cNvPr>
          <p:cNvSpPr/>
          <p:nvPr/>
        </p:nvSpPr>
        <p:spPr>
          <a:xfrm>
            <a:off x="3460876" y="1868668"/>
            <a:ext cx="539168" cy="1908946"/>
          </a:xfrm>
          <a:prstGeom prst="rect">
            <a:avLst/>
          </a:prstGeom>
          <a:solidFill>
            <a:schemeClr val="tx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D66C8BE8-DB9D-43D5-A28B-639289477B58}"/>
              </a:ext>
            </a:extLst>
          </p:cNvPr>
          <p:cNvCxnSpPr>
            <a:cxnSpLocks/>
          </p:cNvCxnSpPr>
          <p:nvPr/>
        </p:nvCxnSpPr>
        <p:spPr>
          <a:xfrm>
            <a:off x="1903708" y="1679436"/>
            <a:ext cx="4651701" cy="0"/>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DE552AB-B8C0-4E8F-8339-0FADC0D79717}"/>
              </a:ext>
            </a:extLst>
          </p:cNvPr>
          <p:cNvCxnSpPr>
            <a:cxnSpLocks/>
          </p:cNvCxnSpPr>
          <p:nvPr/>
        </p:nvCxnSpPr>
        <p:spPr>
          <a:xfrm flipH="1">
            <a:off x="4000044" y="1943032"/>
            <a:ext cx="2396341" cy="290772"/>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80EFE14-9ADD-4B74-BAFE-C8480BF5D823}"/>
              </a:ext>
            </a:extLst>
          </p:cNvPr>
          <p:cNvCxnSpPr>
            <a:cxnSpLocks/>
          </p:cNvCxnSpPr>
          <p:nvPr/>
        </p:nvCxnSpPr>
        <p:spPr>
          <a:xfrm flipH="1">
            <a:off x="4006126" y="2095432"/>
            <a:ext cx="2396341" cy="290772"/>
          </a:xfrm>
          <a:prstGeom prst="straightConnector1">
            <a:avLst/>
          </a:prstGeom>
          <a:ln w="19050">
            <a:solidFill>
              <a:srgbClr val="86DBF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7CAE0C3-4D7A-4ECF-8239-1964EA85FEF1}"/>
              </a:ext>
            </a:extLst>
          </p:cNvPr>
          <p:cNvCxnSpPr>
            <a:cxnSpLocks/>
          </p:cNvCxnSpPr>
          <p:nvPr/>
        </p:nvCxnSpPr>
        <p:spPr>
          <a:xfrm>
            <a:off x="1903708" y="1943032"/>
            <a:ext cx="1557168" cy="199403"/>
          </a:xfrm>
          <a:prstGeom prst="straightConnector1">
            <a:avLst/>
          </a:prstGeom>
          <a:ln w="19050">
            <a:solidFill>
              <a:schemeClr val="tx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70FD688-74A5-4963-AB74-0A6563952B6F}"/>
              </a:ext>
            </a:extLst>
          </p:cNvPr>
          <p:cNvSpPr txBox="1"/>
          <p:nvPr/>
        </p:nvSpPr>
        <p:spPr>
          <a:xfrm>
            <a:off x="2101298" y="1180589"/>
            <a:ext cx="2179693" cy="461665"/>
          </a:xfrm>
          <a:prstGeom prst="rect">
            <a:avLst/>
          </a:prstGeom>
          <a:noFill/>
        </p:spPr>
        <p:txBody>
          <a:bodyPr wrap="square" rtlCol="0">
            <a:spAutoFit/>
          </a:bodyPr>
          <a:lstStyle/>
          <a:p>
            <a:r>
              <a:rPr lang="en-US" sz="1200" dirty="0">
                <a:latin typeface="+mn-lt"/>
              </a:rPr>
              <a:t>Conference video and audio</a:t>
            </a:r>
          </a:p>
          <a:p>
            <a:r>
              <a:rPr lang="en-US" sz="1200" dirty="0">
                <a:latin typeface="+mn-lt"/>
              </a:rPr>
              <a:t>HDMI </a:t>
            </a:r>
          </a:p>
        </p:txBody>
      </p:sp>
      <p:cxnSp>
        <p:nvCxnSpPr>
          <p:cNvPr id="20" name="Straight Arrow Connector 19">
            <a:extLst>
              <a:ext uri="{FF2B5EF4-FFF2-40B4-BE49-F238E27FC236}">
                <a16:creationId xmlns:a16="http://schemas.microsoft.com/office/drawing/2014/main" id="{C7AD8988-9BAD-4CA7-B1EC-51ED10192C88}"/>
              </a:ext>
            </a:extLst>
          </p:cNvPr>
          <p:cNvCxnSpPr>
            <a:cxnSpLocks/>
          </p:cNvCxnSpPr>
          <p:nvPr/>
        </p:nvCxnSpPr>
        <p:spPr>
          <a:xfrm>
            <a:off x="2734547" y="1520173"/>
            <a:ext cx="406970" cy="0"/>
          </a:xfrm>
          <a:prstGeom prst="straightConnector1">
            <a:avLst/>
          </a:prstGeom>
          <a:ln w="19050">
            <a:solidFill>
              <a:schemeClr val="tx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49D7F5E-0393-4820-97FD-3AA7B7D700BB}"/>
              </a:ext>
            </a:extLst>
          </p:cNvPr>
          <p:cNvSpPr txBox="1"/>
          <p:nvPr/>
        </p:nvSpPr>
        <p:spPr>
          <a:xfrm rot="426558">
            <a:off x="2440563" y="1767350"/>
            <a:ext cx="681865" cy="276999"/>
          </a:xfrm>
          <a:prstGeom prst="rect">
            <a:avLst/>
          </a:prstGeom>
          <a:noFill/>
        </p:spPr>
        <p:txBody>
          <a:bodyPr wrap="square" rtlCol="0">
            <a:spAutoFit/>
          </a:bodyPr>
          <a:lstStyle/>
          <a:p>
            <a:r>
              <a:rPr lang="en-US" sz="1200" dirty="0">
                <a:latin typeface="+mn-lt"/>
              </a:rPr>
              <a:t>USB</a:t>
            </a:r>
          </a:p>
        </p:txBody>
      </p:sp>
      <p:sp>
        <p:nvSpPr>
          <p:cNvPr id="24" name="TextBox 23">
            <a:extLst>
              <a:ext uri="{FF2B5EF4-FFF2-40B4-BE49-F238E27FC236}">
                <a16:creationId xmlns:a16="http://schemas.microsoft.com/office/drawing/2014/main" id="{6298B77C-AE37-479F-8629-3F35FAA1B7AA}"/>
              </a:ext>
            </a:extLst>
          </p:cNvPr>
          <p:cNvSpPr txBox="1"/>
          <p:nvPr/>
        </p:nvSpPr>
        <p:spPr>
          <a:xfrm rot="21179961">
            <a:off x="4256995" y="1837622"/>
            <a:ext cx="1002527" cy="276999"/>
          </a:xfrm>
          <a:prstGeom prst="rect">
            <a:avLst/>
          </a:prstGeom>
          <a:noFill/>
        </p:spPr>
        <p:txBody>
          <a:bodyPr wrap="square" rtlCol="0">
            <a:spAutoFit/>
          </a:bodyPr>
          <a:lstStyle/>
          <a:p>
            <a:r>
              <a:rPr lang="en-US" sz="1200" dirty="0">
                <a:latin typeface="+mn-lt"/>
              </a:rPr>
              <a:t>Camera(s)</a:t>
            </a:r>
          </a:p>
        </p:txBody>
      </p:sp>
      <p:sp>
        <p:nvSpPr>
          <p:cNvPr id="25" name="TextBox 24">
            <a:extLst>
              <a:ext uri="{FF2B5EF4-FFF2-40B4-BE49-F238E27FC236}">
                <a16:creationId xmlns:a16="http://schemas.microsoft.com/office/drawing/2014/main" id="{687F4BE9-ECC5-4FF7-9194-D4AB6969A1F9}"/>
              </a:ext>
            </a:extLst>
          </p:cNvPr>
          <p:cNvSpPr txBox="1"/>
          <p:nvPr/>
        </p:nvSpPr>
        <p:spPr>
          <a:xfrm rot="21138237">
            <a:off x="4311256" y="2285803"/>
            <a:ext cx="1229561" cy="461665"/>
          </a:xfrm>
          <a:prstGeom prst="rect">
            <a:avLst/>
          </a:prstGeom>
          <a:noFill/>
        </p:spPr>
        <p:txBody>
          <a:bodyPr wrap="square" rtlCol="0">
            <a:spAutoFit/>
          </a:bodyPr>
          <a:lstStyle/>
          <a:p>
            <a:r>
              <a:rPr lang="en-US" sz="1200" dirty="0">
                <a:latin typeface="+mn-lt"/>
              </a:rPr>
              <a:t>Microphone audio</a:t>
            </a:r>
          </a:p>
        </p:txBody>
      </p:sp>
      <p:sp>
        <p:nvSpPr>
          <p:cNvPr id="26" name="TextBox 25">
            <a:extLst>
              <a:ext uri="{FF2B5EF4-FFF2-40B4-BE49-F238E27FC236}">
                <a16:creationId xmlns:a16="http://schemas.microsoft.com/office/drawing/2014/main" id="{D8491478-3C40-4CDF-A839-104CE8AB624A}"/>
              </a:ext>
            </a:extLst>
          </p:cNvPr>
          <p:cNvSpPr txBox="1"/>
          <p:nvPr/>
        </p:nvSpPr>
        <p:spPr>
          <a:xfrm rot="5400000">
            <a:off x="2933032" y="2758398"/>
            <a:ext cx="1602930" cy="276999"/>
          </a:xfrm>
          <a:prstGeom prst="rect">
            <a:avLst/>
          </a:prstGeom>
          <a:noFill/>
        </p:spPr>
        <p:txBody>
          <a:bodyPr wrap="square" rtlCol="0">
            <a:spAutoFit/>
          </a:bodyPr>
          <a:lstStyle/>
          <a:p>
            <a:r>
              <a:rPr lang="en-US" sz="1200" dirty="0">
                <a:solidFill>
                  <a:schemeClr val="bg1"/>
                </a:solidFill>
                <a:latin typeface="+mn-lt"/>
              </a:rPr>
              <a:t>USB Capture Device</a:t>
            </a:r>
          </a:p>
        </p:txBody>
      </p:sp>
      <p:sp>
        <p:nvSpPr>
          <p:cNvPr id="17" name="TextBox 16">
            <a:extLst>
              <a:ext uri="{FF2B5EF4-FFF2-40B4-BE49-F238E27FC236}">
                <a16:creationId xmlns:a16="http://schemas.microsoft.com/office/drawing/2014/main" id="{EAD6019A-1A69-4968-AFF3-D712579A9635}"/>
              </a:ext>
            </a:extLst>
          </p:cNvPr>
          <p:cNvSpPr txBox="1"/>
          <p:nvPr/>
        </p:nvSpPr>
        <p:spPr>
          <a:xfrm>
            <a:off x="2768453" y="477434"/>
            <a:ext cx="2513689" cy="553998"/>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The HDMI cable actually provides conference video and audio from your laptop to the video system.</a:t>
            </a:r>
          </a:p>
        </p:txBody>
      </p:sp>
      <p:sp>
        <p:nvSpPr>
          <p:cNvPr id="21" name="TextBox 20">
            <a:extLst>
              <a:ext uri="{FF2B5EF4-FFF2-40B4-BE49-F238E27FC236}">
                <a16:creationId xmlns:a16="http://schemas.microsoft.com/office/drawing/2014/main" id="{56D1DB33-757C-464C-8586-86D740330043}"/>
              </a:ext>
            </a:extLst>
          </p:cNvPr>
          <p:cNvSpPr txBox="1"/>
          <p:nvPr/>
        </p:nvSpPr>
        <p:spPr>
          <a:xfrm>
            <a:off x="407164" y="2940804"/>
            <a:ext cx="2513689" cy="553998"/>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And the USB cable makes the laptop think that the codec is a giant USB camera and microphone.</a:t>
            </a:r>
          </a:p>
        </p:txBody>
      </p:sp>
      <p:sp>
        <p:nvSpPr>
          <p:cNvPr id="22" name="TextBox 21">
            <a:extLst>
              <a:ext uri="{FF2B5EF4-FFF2-40B4-BE49-F238E27FC236}">
                <a16:creationId xmlns:a16="http://schemas.microsoft.com/office/drawing/2014/main" id="{EB681CEC-6FC1-47FA-9651-46164689FA15}"/>
              </a:ext>
            </a:extLst>
          </p:cNvPr>
          <p:cNvSpPr txBox="1"/>
          <p:nvPr/>
        </p:nvSpPr>
        <p:spPr>
          <a:xfrm>
            <a:off x="2084331" y="1007706"/>
            <a:ext cx="2179693" cy="276999"/>
          </a:xfrm>
          <a:prstGeom prst="rect">
            <a:avLst/>
          </a:prstGeom>
          <a:noFill/>
        </p:spPr>
        <p:txBody>
          <a:bodyPr wrap="square" rtlCol="0">
            <a:spAutoFit/>
          </a:bodyPr>
          <a:lstStyle/>
          <a:p>
            <a:r>
              <a:rPr lang="en-US" sz="1200" strike="sngStrike" dirty="0">
                <a:latin typeface="+mn-lt"/>
              </a:rPr>
              <a:t>Presentation video and audio</a:t>
            </a:r>
          </a:p>
        </p:txBody>
      </p:sp>
      <p:sp>
        <p:nvSpPr>
          <p:cNvPr id="27" name="TextBox 26">
            <a:extLst>
              <a:ext uri="{FF2B5EF4-FFF2-40B4-BE49-F238E27FC236}">
                <a16:creationId xmlns:a16="http://schemas.microsoft.com/office/drawing/2014/main" id="{140A0CDD-8530-41CA-B36B-48FE2868B053}"/>
              </a:ext>
            </a:extLst>
          </p:cNvPr>
          <p:cNvSpPr txBox="1"/>
          <p:nvPr/>
        </p:nvSpPr>
        <p:spPr>
          <a:xfrm rot="21137999">
            <a:off x="4157522" y="1664837"/>
            <a:ext cx="1146955" cy="276999"/>
          </a:xfrm>
          <a:prstGeom prst="rect">
            <a:avLst/>
          </a:prstGeom>
          <a:noFill/>
        </p:spPr>
        <p:txBody>
          <a:bodyPr wrap="square" rtlCol="0">
            <a:spAutoFit/>
          </a:bodyPr>
          <a:lstStyle/>
          <a:p>
            <a:r>
              <a:rPr lang="en-US" sz="1200" strike="sngStrike" dirty="0">
                <a:latin typeface="+mn-lt"/>
              </a:rPr>
              <a:t>Monitor out</a:t>
            </a:r>
          </a:p>
        </p:txBody>
      </p:sp>
      <p:sp>
        <p:nvSpPr>
          <p:cNvPr id="29" name="TextBox 28">
            <a:extLst>
              <a:ext uri="{FF2B5EF4-FFF2-40B4-BE49-F238E27FC236}">
                <a16:creationId xmlns:a16="http://schemas.microsoft.com/office/drawing/2014/main" id="{3E640CC7-864A-4BC7-8CA5-D62412B13D73}"/>
              </a:ext>
            </a:extLst>
          </p:cNvPr>
          <p:cNvSpPr txBox="1"/>
          <p:nvPr/>
        </p:nvSpPr>
        <p:spPr>
          <a:xfrm rot="21137999">
            <a:off x="4324894" y="2668122"/>
            <a:ext cx="1146955" cy="276999"/>
          </a:xfrm>
          <a:prstGeom prst="rect">
            <a:avLst/>
          </a:prstGeom>
          <a:noFill/>
        </p:spPr>
        <p:txBody>
          <a:bodyPr wrap="square" rtlCol="0">
            <a:spAutoFit/>
          </a:bodyPr>
          <a:lstStyle/>
          <a:p>
            <a:r>
              <a:rPr lang="en-US" sz="1200" strike="sngStrike" dirty="0">
                <a:latin typeface="+mn-lt"/>
              </a:rPr>
              <a:t>Line output</a:t>
            </a:r>
          </a:p>
        </p:txBody>
      </p:sp>
      <p:cxnSp>
        <p:nvCxnSpPr>
          <p:cNvPr id="8" name="Straight Arrow Connector 7">
            <a:extLst>
              <a:ext uri="{FF2B5EF4-FFF2-40B4-BE49-F238E27FC236}">
                <a16:creationId xmlns:a16="http://schemas.microsoft.com/office/drawing/2014/main" id="{454C6391-0C3A-4B7A-A9EE-269FE01E665E}"/>
              </a:ext>
            </a:extLst>
          </p:cNvPr>
          <p:cNvCxnSpPr/>
          <p:nvPr/>
        </p:nvCxnSpPr>
        <p:spPr>
          <a:xfrm flipV="1">
            <a:off x="2266431" y="2174683"/>
            <a:ext cx="309544" cy="6254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7988FE-4540-4AF4-B83B-EE95A116C10E}"/>
              </a:ext>
            </a:extLst>
          </p:cNvPr>
          <p:cNvSpPr txBox="1"/>
          <p:nvPr/>
        </p:nvSpPr>
        <p:spPr>
          <a:xfrm>
            <a:off x="5922733" y="386023"/>
            <a:ext cx="2481560" cy="461665"/>
          </a:xfrm>
          <a:prstGeom prst="rect">
            <a:avLst/>
          </a:prstGeom>
          <a:noFill/>
        </p:spPr>
        <p:txBody>
          <a:bodyPr wrap="square" rtlCol="0">
            <a:spAutoFit/>
          </a:bodyPr>
          <a:lstStyle/>
          <a:p>
            <a:r>
              <a:rPr lang="en-US" sz="1200" dirty="0">
                <a:latin typeface="+mn-lt"/>
              </a:rPr>
              <a:t>Room 55 (or Room Kit, Kit Plus, Room 70, SX80, MX700/800) </a:t>
            </a:r>
          </a:p>
        </p:txBody>
      </p:sp>
      <p:sp>
        <p:nvSpPr>
          <p:cNvPr id="31" name="TextBox 30">
            <a:extLst>
              <a:ext uri="{FF2B5EF4-FFF2-40B4-BE49-F238E27FC236}">
                <a16:creationId xmlns:a16="http://schemas.microsoft.com/office/drawing/2014/main" id="{6067B89C-9280-4566-8AED-2072792BF995}"/>
              </a:ext>
            </a:extLst>
          </p:cNvPr>
          <p:cNvSpPr txBox="1"/>
          <p:nvPr/>
        </p:nvSpPr>
        <p:spPr>
          <a:xfrm>
            <a:off x="4087870" y="3880182"/>
            <a:ext cx="2593700" cy="553998"/>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The HDMI and audio wires from the video system provide all of the cameras (using </a:t>
            </a:r>
            <a:r>
              <a:rPr lang="en-US" sz="1000" dirty="0" err="1">
                <a:solidFill>
                  <a:schemeClr val="bg1"/>
                </a:solidFill>
                <a:latin typeface="+mn-lt"/>
              </a:rPr>
              <a:t>SelfView</a:t>
            </a:r>
            <a:r>
              <a:rPr lang="en-US" sz="1000" dirty="0">
                <a:solidFill>
                  <a:schemeClr val="bg1"/>
                </a:solidFill>
                <a:latin typeface="+mn-lt"/>
              </a:rPr>
              <a:t>) and all of the microphones.</a:t>
            </a:r>
          </a:p>
        </p:txBody>
      </p:sp>
    </p:spTree>
    <p:extLst>
      <p:ext uri="{BB962C8B-B14F-4D97-AF65-F5344CB8AC3E}">
        <p14:creationId xmlns:p14="http://schemas.microsoft.com/office/powerpoint/2010/main" val="161758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4831-09C5-4DB2-A080-62EF872A0B1F}"/>
              </a:ext>
            </a:extLst>
          </p:cNvPr>
          <p:cNvSpPr>
            <a:spLocks noGrp="1"/>
          </p:cNvSpPr>
          <p:nvPr>
            <p:ph type="ctrTitle"/>
          </p:nvPr>
        </p:nvSpPr>
        <p:spPr/>
        <p:txBody>
          <a:bodyPr/>
          <a:lstStyle/>
          <a:p>
            <a:r>
              <a:rPr lang="en-US" dirty="0"/>
              <a:t>Summary – Basic Design</a:t>
            </a:r>
          </a:p>
        </p:txBody>
      </p:sp>
    </p:spTree>
    <p:extLst>
      <p:ext uri="{BB962C8B-B14F-4D97-AF65-F5344CB8AC3E}">
        <p14:creationId xmlns:p14="http://schemas.microsoft.com/office/powerpoint/2010/main" val="404895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4648-6C35-4CF8-8D38-397BDBFB8E85}"/>
              </a:ext>
            </a:extLst>
          </p:cNvPr>
          <p:cNvSpPr>
            <a:spLocks noGrp="1"/>
          </p:cNvSpPr>
          <p:nvPr>
            <p:ph type="title"/>
          </p:nvPr>
        </p:nvSpPr>
        <p:spPr/>
        <p:txBody>
          <a:bodyPr/>
          <a:lstStyle/>
          <a:p>
            <a:r>
              <a:rPr lang="en-US" dirty="0"/>
              <a:t>Summary - Basic Design</a:t>
            </a:r>
          </a:p>
        </p:txBody>
      </p:sp>
      <p:pic>
        <p:nvPicPr>
          <p:cNvPr id="3" name="Picture 2">
            <a:extLst>
              <a:ext uri="{FF2B5EF4-FFF2-40B4-BE49-F238E27FC236}">
                <a16:creationId xmlns:a16="http://schemas.microsoft.com/office/drawing/2014/main" id="{27C9C81F-E851-48AF-BD61-BB037C9FB0D3}"/>
              </a:ext>
            </a:extLst>
          </p:cNvPr>
          <p:cNvPicPr>
            <a:picLocks noChangeAspect="1"/>
          </p:cNvPicPr>
          <p:nvPr/>
        </p:nvPicPr>
        <p:blipFill>
          <a:blip r:embed="rId2"/>
          <a:stretch>
            <a:fillRect/>
          </a:stretch>
        </p:blipFill>
        <p:spPr>
          <a:xfrm>
            <a:off x="5836131" y="916714"/>
            <a:ext cx="2793026" cy="2634181"/>
          </a:xfrm>
          <a:prstGeom prst="rect">
            <a:avLst/>
          </a:prstGeom>
        </p:spPr>
      </p:pic>
      <p:pic>
        <p:nvPicPr>
          <p:cNvPr id="4" name="Picture 3">
            <a:extLst>
              <a:ext uri="{FF2B5EF4-FFF2-40B4-BE49-F238E27FC236}">
                <a16:creationId xmlns:a16="http://schemas.microsoft.com/office/drawing/2014/main" id="{6A59FED2-B4FD-4642-B3BE-0C19185CCCE7}"/>
              </a:ext>
            </a:extLst>
          </p:cNvPr>
          <p:cNvPicPr>
            <a:picLocks noChangeAspect="1"/>
          </p:cNvPicPr>
          <p:nvPr/>
        </p:nvPicPr>
        <p:blipFill>
          <a:blip r:embed="rId3"/>
          <a:stretch>
            <a:fillRect/>
          </a:stretch>
        </p:blipFill>
        <p:spPr>
          <a:xfrm>
            <a:off x="837895" y="1361860"/>
            <a:ext cx="1065813" cy="828966"/>
          </a:xfrm>
          <a:prstGeom prst="rect">
            <a:avLst/>
          </a:prstGeom>
        </p:spPr>
      </p:pic>
      <p:sp>
        <p:nvSpPr>
          <p:cNvPr id="5" name="Rectangle 4">
            <a:extLst>
              <a:ext uri="{FF2B5EF4-FFF2-40B4-BE49-F238E27FC236}">
                <a16:creationId xmlns:a16="http://schemas.microsoft.com/office/drawing/2014/main" id="{A1D197FF-0651-4DCA-A05F-4A644E7946C2}"/>
              </a:ext>
            </a:extLst>
          </p:cNvPr>
          <p:cNvSpPr/>
          <p:nvPr/>
        </p:nvSpPr>
        <p:spPr>
          <a:xfrm>
            <a:off x="3460876" y="1868668"/>
            <a:ext cx="539168" cy="1908946"/>
          </a:xfrm>
          <a:prstGeom prst="rect">
            <a:avLst/>
          </a:prstGeom>
          <a:solidFill>
            <a:schemeClr val="tx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D66C8BE8-DB9D-43D5-A28B-639289477B58}"/>
              </a:ext>
            </a:extLst>
          </p:cNvPr>
          <p:cNvCxnSpPr>
            <a:cxnSpLocks/>
          </p:cNvCxnSpPr>
          <p:nvPr/>
        </p:nvCxnSpPr>
        <p:spPr>
          <a:xfrm>
            <a:off x="1903708" y="1679436"/>
            <a:ext cx="4651701" cy="0"/>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DE552AB-B8C0-4E8F-8339-0FADC0D79717}"/>
              </a:ext>
            </a:extLst>
          </p:cNvPr>
          <p:cNvCxnSpPr>
            <a:cxnSpLocks/>
          </p:cNvCxnSpPr>
          <p:nvPr/>
        </p:nvCxnSpPr>
        <p:spPr>
          <a:xfrm flipH="1">
            <a:off x="4000044" y="1943032"/>
            <a:ext cx="2396341" cy="290772"/>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80EFE14-9ADD-4B74-BAFE-C8480BF5D823}"/>
              </a:ext>
            </a:extLst>
          </p:cNvPr>
          <p:cNvCxnSpPr>
            <a:cxnSpLocks/>
          </p:cNvCxnSpPr>
          <p:nvPr/>
        </p:nvCxnSpPr>
        <p:spPr>
          <a:xfrm flipH="1">
            <a:off x="4006126" y="2095432"/>
            <a:ext cx="2396341" cy="290772"/>
          </a:xfrm>
          <a:prstGeom prst="straightConnector1">
            <a:avLst/>
          </a:prstGeom>
          <a:ln w="19050">
            <a:solidFill>
              <a:srgbClr val="86DBF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7CAE0C3-4D7A-4ECF-8239-1964EA85FEF1}"/>
              </a:ext>
            </a:extLst>
          </p:cNvPr>
          <p:cNvCxnSpPr>
            <a:cxnSpLocks/>
          </p:cNvCxnSpPr>
          <p:nvPr/>
        </p:nvCxnSpPr>
        <p:spPr>
          <a:xfrm>
            <a:off x="1903708" y="1943032"/>
            <a:ext cx="1557168" cy="199403"/>
          </a:xfrm>
          <a:prstGeom prst="straightConnector1">
            <a:avLst/>
          </a:prstGeom>
          <a:ln w="19050">
            <a:solidFill>
              <a:schemeClr val="tx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70FD688-74A5-4963-AB74-0A6563952B6F}"/>
              </a:ext>
            </a:extLst>
          </p:cNvPr>
          <p:cNvSpPr txBox="1"/>
          <p:nvPr/>
        </p:nvSpPr>
        <p:spPr>
          <a:xfrm>
            <a:off x="2101298" y="1180589"/>
            <a:ext cx="2179693" cy="461665"/>
          </a:xfrm>
          <a:prstGeom prst="rect">
            <a:avLst/>
          </a:prstGeom>
          <a:noFill/>
        </p:spPr>
        <p:txBody>
          <a:bodyPr wrap="square" rtlCol="0">
            <a:spAutoFit/>
          </a:bodyPr>
          <a:lstStyle/>
          <a:p>
            <a:r>
              <a:rPr lang="en-US" sz="1200" dirty="0">
                <a:latin typeface="+mn-lt"/>
              </a:rPr>
              <a:t>Conference video and audio</a:t>
            </a:r>
          </a:p>
          <a:p>
            <a:r>
              <a:rPr lang="en-US" sz="1200" dirty="0">
                <a:latin typeface="+mn-lt"/>
              </a:rPr>
              <a:t>HDMI </a:t>
            </a:r>
          </a:p>
        </p:txBody>
      </p:sp>
      <p:cxnSp>
        <p:nvCxnSpPr>
          <p:cNvPr id="20" name="Straight Arrow Connector 19">
            <a:extLst>
              <a:ext uri="{FF2B5EF4-FFF2-40B4-BE49-F238E27FC236}">
                <a16:creationId xmlns:a16="http://schemas.microsoft.com/office/drawing/2014/main" id="{C7AD8988-9BAD-4CA7-B1EC-51ED10192C88}"/>
              </a:ext>
            </a:extLst>
          </p:cNvPr>
          <p:cNvCxnSpPr>
            <a:cxnSpLocks/>
          </p:cNvCxnSpPr>
          <p:nvPr/>
        </p:nvCxnSpPr>
        <p:spPr>
          <a:xfrm>
            <a:off x="2734547" y="1520173"/>
            <a:ext cx="406970" cy="0"/>
          </a:xfrm>
          <a:prstGeom prst="straightConnector1">
            <a:avLst/>
          </a:prstGeom>
          <a:ln w="19050">
            <a:solidFill>
              <a:schemeClr val="tx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49D7F5E-0393-4820-97FD-3AA7B7D700BB}"/>
              </a:ext>
            </a:extLst>
          </p:cNvPr>
          <p:cNvSpPr txBox="1"/>
          <p:nvPr/>
        </p:nvSpPr>
        <p:spPr>
          <a:xfrm rot="426558">
            <a:off x="2440563" y="1767350"/>
            <a:ext cx="681865" cy="276999"/>
          </a:xfrm>
          <a:prstGeom prst="rect">
            <a:avLst/>
          </a:prstGeom>
          <a:noFill/>
        </p:spPr>
        <p:txBody>
          <a:bodyPr wrap="square" rtlCol="0">
            <a:spAutoFit/>
          </a:bodyPr>
          <a:lstStyle/>
          <a:p>
            <a:r>
              <a:rPr lang="en-US" sz="1200" dirty="0">
                <a:latin typeface="+mn-lt"/>
              </a:rPr>
              <a:t>USB</a:t>
            </a:r>
          </a:p>
        </p:txBody>
      </p:sp>
      <p:sp>
        <p:nvSpPr>
          <p:cNvPr id="24" name="TextBox 23">
            <a:extLst>
              <a:ext uri="{FF2B5EF4-FFF2-40B4-BE49-F238E27FC236}">
                <a16:creationId xmlns:a16="http://schemas.microsoft.com/office/drawing/2014/main" id="{6298B77C-AE37-479F-8629-3F35FAA1B7AA}"/>
              </a:ext>
            </a:extLst>
          </p:cNvPr>
          <p:cNvSpPr txBox="1"/>
          <p:nvPr/>
        </p:nvSpPr>
        <p:spPr>
          <a:xfrm rot="21179961">
            <a:off x="4256995" y="1837622"/>
            <a:ext cx="1002527" cy="276999"/>
          </a:xfrm>
          <a:prstGeom prst="rect">
            <a:avLst/>
          </a:prstGeom>
          <a:noFill/>
        </p:spPr>
        <p:txBody>
          <a:bodyPr wrap="square" rtlCol="0">
            <a:spAutoFit/>
          </a:bodyPr>
          <a:lstStyle/>
          <a:p>
            <a:r>
              <a:rPr lang="en-US" sz="1200" dirty="0">
                <a:latin typeface="+mn-lt"/>
              </a:rPr>
              <a:t>Camera(s)</a:t>
            </a:r>
          </a:p>
        </p:txBody>
      </p:sp>
      <p:sp>
        <p:nvSpPr>
          <p:cNvPr id="25" name="TextBox 24">
            <a:extLst>
              <a:ext uri="{FF2B5EF4-FFF2-40B4-BE49-F238E27FC236}">
                <a16:creationId xmlns:a16="http://schemas.microsoft.com/office/drawing/2014/main" id="{687F4BE9-ECC5-4FF7-9194-D4AB6969A1F9}"/>
              </a:ext>
            </a:extLst>
          </p:cNvPr>
          <p:cNvSpPr txBox="1"/>
          <p:nvPr/>
        </p:nvSpPr>
        <p:spPr>
          <a:xfrm rot="21138237">
            <a:off x="4311256" y="2285803"/>
            <a:ext cx="1229561" cy="461665"/>
          </a:xfrm>
          <a:prstGeom prst="rect">
            <a:avLst/>
          </a:prstGeom>
          <a:noFill/>
        </p:spPr>
        <p:txBody>
          <a:bodyPr wrap="square" rtlCol="0">
            <a:spAutoFit/>
          </a:bodyPr>
          <a:lstStyle/>
          <a:p>
            <a:r>
              <a:rPr lang="en-US" sz="1200" dirty="0">
                <a:latin typeface="+mn-lt"/>
              </a:rPr>
              <a:t>Microphone audio</a:t>
            </a:r>
          </a:p>
        </p:txBody>
      </p:sp>
      <p:sp>
        <p:nvSpPr>
          <p:cNvPr id="26" name="TextBox 25">
            <a:extLst>
              <a:ext uri="{FF2B5EF4-FFF2-40B4-BE49-F238E27FC236}">
                <a16:creationId xmlns:a16="http://schemas.microsoft.com/office/drawing/2014/main" id="{D8491478-3C40-4CDF-A839-104CE8AB624A}"/>
              </a:ext>
            </a:extLst>
          </p:cNvPr>
          <p:cNvSpPr txBox="1"/>
          <p:nvPr/>
        </p:nvSpPr>
        <p:spPr>
          <a:xfrm rot="5400000">
            <a:off x="2933032" y="2758398"/>
            <a:ext cx="1602930" cy="276999"/>
          </a:xfrm>
          <a:prstGeom prst="rect">
            <a:avLst/>
          </a:prstGeom>
          <a:noFill/>
        </p:spPr>
        <p:txBody>
          <a:bodyPr wrap="square" rtlCol="0">
            <a:spAutoFit/>
          </a:bodyPr>
          <a:lstStyle/>
          <a:p>
            <a:r>
              <a:rPr lang="en-US" sz="1200" dirty="0">
                <a:solidFill>
                  <a:schemeClr val="bg1"/>
                </a:solidFill>
                <a:latin typeface="+mn-lt"/>
              </a:rPr>
              <a:t>USB Capture Device</a:t>
            </a:r>
          </a:p>
        </p:txBody>
      </p:sp>
      <p:sp>
        <p:nvSpPr>
          <p:cNvPr id="27" name="TextBox 26">
            <a:extLst>
              <a:ext uri="{FF2B5EF4-FFF2-40B4-BE49-F238E27FC236}">
                <a16:creationId xmlns:a16="http://schemas.microsoft.com/office/drawing/2014/main" id="{F7DDE9F3-9601-4993-BA28-7FAA9F5FEA2B}"/>
              </a:ext>
            </a:extLst>
          </p:cNvPr>
          <p:cNvSpPr txBox="1"/>
          <p:nvPr/>
        </p:nvSpPr>
        <p:spPr>
          <a:xfrm>
            <a:off x="437766" y="2386204"/>
            <a:ext cx="2237139" cy="707886"/>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There are only two connections to the laptop – the usual HDMI cable for presentation and one USB cable.</a:t>
            </a:r>
          </a:p>
        </p:txBody>
      </p:sp>
      <p:sp>
        <p:nvSpPr>
          <p:cNvPr id="29" name="TextBox 28">
            <a:extLst>
              <a:ext uri="{FF2B5EF4-FFF2-40B4-BE49-F238E27FC236}">
                <a16:creationId xmlns:a16="http://schemas.microsoft.com/office/drawing/2014/main" id="{C888C9B6-45AE-40EF-8DBA-6CECF0BCCF72}"/>
              </a:ext>
            </a:extLst>
          </p:cNvPr>
          <p:cNvSpPr txBox="1"/>
          <p:nvPr/>
        </p:nvSpPr>
        <p:spPr>
          <a:xfrm>
            <a:off x="573181" y="3398533"/>
            <a:ext cx="2513689" cy="400110"/>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The USB cable connects the cameras and microphones to the laptop.</a:t>
            </a:r>
          </a:p>
        </p:txBody>
      </p:sp>
      <p:sp>
        <p:nvSpPr>
          <p:cNvPr id="30" name="TextBox 29">
            <a:extLst>
              <a:ext uri="{FF2B5EF4-FFF2-40B4-BE49-F238E27FC236}">
                <a16:creationId xmlns:a16="http://schemas.microsoft.com/office/drawing/2014/main" id="{5792DA94-F192-49D6-8CBB-9BAED4910AB6}"/>
              </a:ext>
            </a:extLst>
          </p:cNvPr>
          <p:cNvSpPr txBox="1"/>
          <p:nvPr/>
        </p:nvSpPr>
        <p:spPr>
          <a:xfrm>
            <a:off x="4436462" y="2849122"/>
            <a:ext cx="3022032" cy="553998"/>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The Room Kit provides its camera feed and its microphone feed. All cameras and microphones work normally.</a:t>
            </a:r>
          </a:p>
        </p:txBody>
      </p:sp>
      <p:sp>
        <p:nvSpPr>
          <p:cNvPr id="21" name="TextBox 20">
            <a:extLst>
              <a:ext uri="{FF2B5EF4-FFF2-40B4-BE49-F238E27FC236}">
                <a16:creationId xmlns:a16="http://schemas.microsoft.com/office/drawing/2014/main" id="{6B936F62-ECAD-4E4F-BEA8-0D56EFCEE1CC}"/>
              </a:ext>
            </a:extLst>
          </p:cNvPr>
          <p:cNvSpPr txBox="1"/>
          <p:nvPr/>
        </p:nvSpPr>
        <p:spPr>
          <a:xfrm>
            <a:off x="5922733" y="386023"/>
            <a:ext cx="2481560" cy="461665"/>
          </a:xfrm>
          <a:prstGeom prst="rect">
            <a:avLst/>
          </a:prstGeom>
          <a:noFill/>
        </p:spPr>
        <p:txBody>
          <a:bodyPr wrap="square" rtlCol="0">
            <a:spAutoFit/>
          </a:bodyPr>
          <a:lstStyle/>
          <a:p>
            <a:r>
              <a:rPr lang="en-US" sz="1200" dirty="0">
                <a:latin typeface="+mn-lt"/>
              </a:rPr>
              <a:t>Room 55 (or Room Kit, Kit Plus, Room 70, SX80, MX700/800) </a:t>
            </a:r>
          </a:p>
        </p:txBody>
      </p:sp>
    </p:spTree>
    <p:extLst>
      <p:ext uri="{BB962C8B-B14F-4D97-AF65-F5344CB8AC3E}">
        <p14:creationId xmlns:p14="http://schemas.microsoft.com/office/powerpoint/2010/main" val="169780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0"/>
                                        <p:tgtEl>
                                          <p:spTgt spid="27"/>
                                        </p:tgtEl>
                                      </p:cBhvr>
                                    </p:animEffect>
                                  </p:childTnLst>
                                </p:cTn>
                              </p:par>
                            </p:childTnLst>
                          </p:cTn>
                        </p:par>
                        <p:par>
                          <p:cTn id="8" fill="hold">
                            <p:stCondLst>
                              <p:cond delay="3000"/>
                            </p:stCondLst>
                            <p:childTnLst>
                              <p:par>
                                <p:cTn id="9" presetID="10" presetClass="entr" presetSubtype="0" fill="hold" grpId="0" nodeType="afterEffect">
                                  <p:stCondLst>
                                    <p:cond delay="100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2000"/>
                                        <p:tgtEl>
                                          <p:spTgt spid="30"/>
                                        </p:tgtEl>
                                      </p:cBhvr>
                                    </p:animEffect>
                                  </p:childTnLst>
                                </p:cTn>
                              </p:par>
                            </p:childTnLst>
                          </p:cTn>
                        </p:par>
                        <p:par>
                          <p:cTn id="12" fill="hold">
                            <p:stCondLst>
                              <p:cond delay="6000"/>
                            </p:stCondLst>
                            <p:childTnLst>
                              <p:par>
                                <p:cTn id="13" presetID="10" presetClass="entr" presetSubtype="0" fill="hold" grpId="0" nodeType="afterEffect">
                                  <p:stCondLst>
                                    <p:cond delay="100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Tested USB Capture Devices</a:t>
            </a:r>
          </a:p>
        </p:txBody>
      </p:sp>
      <p:pic>
        <p:nvPicPr>
          <p:cNvPr id="9" name="Picture 8">
            <a:extLst>
              <a:ext uri="{FF2B5EF4-FFF2-40B4-BE49-F238E27FC236}">
                <a16:creationId xmlns:a16="http://schemas.microsoft.com/office/drawing/2014/main" id="{3580A602-B9F9-44DA-A07D-8A21688799D1}"/>
              </a:ext>
            </a:extLst>
          </p:cNvPr>
          <p:cNvPicPr>
            <a:picLocks noChangeAspect="1"/>
          </p:cNvPicPr>
          <p:nvPr/>
        </p:nvPicPr>
        <p:blipFill>
          <a:blip r:embed="rId2"/>
          <a:stretch>
            <a:fillRect/>
          </a:stretch>
        </p:blipFill>
        <p:spPr>
          <a:xfrm>
            <a:off x="4903515" y="329361"/>
            <a:ext cx="3009141" cy="606539"/>
          </a:xfrm>
          <a:prstGeom prst="rect">
            <a:avLst/>
          </a:prstGeom>
        </p:spPr>
      </p:pic>
      <p:sp>
        <p:nvSpPr>
          <p:cNvPr id="10" name="TextBox 9">
            <a:extLst>
              <a:ext uri="{FF2B5EF4-FFF2-40B4-BE49-F238E27FC236}">
                <a16:creationId xmlns:a16="http://schemas.microsoft.com/office/drawing/2014/main" id="{A7F0DF06-8D4C-48FC-9927-8F93B7634F54}"/>
              </a:ext>
            </a:extLst>
          </p:cNvPr>
          <p:cNvSpPr txBox="1"/>
          <p:nvPr/>
        </p:nvSpPr>
        <p:spPr>
          <a:xfrm>
            <a:off x="5012806" y="1085622"/>
            <a:ext cx="2732271" cy="307777"/>
          </a:xfrm>
          <a:prstGeom prst="rect">
            <a:avLst/>
          </a:prstGeom>
          <a:noFill/>
        </p:spPr>
        <p:txBody>
          <a:bodyPr wrap="square" rtlCol="0">
            <a:spAutoFit/>
          </a:bodyPr>
          <a:lstStyle/>
          <a:p>
            <a:r>
              <a:rPr lang="en-US" sz="1400" dirty="0" err="1">
                <a:latin typeface="+mn-lt"/>
              </a:rPr>
              <a:t>Vaddio</a:t>
            </a:r>
            <a:r>
              <a:rPr lang="en-US" sz="1400" dirty="0">
                <a:latin typeface="+mn-lt"/>
              </a:rPr>
              <a:t> AV Bridge Mini</a:t>
            </a:r>
          </a:p>
        </p:txBody>
      </p:sp>
      <p:sp>
        <p:nvSpPr>
          <p:cNvPr id="13" name="TextBox 12">
            <a:extLst>
              <a:ext uri="{FF2B5EF4-FFF2-40B4-BE49-F238E27FC236}">
                <a16:creationId xmlns:a16="http://schemas.microsoft.com/office/drawing/2014/main" id="{21F71F72-0D06-44B5-A846-3422A1C5503F}"/>
              </a:ext>
            </a:extLst>
          </p:cNvPr>
          <p:cNvSpPr txBox="1"/>
          <p:nvPr/>
        </p:nvSpPr>
        <p:spPr>
          <a:xfrm>
            <a:off x="4764473" y="2236264"/>
            <a:ext cx="1989701" cy="523220"/>
          </a:xfrm>
          <a:prstGeom prst="rect">
            <a:avLst/>
          </a:prstGeom>
          <a:noFill/>
        </p:spPr>
        <p:txBody>
          <a:bodyPr wrap="square" rtlCol="0">
            <a:spAutoFit/>
          </a:bodyPr>
          <a:lstStyle/>
          <a:p>
            <a:pPr algn="r"/>
            <a:r>
              <a:rPr lang="en-US" sz="1400" dirty="0" err="1">
                <a:latin typeface="+mn-lt"/>
              </a:rPr>
              <a:t>Magewell</a:t>
            </a:r>
            <a:r>
              <a:rPr lang="en-US" sz="1400" dirty="0">
                <a:latin typeface="+mn-lt"/>
              </a:rPr>
              <a:t> USB Capture HDMI Plus</a:t>
            </a:r>
          </a:p>
        </p:txBody>
      </p:sp>
      <p:pic>
        <p:nvPicPr>
          <p:cNvPr id="12" name="Picture 11">
            <a:extLst>
              <a:ext uri="{FF2B5EF4-FFF2-40B4-BE49-F238E27FC236}">
                <a16:creationId xmlns:a16="http://schemas.microsoft.com/office/drawing/2014/main" id="{C6A76778-7E1B-4CAA-BD68-1CABFA29AF46}"/>
              </a:ext>
            </a:extLst>
          </p:cNvPr>
          <p:cNvPicPr>
            <a:picLocks noChangeAspect="1"/>
          </p:cNvPicPr>
          <p:nvPr/>
        </p:nvPicPr>
        <p:blipFill>
          <a:blip r:embed="rId3"/>
          <a:stretch>
            <a:fillRect/>
          </a:stretch>
        </p:blipFill>
        <p:spPr>
          <a:xfrm>
            <a:off x="6998556" y="1774314"/>
            <a:ext cx="1828199" cy="1468099"/>
          </a:xfrm>
          <a:prstGeom prst="rect">
            <a:avLst/>
          </a:prstGeom>
        </p:spPr>
      </p:pic>
      <p:pic>
        <p:nvPicPr>
          <p:cNvPr id="14" name="Picture 13">
            <a:extLst>
              <a:ext uri="{FF2B5EF4-FFF2-40B4-BE49-F238E27FC236}">
                <a16:creationId xmlns:a16="http://schemas.microsoft.com/office/drawing/2014/main" id="{F8BAE74E-6E5B-4A3A-9656-A21A9D91B89D}"/>
              </a:ext>
            </a:extLst>
          </p:cNvPr>
          <p:cNvPicPr>
            <a:picLocks noChangeAspect="1"/>
          </p:cNvPicPr>
          <p:nvPr/>
        </p:nvPicPr>
        <p:blipFill>
          <a:blip r:embed="rId4"/>
          <a:stretch>
            <a:fillRect/>
          </a:stretch>
        </p:blipFill>
        <p:spPr>
          <a:xfrm>
            <a:off x="4960059" y="3705872"/>
            <a:ext cx="1989701" cy="849844"/>
          </a:xfrm>
          <a:prstGeom prst="rect">
            <a:avLst/>
          </a:prstGeom>
        </p:spPr>
      </p:pic>
      <p:sp>
        <p:nvSpPr>
          <p:cNvPr id="16" name="TextBox 15">
            <a:extLst>
              <a:ext uri="{FF2B5EF4-FFF2-40B4-BE49-F238E27FC236}">
                <a16:creationId xmlns:a16="http://schemas.microsoft.com/office/drawing/2014/main" id="{7DFDBCEE-004F-4CCF-B72D-7C12FB9ABF25}"/>
              </a:ext>
            </a:extLst>
          </p:cNvPr>
          <p:cNvSpPr txBox="1"/>
          <p:nvPr/>
        </p:nvSpPr>
        <p:spPr>
          <a:xfrm>
            <a:off x="7044402" y="3904297"/>
            <a:ext cx="1989701" cy="523220"/>
          </a:xfrm>
          <a:prstGeom prst="rect">
            <a:avLst/>
          </a:prstGeom>
          <a:noFill/>
        </p:spPr>
        <p:txBody>
          <a:bodyPr wrap="square" rtlCol="0">
            <a:spAutoFit/>
          </a:bodyPr>
          <a:lstStyle/>
          <a:p>
            <a:r>
              <a:rPr lang="en-US" sz="1400" dirty="0">
                <a:latin typeface="+mn-lt"/>
              </a:rPr>
              <a:t>Blackmagic Web Presenter</a:t>
            </a:r>
          </a:p>
        </p:txBody>
      </p:sp>
      <p:cxnSp>
        <p:nvCxnSpPr>
          <p:cNvPr id="4" name="Straight Connector 3">
            <a:extLst>
              <a:ext uri="{FF2B5EF4-FFF2-40B4-BE49-F238E27FC236}">
                <a16:creationId xmlns:a16="http://schemas.microsoft.com/office/drawing/2014/main" id="{EDD35CA1-B509-45E9-8D0B-BDB32EB749C6}"/>
              </a:ext>
            </a:extLst>
          </p:cNvPr>
          <p:cNvCxnSpPr/>
          <p:nvPr/>
        </p:nvCxnSpPr>
        <p:spPr>
          <a:xfrm flipH="1">
            <a:off x="4960059" y="3483769"/>
            <a:ext cx="3428897" cy="1190674"/>
          </a:xfrm>
          <a:prstGeom prst="line">
            <a:avLst/>
          </a:prstGeom>
          <a:ln w="41275"/>
        </p:spPr>
        <p:style>
          <a:lnRef idx="1">
            <a:schemeClr val="accent6"/>
          </a:lnRef>
          <a:fillRef idx="0">
            <a:schemeClr val="accent6"/>
          </a:fillRef>
          <a:effectRef idx="0">
            <a:schemeClr val="accent6"/>
          </a:effectRef>
          <a:fontRef idx="minor">
            <a:schemeClr val="tx1"/>
          </a:fontRef>
        </p:style>
      </p:cxnSp>
      <p:cxnSp>
        <p:nvCxnSpPr>
          <p:cNvPr id="11" name="Straight Connector 10">
            <a:extLst>
              <a:ext uri="{FF2B5EF4-FFF2-40B4-BE49-F238E27FC236}">
                <a16:creationId xmlns:a16="http://schemas.microsoft.com/office/drawing/2014/main" id="{CE68AC13-0034-410A-A741-2CEB6558DA50}"/>
              </a:ext>
            </a:extLst>
          </p:cNvPr>
          <p:cNvCxnSpPr>
            <a:cxnSpLocks/>
          </p:cNvCxnSpPr>
          <p:nvPr/>
        </p:nvCxnSpPr>
        <p:spPr>
          <a:xfrm flipH="1" flipV="1">
            <a:off x="5012807" y="3568505"/>
            <a:ext cx="3376149" cy="1105938"/>
          </a:xfrm>
          <a:prstGeom prst="line">
            <a:avLst/>
          </a:prstGeom>
          <a:ln w="41275"/>
        </p:spPr>
        <p:style>
          <a:lnRef idx="1">
            <a:schemeClr val="accent6"/>
          </a:lnRef>
          <a:fillRef idx="0">
            <a:schemeClr val="accent6"/>
          </a:fillRef>
          <a:effectRef idx="0">
            <a:schemeClr val="accent6"/>
          </a:effectRef>
          <a:fontRef idx="minor">
            <a:schemeClr val="tx1"/>
          </a:fontRef>
        </p:style>
      </p:cxnSp>
      <p:sp>
        <p:nvSpPr>
          <p:cNvPr id="7" name="TextBox 6">
            <a:extLst>
              <a:ext uri="{FF2B5EF4-FFF2-40B4-BE49-F238E27FC236}">
                <a16:creationId xmlns:a16="http://schemas.microsoft.com/office/drawing/2014/main" id="{4B2EF0C9-51F0-4708-B6B7-97DE71734EE9}"/>
              </a:ext>
            </a:extLst>
          </p:cNvPr>
          <p:cNvSpPr txBox="1"/>
          <p:nvPr/>
        </p:nvSpPr>
        <p:spPr>
          <a:xfrm>
            <a:off x="5608320" y="4550200"/>
            <a:ext cx="2597834" cy="523220"/>
          </a:xfrm>
          <a:prstGeom prst="rect">
            <a:avLst/>
          </a:prstGeom>
          <a:noFill/>
        </p:spPr>
        <p:txBody>
          <a:bodyPr wrap="square" rtlCol="0">
            <a:spAutoFit/>
          </a:bodyPr>
          <a:lstStyle/>
          <a:p>
            <a:r>
              <a:rPr lang="en-US" sz="1400" dirty="0">
                <a:latin typeface="+mn-lt"/>
              </a:rPr>
              <a:t>No longer available. Do not use the new “HD” version.</a:t>
            </a:r>
          </a:p>
        </p:txBody>
      </p:sp>
    </p:spTree>
    <p:extLst>
      <p:ext uri="{BB962C8B-B14F-4D97-AF65-F5344CB8AC3E}">
        <p14:creationId xmlns:p14="http://schemas.microsoft.com/office/powerpoint/2010/main" val="128499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Tested USB Capture Devices</a:t>
            </a:r>
          </a:p>
        </p:txBody>
      </p:sp>
      <p:sp>
        <p:nvSpPr>
          <p:cNvPr id="10" name="TextBox 9">
            <a:extLst>
              <a:ext uri="{FF2B5EF4-FFF2-40B4-BE49-F238E27FC236}">
                <a16:creationId xmlns:a16="http://schemas.microsoft.com/office/drawing/2014/main" id="{A7F0DF06-8D4C-48FC-9927-8F93B7634F54}"/>
              </a:ext>
            </a:extLst>
          </p:cNvPr>
          <p:cNvSpPr txBox="1"/>
          <p:nvPr/>
        </p:nvSpPr>
        <p:spPr>
          <a:xfrm>
            <a:off x="5012806" y="1085622"/>
            <a:ext cx="2732271" cy="307777"/>
          </a:xfrm>
          <a:prstGeom prst="rect">
            <a:avLst/>
          </a:prstGeom>
          <a:noFill/>
        </p:spPr>
        <p:txBody>
          <a:bodyPr wrap="square" rtlCol="0">
            <a:spAutoFit/>
          </a:bodyPr>
          <a:lstStyle/>
          <a:p>
            <a:r>
              <a:rPr lang="en-US" sz="1400" dirty="0">
                <a:latin typeface="+mn-lt"/>
              </a:rPr>
              <a:t>Extron </a:t>
            </a:r>
            <a:r>
              <a:rPr lang="en-US" sz="1400" dirty="0" err="1">
                <a:latin typeface="+mn-lt"/>
              </a:rPr>
              <a:t>MediaPort</a:t>
            </a:r>
            <a:r>
              <a:rPr lang="en-US" sz="1400" dirty="0">
                <a:latin typeface="+mn-lt"/>
              </a:rPr>
              <a:t> 200</a:t>
            </a:r>
          </a:p>
        </p:txBody>
      </p:sp>
      <p:sp>
        <p:nvSpPr>
          <p:cNvPr id="13" name="TextBox 12">
            <a:extLst>
              <a:ext uri="{FF2B5EF4-FFF2-40B4-BE49-F238E27FC236}">
                <a16:creationId xmlns:a16="http://schemas.microsoft.com/office/drawing/2014/main" id="{21F71F72-0D06-44B5-A846-3422A1C5503F}"/>
              </a:ext>
            </a:extLst>
          </p:cNvPr>
          <p:cNvSpPr txBox="1"/>
          <p:nvPr/>
        </p:nvSpPr>
        <p:spPr>
          <a:xfrm>
            <a:off x="4764473" y="1957296"/>
            <a:ext cx="1989701" cy="523220"/>
          </a:xfrm>
          <a:prstGeom prst="rect">
            <a:avLst/>
          </a:prstGeom>
          <a:noFill/>
        </p:spPr>
        <p:txBody>
          <a:bodyPr wrap="square" rtlCol="0">
            <a:spAutoFit/>
          </a:bodyPr>
          <a:lstStyle/>
          <a:p>
            <a:pPr algn="r"/>
            <a:r>
              <a:rPr lang="en-US" sz="1400" dirty="0" err="1">
                <a:latin typeface="+mn-lt"/>
              </a:rPr>
              <a:t>Inogeni</a:t>
            </a:r>
            <a:r>
              <a:rPr lang="en-US" sz="1400" dirty="0">
                <a:latin typeface="+mn-lt"/>
              </a:rPr>
              <a:t> 4K2USB3 for Pro platform</a:t>
            </a:r>
          </a:p>
        </p:txBody>
      </p:sp>
      <p:sp>
        <p:nvSpPr>
          <p:cNvPr id="16" name="TextBox 15">
            <a:extLst>
              <a:ext uri="{FF2B5EF4-FFF2-40B4-BE49-F238E27FC236}">
                <a16:creationId xmlns:a16="http://schemas.microsoft.com/office/drawing/2014/main" id="{7DFDBCEE-004F-4CCF-B72D-7C12FB9ABF25}"/>
              </a:ext>
            </a:extLst>
          </p:cNvPr>
          <p:cNvSpPr txBox="1"/>
          <p:nvPr/>
        </p:nvSpPr>
        <p:spPr>
          <a:xfrm>
            <a:off x="7044402" y="3803558"/>
            <a:ext cx="1989701" cy="523220"/>
          </a:xfrm>
          <a:prstGeom prst="rect">
            <a:avLst/>
          </a:prstGeom>
          <a:noFill/>
        </p:spPr>
        <p:txBody>
          <a:bodyPr wrap="square" rtlCol="0">
            <a:spAutoFit/>
          </a:bodyPr>
          <a:lstStyle/>
          <a:p>
            <a:r>
              <a:rPr lang="en-US" sz="1400" dirty="0" err="1">
                <a:latin typeface="+mn-lt"/>
              </a:rPr>
              <a:t>Inogeni</a:t>
            </a:r>
            <a:r>
              <a:rPr lang="en-US" sz="1400" dirty="0">
                <a:latin typeface="+mn-lt"/>
              </a:rPr>
              <a:t> 4KXUSB3 for Room Kit platform</a:t>
            </a:r>
          </a:p>
        </p:txBody>
      </p:sp>
      <p:pic>
        <p:nvPicPr>
          <p:cNvPr id="6" name="Picture 5">
            <a:extLst>
              <a:ext uri="{FF2B5EF4-FFF2-40B4-BE49-F238E27FC236}">
                <a16:creationId xmlns:a16="http://schemas.microsoft.com/office/drawing/2014/main" id="{4F2B903F-B8EA-C14A-A959-537F9F710D07}"/>
              </a:ext>
            </a:extLst>
          </p:cNvPr>
          <p:cNvPicPr>
            <a:picLocks noChangeAspect="1"/>
          </p:cNvPicPr>
          <p:nvPr/>
        </p:nvPicPr>
        <p:blipFill>
          <a:blip r:embed="rId2"/>
          <a:stretch>
            <a:fillRect/>
          </a:stretch>
        </p:blipFill>
        <p:spPr>
          <a:xfrm>
            <a:off x="6967878" y="1574620"/>
            <a:ext cx="2066225" cy="1497539"/>
          </a:xfrm>
          <a:prstGeom prst="rect">
            <a:avLst/>
          </a:prstGeom>
        </p:spPr>
      </p:pic>
      <p:pic>
        <p:nvPicPr>
          <p:cNvPr id="7" name="Picture 6">
            <a:extLst>
              <a:ext uri="{FF2B5EF4-FFF2-40B4-BE49-F238E27FC236}">
                <a16:creationId xmlns:a16="http://schemas.microsoft.com/office/drawing/2014/main" id="{28997DB1-FF71-4C4E-8F11-A250AAEC35DA}"/>
              </a:ext>
            </a:extLst>
          </p:cNvPr>
          <p:cNvPicPr>
            <a:picLocks noChangeAspect="1"/>
          </p:cNvPicPr>
          <p:nvPr/>
        </p:nvPicPr>
        <p:blipFill>
          <a:blip r:embed="rId3"/>
          <a:stretch>
            <a:fillRect/>
          </a:stretch>
        </p:blipFill>
        <p:spPr>
          <a:xfrm>
            <a:off x="4827977" y="3180918"/>
            <a:ext cx="1856998" cy="1507746"/>
          </a:xfrm>
          <a:prstGeom prst="rect">
            <a:avLst/>
          </a:prstGeom>
        </p:spPr>
      </p:pic>
      <p:pic>
        <p:nvPicPr>
          <p:cNvPr id="8" name="Picture 7">
            <a:extLst>
              <a:ext uri="{FF2B5EF4-FFF2-40B4-BE49-F238E27FC236}">
                <a16:creationId xmlns:a16="http://schemas.microsoft.com/office/drawing/2014/main" id="{7479B116-5CE5-0D4A-BA6E-A345A1967A7E}"/>
              </a:ext>
            </a:extLst>
          </p:cNvPr>
          <p:cNvPicPr>
            <a:picLocks noChangeAspect="1"/>
          </p:cNvPicPr>
          <p:nvPr/>
        </p:nvPicPr>
        <p:blipFill>
          <a:blip r:embed="rId4"/>
          <a:stretch>
            <a:fillRect/>
          </a:stretch>
        </p:blipFill>
        <p:spPr>
          <a:xfrm>
            <a:off x="5137689" y="295670"/>
            <a:ext cx="3433243" cy="727765"/>
          </a:xfrm>
          <a:prstGeom prst="rect">
            <a:avLst/>
          </a:prstGeom>
        </p:spPr>
      </p:pic>
    </p:spTree>
    <p:extLst>
      <p:ext uri="{BB962C8B-B14F-4D97-AF65-F5344CB8AC3E}">
        <p14:creationId xmlns:p14="http://schemas.microsoft.com/office/powerpoint/2010/main" val="204157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Use USB Mode:</a:t>
            </a:r>
          </a:p>
        </p:txBody>
      </p:sp>
      <p:sp>
        <p:nvSpPr>
          <p:cNvPr id="7" name="Text Placeholder 6"/>
          <p:cNvSpPr>
            <a:spLocks noGrp="1"/>
          </p:cNvSpPr>
          <p:nvPr>
            <p:ph type="body" sz="quarter" idx="10"/>
          </p:nvPr>
        </p:nvSpPr>
        <p:spPr/>
        <p:txBody>
          <a:bodyPr/>
          <a:lstStyle/>
          <a:p>
            <a:pPr marL="115888" indent="-115888"/>
            <a:r>
              <a:rPr lang="en-US" sz="2000" dirty="0"/>
              <a:t>Hook up laptop using just two cables: HDMI for presentation and USB</a:t>
            </a:r>
          </a:p>
          <a:p>
            <a:pPr marL="115888" indent="-115888"/>
            <a:r>
              <a:rPr lang="en-US" sz="2000" dirty="0"/>
              <a:t>Press the </a:t>
            </a:r>
            <a:r>
              <a:rPr lang="en-US" sz="2000" dirty="0">
                <a:solidFill>
                  <a:srgbClr val="5ADFFF"/>
                </a:solidFill>
              </a:rPr>
              <a:t>Enable USB mode</a:t>
            </a:r>
            <a:r>
              <a:rPr lang="en-US" sz="2000" dirty="0"/>
              <a:t> button on the Touch 10</a:t>
            </a:r>
          </a:p>
          <a:p>
            <a:pPr marL="115888" indent="-115888"/>
            <a:r>
              <a:rPr lang="en-US" sz="2000" dirty="0"/>
              <a:t>Configure your conferencing software to use USB camera and microphone</a:t>
            </a:r>
          </a:p>
          <a:p>
            <a:pPr marL="115888" indent="-115888"/>
            <a:r>
              <a:rPr lang="en-US" sz="2000" dirty="0"/>
              <a:t>Start your meeting normally</a:t>
            </a:r>
          </a:p>
        </p:txBody>
      </p:sp>
    </p:spTree>
    <p:extLst>
      <p:ext uri="{BB962C8B-B14F-4D97-AF65-F5344CB8AC3E}">
        <p14:creationId xmlns:p14="http://schemas.microsoft.com/office/powerpoint/2010/main" val="5730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5" name="Text Placeholder 4"/>
          <p:cNvSpPr>
            <a:spLocks noGrp="1"/>
          </p:cNvSpPr>
          <p:nvPr>
            <p:ph type="body" sz="quarter" idx="10"/>
          </p:nvPr>
        </p:nvSpPr>
        <p:spPr/>
        <p:txBody>
          <a:bodyPr/>
          <a:lstStyle/>
          <a:p>
            <a:pPr marL="0" indent="0">
              <a:buNone/>
            </a:pPr>
            <a:r>
              <a:rPr lang="en-US" dirty="0"/>
              <a:t>Enable Room Kits and Room Series with USB Passthrough</a:t>
            </a:r>
          </a:p>
          <a:p>
            <a:pPr marL="0" indent="0">
              <a:buNone/>
            </a:pPr>
            <a:r>
              <a:rPr lang="en-US" dirty="0"/>
              <a:t>Document several tested solutions</a:t>
            </a:r>
          </a:p>
          <a:p>
            <a:pPr marL="0" indent="0">
              <a:buNone/>
            </a:pPr>
            <a:r>
              <a:rPr lang="en-US" dirty="0"/>
              <a:t>Make the user experience simple</a:t>
            </a:r>
          </a:p>
        </p:txBody>
      </p:sp>
    </p:spTree>
    <p:extLst>
      <p:ext uri="{BB962C8B-B14F-4D97-AF65-F5344CB8AC3E}">
        <p14:creationId xmlns:p14="http://schemas.microsoft.com/office/powerpoint/2010/main" val="150494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0614-082B-45F3-BC2F-E6006120E32A}"/>
              </a:ext>
            </a:extLst>
          </p:cNvPr>
          <p:cNvSpPr>
            <a:spLocks noGrp="1"/>
          </p:cNvSpPr>
          <p:nvPr>
            <p:ph type="ctrTitle"/>
          </p:nvPr>
        </p:nvSpPr>
        <p:spPr/>
        <p:txBody>
          <a:bodyPr/>
          <a:lstStyle/>
          <a:p>
            <a:r>
              <a:rPr lang="en-US" dirty="0"/>
              <a:t>Detailed Installation Instructions</a:t>
            </a:r>
          </a:p>
        </p:txBody>
      </p:sp>
    </p:spTree>
    <p:extLst>
      <p:ext uri="{BB962C8B-B14F-4D97-AF65-F5344CB8AC3E}">
        <p14:creationId xmlns:p14="http://schemas.microsoft.com/office/powerpoint/2010/main" val="206221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97041C-311C-5144-B95E-65D6E149D831}"/>
              </a:ext>
            </a:extLst>
          </p:cNvPr>
          <p:cNvSpPr>
            <a:spLocks noGrp="1"/>
          </p:cNvSpPr>
          <p:nvPr>
            <p:ph type="body" sz="quarter" idx="10"/>
          </p:nvPr>
        </p:nvSpPr>
        <p:spPr>
          <a:xfrm>
            <a:off x="533399" y="1205898"/>
            <a:ext cx="3886200" cy="3242116"/>
          </a:xfrm>
        </p:spPr>
        <p:txBody>
          <a:bodyPr/>
          <a:lstStyle/>
          <a:p>
            <a:r>
              <a:rPr lang="en-US" sz="1800" dirty="0"/>
              <a:t>First, </a:t>
            </a:r>
            <a:r>
              <a:rPr lang="en-US" sz="1800" i="1" dirty="0"/>
              <a:t>manually</a:t>
            </a:r>
            <a:r>
              <a:rPr lang="en-US" sz="1800" dirty="0"/>
              <a:t> configure the number of screens for normal use (without the USB Capture device attached. Do not choose “Auto”)</a:t>
            </a:r>
          </a:p>
          <a:p>
            <a:pPr marL="57150" indent="0" algn="r">
              <a:buNone/>
            </a:pPr>
            <a:r>
              <a:rPr lang="en-US" sz="1600" dirty="0">
                <a:solidFill>
                  <a:schemeClr val="tx2">
                    <a:lumMod val="60000"/>
                    <a:lumOff val="40000"/>
                  </a:schemeClr>
                </a:solidFill>
              </a:rPr>
              <a:t>This is all in the “Video” section.  |</a:t>
            </a:r>
            <a:endParaRPr lang="en-US" sz="1600" dirty="0"/>
          </a:p>
          <a:p>
            <a:endParaRPr lang="en-US" sz="1800" dirty="0"/>
          </a:p>
          <a:p>
            <a:r>
              <a:rPr lang="en-US" sz="1800" dirty="0"/>
              <a:t>If you need any special monitor behaviors, configure them now.</a:t>
            </a:r>
          </a:p>
          <a:p>
            <a:pPr marL="57150" indent="0" algn="r">
              <a:buNone/>
            </a:pPr>
            <a:r>
              <a:rPr lang="en-US" sz="1600" dirty="0" err="1">
                <a:solidFill>
                  <a:schemeClr val="tx2">
                    <a:lumMod val="60000"/>
                    <a:lumOff val="40000"/>
                  </a:schemeClr>
                </a:solidFill>
              </a:rPr>
              <a:t>PresentationOnly</a:t>
            </a:r>
            <a:r>
              <a:rPr lang="en-US" sz="1600" dirty="0">
                <a:solidFill>
                  <a:schemeClr val="tx2">
                    <a:lumMod val="60000"/>
                    <a:lumOff val="40000"/>
                  </a:schemeClr>
                </a:solidFill>
              </a:rPr>
              <a:t> or Recorder  | </a:t>
            </a:r>
            <a:br>
              <a:rPr lang="en-US" sz="1600" dirty="0">
                <a:solidFill>
                  <a:schemeClr val="tx2">
                    <a:lumMod val="60000"/>
                    <a:lumOff val="40000"/>
                  </a:schemeClr>
                </a:solidFill>
              </a:rPr>
            </a:br>
            <a:r>
              <a:rPr lang="en-US" sz="1600" dirty="0">
                <a:solidFill>
                  <a:schemeClr val="tx2">
                    <a:lumMod val="60000"/>
                    <a:lumOff val="40000"/>
                  </a:schemeClr>
                </a:solidFill>
              </a:rPr>
              <a:t>are not uncommon  |</a:t>
            </a:r>
          </a:p>
        </p:txBody>
      </p:sp>
      <p:sp>
        <p:nvSpPr>
          <p:cNvPr id="4" name="Title 3">
            <a:extLst>
              <a:ext uri="{FF2B5EF4-FFF2-40B4-BE49-F238E27FC236}">
                <a16:creationId xmlns:a16="http://schemas.microsoft.com/office/drawing/2014/main" id="{B730CCFB-C734-254F-A932-005AE410836E}"/>
              </a:ext>
            </a:extLst>
          </p:cNvPr>
          <p:cNvSpPr>
            <a:spLocks noGrp="1"/>
          </p:cNvSpPr>
          <p:nvPr>
            <p:ph type="title"/>
          </p:nvPr>
        </p:nvSpPr>
        <p:spPr/>
        <p:txBody>
          <a:bodyPr/>
          <a:lstStyle/>
          <a:p>
            <a:pPr algn="ctr"/>
            <a:r>
              <a:rPr lang="en-US" dirty="0"/>
              <a:t>Detailed Installation Instructions</a:t>
            </a:r>
            <a:br>
              <a:rPr lang="en-US" dirty="0"/>
            </a:br>
            <a:r>
              <a:rPr lang="en-US" sz="2400" dirty="0"/>
              <a:t>Use the codec web interface</a:t>
            </a:r>
            <a:endParaRPr lang="en-US" dirty="0"/>
          </a:p>
        </p:txBody>
      </p:sp>
      <p:pic>
        <p:nvPicPr>
          <p:cNvPr id="7" name="Picture 6">
            <a:extLst>
              <a:ext uri="{FF2B5EF4-FFF2-40B4-BE49-F238E27FC236}">
                <a16:creationId xmlns:a16="http://schemas.microsoft.com/office/drawing/2014/main" id="{DB08F21B-62F6-254F-A0F8-FB0E901EBA91}"/>
              </a:ext>
            </a:extLst>
          </p:cNvPr>
          <p:cNvPicPr>
            <a:picLocks noChangeAspect="1"/>
          </p:cNvPicPr>
          <p:nvPr/>
        </p:nvPicPr>
        <p:blipFill>
          <a:blip r:embed="rId2"/>
          <a:stretch>
            <a:fillRect/>
          </a:stretch>
        </p:blipFill>
        <p:spPr>
          <a:xfrm>
            <a:off x="4572000" y="1127333"/>
            <a:ext cx="4455763" cy="1620733"/>
          </a:xfrm>
          <a:prstGeom prst="rect">
            <a:avLst/>
          </a:prstGeom>
        </p:spPr>
      </p:pic>
      <p:pic>
        <p:nvPicPr>
          <p:cNvPr id="3" name="Picture 2">
            <a:extLst>
              <a:ext uri="{FF2B5EF4-FFF2-40B4-BE49-F238E27FC236}">
                <a16:creationId xmlns:a16="http://schemas.microsoft.com/office/drawing/2014/main" id="{4344A440-5662-984C-85B0-43CFF5A0150C}"/>
              </a:ext>
            </a:extLst>
          </p:cNvPr>
          <p:cNvPicPr>
            <a:picLocks noChangeAspect="1"/>
          </p:cNvPicPr>
          <p:nvPr/>
        </p:nvPicPr>
        <p:blipFill>
          <a:blip r:embed="rId3"/>
          <a:stretch>
            <a:fillRect/>
          </a:stretch>
        </p:blipFill>
        <p:spPr>
          <a:xfrm>
            <a:off x="4572000" y="3191591"/>
            <a:ext cx="4455763" cy="1184645"/>
          </a:xfrm>
          <a:prstGeom prst="rect">
            <a:avLst/>
          </a:prstGeom>
        </p:spPr>
      </p:pic>
    </p:spTree>
    <p:extLst>
      <p:ext uri="{BB962C8B-B14F-4D97-AF65-F5344CB8AC3E}">
        <p14:creationId xmlns:p14="http://schemas.microsoft.com/office/powerpoint/2010/main" val="170544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97041C-311C-5144-B95E-65D6E149D831}"/>
              </a:ext>
            </a:extLst>
          </p:cNvPr>
          <p:cNvSpPr>
            <a:spLocks noGrp="1"/>
          </p:cNvSpPr>
          <p:nvPr>
            <p:ph type="body" sz="quarter" idx="10"/>
          </p:nvPr>
        </p:nvSpPr>
        <p:spPr>
          <a:xfrm>
            <a:off x="533399" y="1205898"/>
            <a:ext cx="3886200" cy="3420538"/>
          </a:xfrm>
        </p:spPr>
        <p:txBody>
          <a:bodyPr/>
          <a:lstStyle/>
          <a:p>
            <a:r>
              <a:rPr lang="en-US" sz="1800" dirty="0"/>
              <a:t>Decide which HDMI input you will use for the “Shared Laptop”</a:t>
            </a:r>
          </a:p>
          <a:p>
            <a:pPr marL="57150" indent="0" algn="r">
              <a:buNone/>
            </a:pPr>
            <a:r>
              <a:rPr lang="en-US" sz="1600" dirty="0">
                <a:solidFill>
                  <a:schemeClr val="tx2">
                    <a:lumMod val="60000"/>
                    <a:lumOff val="40000"/>
                  </a:schemeClr>
                </a:solidFill>
              </a:rPr>
              <a:t>This is Important. Set the  | </a:t>
            </a:r>
            <a:br>
              <a:rPr lang="en-US" sz="1600" dirty="0">
                <a:solidFill>
                  <a:schemeClr val="tx2">
                    <a:lumMod val="60000"/>
                    <a:lumOff val="40000"/>
                  </a:schemeClr>
                </a:solidFill>
              </a:rPr>
            </a:br>
            <a:r>
              <a:rPr lang="en-US" sz="1600" dirty="0" err="1">
                <a:solidFill>
                  <a:schemeClr val="tx2">
                    <a:lumMod val="60000"/>
                    <a:lumOff val="40000"/>
                  </a:schemeClr>
                </a:solidFill>
              </a:rPr>
              <a:t>DefaultSource</a:t>
            </a:r>
            <a:r>
              <a:rPr lang="en-US" sz="1600" dirty="0">
                <a:solidFill>
                  <a:schemeClr val="tx2">
                    <a:lumMod val="60000"/>
                    <a:lumOff val="40000"/>
                  </a:schemeClr>
                </a:solidFill>
              </a:rPr>
              <a:t> to be the   |</a:t>
            </a:r>
            <a:br>
              <a:rPr lang="en-US" sz="1600" dirty="0">
                <a:solidFill>
                  <a:schemeClr val="tx2">
                    <a:lumMod val="60000"/>
                    <a:lumOff val="40000"/>
                  </a:schemeClr>
                </a:solidFill>
              </a:rPr>
            </a:br>
            <a:r>
              <a:rPr lang="en-US" sz="1600" dirty="0">
                <a:solidFill>
                  <a:schemeClr val="tx2">
                    <a:lumMod val="60000"/>
                    <a:lumOff val="40000"/>
                  </a:schemeClr>
                </a:solidFill>
              </a:rPr>
              <a:t>  connector number you are using.  |</a:t>
            </a:r>
            <a:endParaRPr lang="en-US" sz="1600" dirty="0"/>
          </a:p>
          <a:p>
            <a:pPr marL="57150" indent="0">
              <a:buNone/>
            </a:pPr>
            <a:endParaRPr lang="en-US" sz="1800" dirty="0"/>
          </a:p>
          <a:p>
            <a:r>
              <a:rPr lang="en-US" sz="1800" dirty="0"/>
              <a:t>Rename this input to something user-friendly</a:t>
            </a:r>
          </a:p>
          <a:p>
            <a:pPr marL="57150" indent="0" algn="r">
              <a:buNone/>
            </a:pPr>
            <a:r>
              <a:rPr lang="en-US" sz="1600" dirty="0">
                <a:solidFill>
                  <a:schemeClr val="tx2">
                    <a:lumMod val="60000"/>
                    <a:lumOff val="40000"/>
                  </a:schemeClr>
                </a:solidFill>
              </a:rPr>
              <a:t>Remember, this name will  | </a:t>
            </a:r>
            <a:br>
              <a:rPr lang="en-US" sz="1600" dirty="0">
                <a:solidFill>
                  <a:schemeClr val="tx2">
                    <a:lumMod val="60000"/>
                    <a:lumOff val="40000"/>
                  </a:schemeClr>
                </a:solidFill>
              </a:rPr>
            </a:br>
            <a:r>
              <a:rPr lang="en-US" sz="1600" dirty="0">
                <a:solidFill>
                  <a:schemeClr val="tx2">
                    <a:lumMod val="60000"/>
                    <a:lumOff val="40000"/>
                  </a:schemeClr>
                </a:solidFill>
              </a:rPr>
              <a:t>be used on the Touch 10.  |</a:t>
            </a:r>
          </a:p>
        </p:txBody>
      </p:sp>
      <p:sp>
        <p:nvSpPr>
          <p:cNvPr id="4" name="Title 3">
            <a:extLst>
              <a:ext uri="{FF2B5EF4-FFF2-40B4-BE49-F238E27FC236}">
                <a16:creationId xmlns:a16="http://schemas.microsoft.com/office/drawing/2014/main" id="{B730CCFB-C734-254F-A932-005AE410836E}"/>
              </a:ext>
            </a:extLst>
          </p:cNvPr>
          <p:cNvSpPr>
            <a:spLocks noGrp="1"/>
          </p:cNvSpPr>
          <p:nvPr>
            <p:ph type="title"/>
          </p:nvPr>
        </p:nvSpPr>
        <p:spPr/>
        <p:txBody>
          <a:bodyPr/>
          <a:lstStyle/>
          <a:p>
            <a:pPr algn="ctr"/>
            <a:r>
              <a:rPr lang="en-US" dirty="0"/>
              <a:t>Detailed Installation Instructions</a:t>
            </a:r>
            <a:br>
              <a:rPr lang="en-US" dirty="0"/>
            </a:br>
            <a:r>
              <a:rPr lang="en-US" sz="2400" dirty="0"/>
              <a:t>Use the codec web interface</a:t>
            </a:r>
            <a:endParaRPr lang="en-US" dirty="0"/>
          </a:p>
        </p:txBody>
      </p:sp>
      <p:pic>
        <p:nvPicPr>
          <p:cNvPr id="3" name="Picture 2">
            <a:extLst>
              <a:ext uri="{FF2B5EF4-FFF2-40B4-BE49-F238E27FC236}">
                <a16:creationId xmlns:a16="http://schemas.microsoft.com/office/drawing/2014/main" id="{38B78E7A-2369-F94A-AB0C-45872FF7667F}"/>
              </a:ext>
            </a:extLst>
          </p:cNvPr>
          <p:cNvPicPr>
            <a:picLocks noChangeAspect="1"/>
          </p:cNvPicPr>
          <p:nvPr/>
        </p:nvPicPr>
        <p:blipFill>
          <a:blip r:embed="rId2"/>
          <a:stretch>
            <a:fillRect/>
          </a:stretch>
        </p:blipFill>
        <p:spPr>
          <a:xfrm>
            <a:off x="4572000" y="1205898"/>
            <a:ext cx="4455763" cy="1175031"/>
          </a:xfrm>
          <a:prstGeom prst="rect">
            <a:avLst/>
          </a:prstGeom>
        </p:spPr>
      </p:pic>
      <p:pic>
        <p:nvPicPr>
          <p:cNvPr id="6" name="Picture 5">
            <a:extLst>
              <a:ext uri="{FF2B5EF4-FFF2-40B4-BE49-F238E27FC236}">
                <a16:creationId xmlns:a16="http://schemas.microsoft.com/office/drawing/2014/main" id="{21427096-820C-7340-A39C-6332E9EFA03E}"/>
              </a:ext>
            </a:extLst>
          </p:cNvPr>
          <p:cNvPicPr>
            <a:picLocks noChangeAspect="1"/>
          </p:cNvPicPr>
          <p:nvPr/>
        </p:nvPicPr>
        <p:blipFill>
          <a:blip r:embed="rId3"/>
          <a:stretch>
            <a:fillRect/>
          </a:stretch>
        </p:blipFill>
        <p:spPr>
          <a:xfrm>
            <a:off x="4624701" y="2650210"/>
            <a:ext cx="4402003" cy="2031694"/>
          </a:xfrm>
          <a:prstGeom prst="rect">
            <a:avLst/>
          </a:prstGeom>
        </p:spPr>
      </p:pic>
    </p:spTree>
    <p:extLst>
      <p:ext uri="{BB962C8B-B14F-4D97-AF65-F5344CB8AC3E}">
        <p14:creationId xmlns:p14="http://schemas.microsoft.com/office/powerpoint/2010/main" val="155510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97041C-311C-5144-B95E-65D6E149D831}"/>
              </a:ext>
            </a:extLst>
          </p:cNvPr>
          <p:cNvSpPr>
            <a:spLocks noGrp="1"/>
          </p:cNvSpPr>
          <p:nvPr>
            <p:ph type="body" sz="quarter" idx="10"/>
          </p:nvPr>
        </p:nvSpPr>
        <p:spPr>
          <a:xfrm>
            <a:off x="533399" y="1205898"/>
            <a:ext cx="3886200" cy="3420538"/>
          </a:xfrm>
        </p:spPr>
        <p:txBody>
          <a:bodyPr/>
          <a:lstStyle/>
          <a:p>
            <a:r>
              <a:rPr lang="en-US" dirty="0"/>
              <a:t>Configure your system for its normal </a:t>
            </a:r>
            <a:r>
              <a:rPr lang="en-US" dirty="0" err="1"/>
              <a:t>SelfView</a:t>
            </a:r>
            <a:r>
              <a:rPr lang="en-US" dirty="0"/>
              <a:t> defaults.</a:t>
            </a:r>
          </a:p>
          <a:p>
            <a:pPr marL="57150" indent="0" algn="r">
              <a:buNone/>
            </a:pPr>
            <a:r>
              <a:rPr lang="en-US" sz="1600" dirty="0">
                <a:solidFill>
                  <a:schemeClr val="tx2">
                    <a:lumMod val="60000"/>
                    <a:lumOff val="40000"/>
                  </a:schemeClr>
                </a:solidFill>
              </a:rPr>
              <a:t>Whenever you turn on </a:t>
            </a:r>
            <a:r>
              <a:rPr lang="en-US" sz="1600" dirty="0" err="1">
                <a:solidFill>
                  <a:schemeClr val="tx2">
                    <a:lumMod val="60000"/>
                    <a:lumOff val="40000"/>
                  </a:schemeClr>
                </a:solidFill>
              </a:rPr>
              <a:t>SelfView</a:t>
            </a:r>
            <a:r>
              <a:rPr lang="en-US" sz="1600" dirty="0">
                <a:solidFill>
                  <a:schemeClr val="tx2">
                    <a:lumMod val="60000"/>
                    <a:lumOff val="40000"/>
                  </a:schemeClr>
                </a:solidFill>
              </a:rPr>
              <a:t>, it will  | default to these positions.  |</a:t>
            </a:r>
          </a:p>
          <a:p>
            <a:pPr marL="57150" indent="0">
              <a:buNone/>
            </a:pPr>
            <a:endParaRPr lang="en-US" sz="1800" dirty="0"/>
          </a:p>
          <a:p>
            <a:r>
              <a:rPr lang="en-US" sz="1800" dirty="0"/>
              <a:t>If not cloud-registered, make sure your system is running CE9.14 or higher.</a:t>
            </a:r>
          </a:p>
          <a:p>
            <a:pPr marL="57150" indent="0" algn="r">
              <a:buNone/>
            </a:pPr>
            <a:r>
              <a:rPr lang="en-US" sz="1600" dirty="0">
                <a:solidFill>
                  <a:schemeClr val="tx2">
                    <a:lumMod val="60000"/>
                    <a:lumOff val="40000"/>
                  </a:schemeClr>
                </a:solidFill>
              </a:rPr>
              <a:t>Upgrade if necessary  |</a:t>
            </a:r>
          </a:p>
        </p:txBody>
      </p:sp>
      <p:sp>
        <p:nvSpPr>
          <p:cNvPr id="4" name="Title 3">
            <a:extLst>
              <a:ext uri="{FF2B5EF4-FFF2-40B4-BE49-F238E27FC236}">
                <a16:creationId xmlns:a16="http://schemas.microsoft.com/office/drawing/2014/main" id="{B730CCFB-C734-254F-A932-005AE410836E}"/>
              </a:ext>
            </a:extLst>
          </p:cNvPr>
          <p:cNvSpPr>
            <a:spLocks noGrp="1"/>
          </p:cNvSpPr>
          <p:nvPr>
            <p:ph type="title"/>
          </p:nvPr>
        </p:nvSpPr>
        <p:spPr/>
        <p:txBody>
          <a:bodyPr/>
          <a:lstStyle/>
          <a:p>
            <a:pPr algn="ctr"/>
            <a:r>
              <a:rPr lang="en-US" dirty="0"/>
              <a:t>Detailed Installation Instructions</a:t>
            </a:r>
            <a:br>
              <a:rPr lang="en-US" dirty="0"/>
            </a:br>
            <a:r>
              <a:rPr lang="en-US" sz="2400" dirty="0"/>
              <a:t>Use the codec web interface</a:t>
            </a:r>
            <a:endParaRPr lang="en-US" dirty="0"/>
          </a:p>
        </p:txBody>
      </p:sp>
      <p:pic>
        <p:nvPicPr>
          <p:cNvPr id="8" name="Picture 7">
            <a:extLst>
              <a:ext uri="{FF2B5EF4-FFF2-40B4-BE49-F238E27FC236}">
                <a16:creationId xmlns:a16="http://schemas.microsoft.com/office/drawing/2014/main" id="{2F9ED59F-4D55-C943-A020-AFF64866FFC3}"/>
              </a:ext>
            </a:extLst>
          </p:cNvPr>
          <p:cNvPicPr>
            <a:picLocks noChangeAspect="1"/>
          </p:cNvPicPr>
          <p:nvPr/>
        </p:nvPicPr>
        <p:blipFill>
          <a:blip r:embed="rId2"/>
          <a:stretch>
            <a:fillRect/>
          </a:stretch>
        </p:blipFill>
        <p:spPr>
          <a:xfrm>
            <a:off x="4610510" y="1205898"/>
            <a:ext cx="4455763" cy="1620734"/>
          </a:xfrm>
          <a:prstGeom prst="rect">
            <a:avLst/>
          </a:prstGeom>
        </p:spPr>
      </p:pic>
      <p:pic>
        <p:nvPicPr>
          <p:cNvPr id="5" name="Picture 4">
            <a:extLst>
              <a:ext uri="{FF2B5EF4-FFF2-40B4-BE49-F238E27FC236}">
                <a16:creationId xmlns:a16="http://schemas.microsoft.com/office/drawing/2014/main" id="{AA87C04B-1975-164A-A73E-4915A2BFE34E}"/>
              </a:ext>
            </a:extLst>
          </p:cNvPr>
          <p:cNvPicPr>
            <a:picLocks noChangeAspect="1"/>
          </p:cNvPicPr>
          <p:nvPr/>
        </p:nvPicPr>
        <p:blipFill>
          <a:blip r:embed="rId3"/>
          <a:stretch>
            <a:fillRect/>
          </a:stretch>
        </p:blipFill>
        <p:spPr>
          <a:xfrm>
            <a:off x="4610510" y="3005789"/>
            <a:ext cx="4455763" cy="1803397"/>
          </a:xfrm>
          <a:prstGeom prst="rect">
            <a:avLst/>
          </a:prstGeom>
        </p:spPr>
      </p:pic>
    </p:spTree>
    <p:extLst>
      <p:ext uri="{BB962C8B-B14F-4D97-AF65-F5344CB8AC3E}">
        <p14:creationId xmlns:p14="http://schemas.microsoft.com/office/powerpoint/2010/main" val="363775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97041C-311C-5144-B95E-65D6E149D831}"/>
              </a:ext>
            </a:extLst>
          </p:cNvPr>
          <p:cNvSpPr>
            <a:spLocks noGrp="1"/>
          </p:cNvSpPr>
          <p:nvPr>
            <p:ph type="body" sz="quarter" idx="10"/>
          </p:nvPr>
        </p:nvSpPr>
        <p:spPr>
          <a:xfrm>
            <a:off x="533399" y="1205898"/>
            <a:ext cx="3886200" cy="3420538"/>
          </a:xfrm>
        </p:spPr>
        <p:txBody>
          <a:bodyPr/>
          <a:lstStyle/>
          <a:p>
            <a:r>
              <a:rPr lang="en-US" dirty="0"/>
              <a:t>Load in all 3 CE Macros into the endpoint and save them.</a:t>
            </a:r>
          </a:p>
          <a:p>
            <a:pPr marL="57150" indent="0" algn="r">
              <a:buNone/>
            </a:pPr>
            <a:r>
              <a:rPr lang="en-US" sz="1600" dirty="0">
                <a:solidFill>
                  <a:schemeClr val="tx2">
                    <a:lumMod val="60000"/>
                    <a:lumOff val="40000"/>
                  </a:schemeClr>
                </a:solidFill>
              </a:rPr>
              <a:t>Use ‘Import from file…’ | </a:t>
            </a:r>
            <a:br>
              <a:rPr lang="en-US" sz="1600" dirty="0">
                <a:solidFill>
                  <a:schemeClr val="tx2">
                    <a:lumMod val="60000"/>
                    <a:lumOff val="40000"/>
                  </a:schemeClr>
                </a:solidFill>
              </a:rPr>
            </a:br>
            <a:r>
              <a:rPr lang="en-US" sz="1600" dirty="0">
                <a:solidFill>
                  <a:schemeClr val="tx2">
                    <a:lumMod val="60000"/>
                    <a:lumOff val="40000"/>
                  </a:schemeClr>
                </a:solidFill>
              </a:rPr>
              <a:t>then save them to the system.  |</a:t>
            </a:r>
          </a:p>
          <a:p>
            <a:pPr marL="57150" indent="0">
              <a:buNone/>
            </a:pPr>
            <a:endParaRPr lang="en-US" sz="1800" dirty="0"/>
          </a:p>
          <a:p>
            <a:r>
              <a:rPr lang="en-US" sz="1800" dirty="0"/>
              <a:t>Turn on </a:t>
            </a:r>
            <a:r>
              <a:rPr lang="en-US" sz="1800" i="1" dirty="0"/>
              <a:t>only</a:t>
            </a:r>
            <a:r>
              <a:rPr lang="en-US" sz="1800" dirty="0"/>
              <a:t> the script projUSB_FirstTimeSetup_1-3-&lt;x&gt;</a:t>
            </a:r>
          </a:p>
          <a:p>
            <a:pPr marL="57150" indent="0" algn="r">
              <a:buNone/>
            </a:pPr>
            <a:r>
              <a:rPr lang="en-US" sz="1600" dirty="0">
                <a:solidFill>
                  <a:schemeClr val="tx2">
                    <a:lumMod val="60000"/>
                    <a:lumOff val="40000"/>
                  </a:schemeClr>
                </a:solidFill>
              </a:rPr>
              <a:t>Wait while the macros  | </a:t>
            </a:r>
            <a:br>
              <a:rPr lang="en-US" sz="1600" dirty="0">
                <a:solidFill>
                  <a:schemeClr val="tx2">
                    <a:lumMod val="60000"/>
                    <a:lumOff val="40000"/>
                  </a:schemeClr>
                </a:solidFill>
              </a:rPr>
            </a:br>
            <a:r>
              <a:rPr lang="en-US" sz="1600" dirty="0">
                <a:solidFill>
                  <a:schemeClr val="tx2">
                    <a:lumMod val="60000"/>
                    <a:lumOff val="40000"/>
                  </a:schemeClr>
                </a:solidFill>
              </a:rPr>
              <a:t>configure themselves  |</a:t>
            </a:r>
          </a:p>
        </p:txBody>
      </p:sp>
      <p:sp>
        <p:nvSpPr>
          <p:cNvPr id="4" name="Title 3">
            <a:extLst>
              <a:ext uri="{FF2B5EF4-FFF2-40B4-BE49-F238E27FC236}">
                <a16:creationId xmlns:a16="http://schemas.microsoft.com/office/drawing/2014/main" id="{B730CCFB-C734-254F-A932-005AE410836E}"/>
              </a:ext>
            </a:extLst>
          </p:cNvPr>
          <p:cNvSpPr>
            <a:spLocks noGrp="1"/>
          </p:cNvSpPr>
          <p:nvPr>
            <p:ph type="title"/>
          </p:nvPr>
        </p:nvSpPr>
        <p:spPr/>
        <p:txBody>
          <a:bodyPr/>
          <a:lstStyle/>
          <a:p>
            <a:pPr algn="ctr"/>
            <a:r>
              <a:rPr lang="en-US" dirty="0"/>
              <a:t>Macro Installation</a:t>
            </a:r>
            <a:br>
              <a:rPr lang="en-US" dirty="0"/>
            </a:br>
            <a:r>
              <a:rPr lang="en-US" sz="2400" dirty="0"/>
              <a:t>Use the codec web interface</a:t>
            </a:r>
            <a:endParaRPr lang="en-US" dirty="0"/>
          </a:p>
        </p:txBody>
      </p:sp>
      <p:pic>
        <p:nvPicPr>
          <p:cNvPr id="3" name="Picture 2">
            <a:extLst>
              <a:ext uri="{FF2B5EF4-FFF2-40B4-BE49-F238E27FC236}">
                <a16:creationId xmlns:a16="http://schemas.microsoft.com/office/drawing/2014/main" id="{89E5F8BB-3F76-EB42-9B3E-2CC49FEA0ECA}"/>
              </a:ext>
            </a:extLst>
          </p:cNvPr>
          <p:cNvPicPr>
            <a:picLocks noChangeAspect="1"/>
          </p:cNvPicPr>
          <p:nvPr/>
        </p:nvPicPr>
        <p:blipFill>
          <a:blip r:embed="rId2"/>
          <a:stretch>
            <a:fillRect/>
          </a:stretch>
        </p:blipFill>
        <p:spPr>
          <a:xfrm>
            <a:off x="4610510" y="1098690"/>
            <a:ext cx="3588093" cy="1749461"/>
          </a:xfrm>
          <a:prstGeom prst="rect">
            <a:avLst/>
          </a:prstGeom>
        </p:spPr>
      </p:pic>
      <p:pic>
        <p:nvPicPr>
          <p:cNvPr id="6" name="Picture 5">
            <a:extLst>
              <a:ext uri="{FF2B5EF4-FFF2-40B4-BE49-F238E27FC236}">
                <a16:creationId xmlns:a16="http://schemas.microsoft.com/office/drawing/2014/main" id="{B3D2A3BA-87F8-4F4E-AE13-08BCCB390BD3}"/>
              </a:ext>
            </a:extLst>
          </p:cNvPr>
          <p:cNvPicPr>
            <a:picLocks noChangeAspect="1"/>
          </p:cNvPicPr>
          <p:nvPr/>
        </p:nvPicPr>
        <p:blipFill>
          <a:blip r:embed="rId3"/>
          <a:stretch>
            <a:fillRect/>
          </a:stretch>
        </p:blipFill>
        <p:spPr>
          <a:xfrm>
            <a:off x="4572000" y="3032700"/>
            <a:ext cx="3626603" cy="1768237"/>
          </a:xfrm>
          <a:prstGeom prst="rect">
            <a:avLst/>
          </a:prstGeom>
        </p:spPr>
      </p:pic>
    </p:spTree>
    <p:extLst>
      <p:ext uri="{BB962C8B-B14F-4D97-AF65-F5344CB8AC3E}">
        <p14:creationId xmlns:p14="http://schemas.microsoft.com/office/powerpoint/2010/main" val="215016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4EFD32-5940-0343-929A-649FD29F79AB}"/>
              </a:ext>
            </a:extLst>
          </p:cNvPr>
          <p:cNvSpPr txBox="1">
            <a:spLocks/>
          </p:cNvSpPr>
          <p:nvPr/>
        </p:nvSpPr>
        <p:spPr>
          <a:xfrm>
            <a:off x="437766" y="341313"/>
            <a:ext cx="8345488" cy="731837"/>
          </a:xfrm>
          <a:prstGeom prst="rect">
            <a:avLst/>
          </a:prstGeom>
        </p:spPr>
        <p:txBody>
          <a:bodyPr/>
          <a:lstStyle>
            <a:lvl1pPr algn="l" defTabSz="684213" rtl="0" eaLnBrk="1" fontAlgn="base" hangingPunct="1">
              <a:lnSpc>
                <a:spcPct val="80000"/>
              </a:lnSpc>
              <a:spcBef>
                <a:spcPct val="0"/>
              </a:spcBef>
              <a:spcAft>
                <a:spcPct val="0"/>
              </a:spcAft>
              <a:defRPr lang="en-US" sz="2800" b="0" i="0" u="none" kern="1200" dirty="0">
                <a:solidFill>
                  <a:schemeClr val="tx2"/>
                </a:solidFill>
                <a:latin typeface="+mj-lt"/>
                <a:ea typeface="CiscoSansTT Thin" charset="0"/>
                <a:cs typeface="CiscoSansTT Thin"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algn="ctr"/>
            <a:r>
              <a:rPr lang="en-US" dirty="0"/>
              <a:t>Ready to Use</a:t>
            </a:r>
            <a:br>
              <a:rPr lang="en-US" dirty="0"/>
            </a:br>
            <a:r>
              <a:rPr lang="en-US" sz="2400" dirty="0"/>
              <a:t>“Enable USB Mode” button is there</a:t>
            </a:r>
            <a:endParaRPr lang="en-US" dirty="0"/>
          </a:p>
        </p:txBody>
      </p:sp>
      <p:pic>
        <p:nvPicPr>
          <p:cNvPr id="1030" name="Picture 6">
            <a:extLst>
              <a:ext uri="{FF2B5EF4-FFF2-40B4-BE49-F238E27FC236}">
                <a16:creationId xmlns:a16="http://schemas.microsoft.com/office/drawing/2014/main" id="{89AF8564-41C2-384C-8CC9-7182CFC32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410" y="1073150"/>
            <a:ext cx="6172200" cy="38576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D57FB2-FB34-154A-A23C-BA08AA1CF46A}"/>
              </a:ext>
            </a:extLst>
          </p:cNvPr>
          <p:cNvSpPr txBox="1"/>
          <p:nvPr/>
        </p:nvSpPr>
        <p:spPr>
          <a:xfrm>
            <a:off x="5287617" y="3419061"/>
            <a:ext cx="1938131" cy="646331"/>
          </a:xfrm>
          <a:prstGeom prst="rect">
            <a:avLst/>
          </a:prstGeom>
          <a:noFill/>
        </p:spPr>
        <p:txBody>
          <a:bodyPr wrap="square" rtlCol="0">
            <a:spAutoFit/>
          </a:bodyPr>
          <a:lstStyle/>
          <a:p>
            <a:r>
              <a:rPr lang="en-US" dirty="0">
                <a:solidFill>
                  <a:schemeClr val="tx2">
                    <a:lumMod val="50000"/>
                  </a:schemeClr>
                </a:solidFill>
                <a:latin typeface="+mn-lt"/>
              </a:rPr>
              <a:t>And so are any custom buttons</a:t>
            </a:r>
          </a:p>
        </p:txBody>
      </p:sp>
      <p:cxnSp>
        <p:nvCxnSpPr>
          <p:cNvPr id="5" name="Straight Arrow Connector 4">
            <a:extLst>
              <a:ext uri="{FF2B5EF4-FFF2-40B4-BE49-F238E27FC236}">
                <a16:creationId xmlns:a16="http://schemas.microsoft.com/office/drawing/2014/main" id="{BE877AF5-7581-634A-9E70-16ADA4EBC1DF}"/>
              </a:ext>
            </a:extLst>
          </p:cNvPr>
          <p:cNvCxnSpPr>
            <a:cxnSpLocks/>
          </p:cNvCxnSpPr>
          <p:nvPr/>
        </p:nvCxnSpPr>
        <p:spPr>
          <a:xfrm flipV="1">
            <a:off x="5881607" y="2735452"/>
            <a:ext cx="278969" cy="604433"/>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05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BE445-09FF-4E41-BEDC-6365779DB637}"/>
              </a:ext>
            </a:extLst>
          </p:cNvPr>
          <p:cNvSpPr>
            <a:spLocks noGrp="1"/>
          </p:cNvSpPr>
          <p:nvPr>
            <p:ph type="body" sz="quarter" idx="10"/>
          </p:nvPr>
        </p:nvSpPr>
        <p:spPr/>
        <p:txBody>
          <a:bodyPr/>
          <a:lstStyle/>
          <a:p>
            <a:r>
              <a:rPr lang="en-US" dirty="0"/>
              <a:t>Use an HDMI cable from the laptop, just as if you were going to give a presentation. </a:t>
            </a:r>
          </a:p>
          <a:p>
            <a:r>
              <a:rPr lang="en-US" dirty="0"/>
              <a:t>Mirror your laptop screen so you see the same thing on the big screen.</a:t>
            </a:r>
          </a:p>
          <a:p>
            <a:r>
              <a:rPr lang="en-US" dirty="0"/>
              <a:t>Share your laptop locally and make sure sound works by playing some music.</a:t>
            </a:r>
          </a:p>
          <a:p>
            <a:r>
              <a:rPr lang="en-US" dirty="0"/>
              <a:t>Next, hook up the USB cable from the capture device to your laptop.</a:t>
            </a:r>
          </a:p>
          <a:p>
            <a:pPr>
              <a:buFont typeface="Wingdings" pitchFamily="2" charset="2"/>
              <a:buChar char="v"/>
            </a:pPr>
            <a:endParaRPr lang="en-US" dirty="0"/>
          </a:p>
          <a:p>
            <a:pPr>
              <a:buFont typeface="Wingdings" pitchFamily="2" charset="2"/>
              <a:buChar char="v"/>
            </a:pPr>
            <a:r>
              <a:rPr lang="en-US" dirty="0">
                <a:solidFill>
                  <a:schemeClr val="tx2"/>
                </a:solidFill>
              </a:rPr>
              <a:t>There are no more physical connections needed – just those two wires.</a:t>
            </a:r>
          </a:p>
        </p:txBody>
      </p:sp>
      <p:sp>
        <p:nvSpPr>
          <p:cNvPr id="3" name="Title 2">
            <a:extLst>
              <a:ext uri="{FF2B5EF4-FFF2-40B4-BE49-F238E27FC236}">
                <a16:creationId xmlns:a16="http://schemas.microsoft.com/office/drawing/2014/main" id="{BED4293B-EE77-834D-8151-C15D840CCEA4}"/>
              </a:ext>
            </a:extLst>
          </p:cNvPr>
          <p:cNvSpPr>
            <a:spLocks noGrp="1"/>
          </p:cNvSpPr>
          <p:nvPr>
            <p:ph type="title"/>
          </p:nvPr>
        </p:nvSpPr>
        <p:spPr/>
        <p:txBody>
          <a:bodyPr/>
          <a:lstStyle/>
          <a:p>
            <a:r>
              <a:rPr lang="en-US" dirty="0"/>
              <a:t>Important - set up the laptop</a:t>
            </a:r>
          </a:p>
        </p:txBody>
      </p:sp>
    </p:spTree>
    <p:extLst>
      <p:ext uri="{BB962C8B-B14F-4D97-AF65-F5344CB8AC3E}">
        <p14:creationId xmlns:p14="http://schemas.microsoft.com/office/powerpoint/2010/main" val="199203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BE445-09FF-4E41-BEDC-6365779DB637}"/>
              </a:ext>
            </a:extLst>
          </p:cNvPr>
          <p:cNvSpPr>
            <a:spLocks noGrp="1"/>
          </p:cNvSpPr>
          <p:nvPr>
            <p:ph type="body" sz="quarter" idx="10"/>
          </p:nvPr>
        </p:nvSpPr>
        <p:spPr/>
        <p:txBody>
          <a:bodyPr/>
          <a:lstStyle/>
          <a:p>
            <a:r>
              <a:rPr lang="en-US" dirty="0"/>
              <a:t>Start Microsoft Teams, Zoom, </a:t>
            </a:r>
            <a:r>
              <a:rPr lang="en-US" dirty="0" err="1"/>
              <a:t>BlueJeans</a:t>
            </a:r>
            <a:r>
              <a:rPr lang="en-US" dirty="0"/>
              <a:t>, or whichever Internet client you are using. </a:t>
            </a:r>
          </a:p>
          <a:p>
            <a:r>
              <a:rPr lang="en-US" dirty="0"/>
              <a:t>Find the settings area and choose a USB microphone and USB camera that corresponds to the name of your capture device.</a:t>
            </a:r>
          </a:p>
          <a:p>
            <a:r>
              <a:rPr lang="en-US" dirty="0"/>
              <a:t>Do not choose USB speakers. Instead, go to your computer preferences or Control Panel and make sure sound is set to use ‘Room Kit’ or ‘Room 55’, which means that your HDMI cable will pass sound correctly.</a:t>
            </a:r>
          </a:p>
          <a:p>
            <a:pPr>
              <a:buFont typeface="Wingdings" pitchFamily="2" charset="2"/>
              <a:buChar char="v"/>
            </a:pPr>
            <a:r>
              <a:rPr lang="en-US" dirty="0">
                <a:solidFill>
                  <a:schemeClr val="tx2"/>
                </a:solidFill>
              </a:rPr>
              <a:t>This is actually the most difficult part – to train your users how to setup their laptop.</a:t>
            </a:r>
          </a:p>
        </p:txBody>
      </p:sp>
      <p:sp>
        <p:nvSpPr>
          <p:cNvPr id="3" name="Title 2">
            <a:extLst>
              <a:ext uri="{FF2B5EF4-FFF2-40B4-BE49-F238E27FC236}">
                <a16:creationId xmlns:a16="http://schemas.microsoft.com/office/drawing/2014/main" id="{BED4293B-EE77-834D-8151-C15D840CCEA4}"/>
              </a:ext>
            </a:extLst>
          </p:cNvPr>
          <p:cNvSpPr>
            <a:spLocks noGrp="1"/>
          </p:cNvSpPr>
          <p:nvPr>
            <p:ph type="title"/>
          </p:nvPr>
        </p:nvSpPr>
        <p:spPr/>
        <p:txBody>
          <a:bodyPr/>
          <a:lstStyle/>
          <a:p>
            <a:r>
              <a:rPr lang="en-US" dirty="0"/>
              <a:t>Important - set up your software client</a:t>
            </a:r>
          </a:p>
        </p:txBody>
      </p:sp>
    </p:spTree>
    <p:extLst>
      <p:ext uri="{BB962C8B-B14F-4D97-AF65-F5344CB8AC3E}">
        <p14:creationId xmlns:p14="http://schemas.microsoft.com/office/powerpoint/2010/main" val="224458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3F24FD-8809-DE40-9A33-D5B2549C1523}"/>
              </a:ext>
            </a:extLst>
          </p:cNvPr>
          <p:cNvSpPr>
            <a:spLocks noGrp="1"/>
          </p:cNvSpPr>
          <p:nvPr>
            <p:ph type="body" sz="quarter" idx="11"/>
          </p:nvPr>
        </p:nvSpPr>
        <p:spPr>
          <a:xfrm>
            <a:off x="468313" y="3916057"/>
            <a:ext cx="7791858" cy="756681"/>
          </a:xfrm>
        </p:spPr>
        <p:txBody>
          <a:bodyPr/>
          <a:lstStyle/>
          <a:p>
            <a:r>
              <a:rPr lang="en-US" dirty="0"/>
              <a:t>…and enjoy all of your cameras, microphones, screens, and sound system</a:t>
            </a:r>
          </a:p>
        </p:txBody>
      </p:sp>
      <p:sp>
        <p:nvSpPr>
          <p:cNvPr id="3" name="Title 2">
            <a:extLst>
              <a:ext uri="{FF2B5EF4-FFF2-40B4-BE49-F238E27FC236}">
                <a16:creationId xmlns:a16="http://schemas.microsoft.com/office/drawing/2014/main" id="{B72CD50F-9621-A349-AFEB-A59E39B3D508}"/>
              </a:ext>
            </a:extLst>
          </p:cNvPr>
          <p:cNvSpPr>
            <a:spLocks noGrp="1"/>
          </p:cNvSpPr>
          <p:nvPr>
            <p:ph type="ctrTitle"/>
          </p:nvPr>
        </p:nvSpPr>
        <p:spPr>
          <a:xfrm>
            <a:off x="287922" y="1540551"/>
            <a:ext cx="8212897" cy="2278837"/>
          </a:xfrm>
        </p:spPr>
        <p:txBody>
          <a:bodyPr/>
          <a:lstStyle/>
          <a:p>
            <a:r>
              <a:rPr lang="en-US" dirty="0"/>
              <a:t>Now, finally, you can select Enable USB Mode on the Touch 10</a:t>
            </a:r>
          </a:p>
        </p:txBody>
      </p:sp>
    </p:spTree>
    <p:extLst>
      <p:ext uri="{BB962C8B-B14F-4D97-AF65-F5344CB8AC3E}">
        <p14:creationId xmlns:p14="http://schemas.microsoft.com/office/powerpoint/2010/main" val="283204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CF0E6-E7A8-4EEF-8F7F-05B503628344}"/>
              </a:ext>
            </a:extLst>
          </p:cNvPr>
          <p:cNvPicPr>
            <a:picLocks noChangeAspect="1"/>
          </p:cNvPicPr>
          <p:nvPr/>
        </p:nvPicPr>
        <p:blipFill>
          <a:blip r:embed="rId2"/>
          <a:stretch>
            <a:fillRect/>
          </a:stretch>
        </p:blipFill>
        <p:spPr>
          <a:xfrm>
            <a:off x="3127248" y="740664"/>
            <a:ext cx="5770556" cy="3606597"/>
          </a:xfrm>
          <a:prstGeom prst="rect">
            <a:avLst/>
          </a:prstGeom>
        </p:spPr>
      </p:pic>
      <p:sp>
        <p:nvSpPr>
          <p:cNvPr id="3" name="Text Placeholder 2"/>
          <p:cNvSpPr>
            <a:spLocks noGrp="1"/>
          </p:cNvSpPr>
          <p:nvPr>
            <p:ph type="body" sz="quarter" idx="11"/>
          </p:nvPr>
        </p:nvSpPr>
        <p:spPr>
          <a:xfrm>
            <a:off x="226185" y="4415198"/>
            <a:ext cx="5163033" cy="525016"/>
          </a:xfrm>
          <a:noFill/>
        </p:spPr>
        <p:txBody>
          <a:bodyPr/>
          <a:lstStyle/>
          <a:p>
            <a:r>
              <a:rPr lang="en-US" i="1" dirty="0">
                <a:solidFill>
                  <a:schemeClr val="tx1"/>
                </a:solidFill>
              </a:rPr>
              <a:t>The USB button on the Touch 10</a:t>
            </a:r>
          </a:p>
        </p:txBody>
      </p:sp>
      <p:cxnSp>
        <p:nvCxnSpPr>
          <p:cNvPr id="9" name="Straight Arrow Connector 8">
            <a:extLst>
              <a:ext uri="{FF2B5EF4-FFF2-40B4-BE49-F238E27FC236}">
                <a16:creationId xmlns:a16="http://schemas.microsoft.com/office/drawing/2014/main" id="{C7C8F044-0FF8-4C42-B8E9-030789C7585C}"/>
              </a:ext>
            </a:extLst>
          </p:cNvPr>
          <p:cNvCxnSpPr>
            <a:cxnSpLocks/>
          </p:cNvCxnSpPr>
          <p:nvPr/>
        </p:nvCxnSpPr>
        <p:spPr>
          <a:xfrm flipV="1">
            <a:off x="3639930" y="3678866"/>
            <a:ext cx="477078" cy="5750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05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87923" y="568312"/>
            <a:ext cx="7972248" cy="3905325"/>
          </a:xfrm>
        </p:spPr>
        <p:txBody>
          <a:bodyPr/>
          <a:lstStyle/>
          <a:p>
            <a:r>
              <a:rPr lang="en-US" sz="2800" i="0" dirty="0"/>
              <a:t>USB Passthrough enables the entire video conferencing system to be used with any PC application for conferencing.</a:t>
            </a:r>
            <a:br>
              <a:rPr lang="en-US" sz="2800" i="0" dirty="0"/>
            </a:br>
            <a:br>
              <a:rPr lang="en-US" sz="2800" i="0" dirty="0"/>
            </a:br>
            <a:r>
              <a:rPr lang="en-US" sz="2800" i="0" dirty="0"/>
              <a:t>* Screens</a:t>
            </a:r>
            <a:br>
              <a:rPr lang="en-US" sz="2800" i="0" dirty="0"/>
            </a:br>
            <a:r>
              <a:rPr lang="en-US" sz="2800" i="0" dirty="0"/>
              <a:t>* Cameras</a:t>
            </a:r>
            <a:br>
              <a:rPr lang="en-US" sz="2800" i="0" dirty="0"/>
            </a:br>
            <a:r>
              <a:rPr lang="en-US" sz="2800" i="0" dirty="0"/>
              <a:t>* Microphones</a:t>
            </a:r>
            <a:br>
              <a:rPr lang="en-US" sz="2800" i="0" dirty="0"/>
            </a:br>
            <a:r>
              <a:rPr lang="en-US" sz="2800" i="0" dirty="0"/>
              <a:t>* Sound system</a:t>
            </a:r>
          </a:p>
        </p:txBody>
      </p:sp>
    </p:spTree>
    <p:extLst>
      <p:ext uri="{BB962C8B-B14F-4D97-AF65-F5344CB8AC3E}">
        <p14:creationId xmlns:p14="http://schemas.microsoft.com/office/powerpoint/2010/main" val="145347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A9813E-8F54-4C6E-9406-5C047B3C7718}"/>
              </a:ext>
            </a:extLst>
          </p:cNvPr>
          <p:cNvPicPr>
            <a:picLocks noChangeAspect="1"/>
          </p:cNvPicPr>
          <p:nvPr/>
        </p:nvPicPr>
        <p:blipFill>
          <a:blip r:embed="rId2"/>
          <a:stretch>
            <a:fillRect/>
          </a:stretch>
        </p:blipFill>
        <p:spPr>
          <a:xfrm>
            <a:off x="3128405" y="735641"/>
            <a:ext cx="5695620" cy="3559762"/>
          </a:xfrm>
          <a:prstGeom prst="rect">
            <a:avLst/>
          </a:prstGeom>
        </p:spPr>
      </p:pic>
      <p:sp>
        <p:nvSpPr>
          <p:cNvPr id="3" name="Text Placeholder 2"/>
          <p:cNvSpPr>
            <a:spLocks noGrp="1"/>
          </p:cNvSpPr>
          <p:nvPr>
            <p:ph type="body" sz="quarter" idx="11"/>
          </p:nvPr>
        </p:nvSpPr>
        <p:spPr>
          <a:xfrm>
            <a:off x="147765" y="4407716"/>
            <a:ext cx="3545174" cy="525016"/>
          </a:xfrm>
          <a:noFill/>
        </p:spPr>
        <p:txBody>
          <a:bodyPr/>
          <a:lstStyle/>
          <a:p>
            <a:r>
              <a:rPr lang="en-US" i="1" dirty="0">
                <a:solidFill>
                  <a:schemeClr val="tx1"/>
                </a:solidFill>
              </a:rPr>
              <a:t>While in USB Mode…</a:t>
            </a:r>
          </a:p>
        </p:txBody>
      </p:sp>
      <p:sp>
        <p:nvSpPr>
          <p:cNvPr id="6" name="TextBox 5">
            <a:extLst>
              <a:ext uri="{FF2B5EF4-FFF2-40B4-BE49-F238E27FC236}">
                <a16:creationId xmlns:a16="http://schemas.microsoft.com/office/drawing/2014/main" id="{60A03589-263B-4ABB-90AC-56FDC603FFC8}"/>
              </a:ext>
            </a:extLst>
          </p:cNvPr>
          <p:cNvSpPr txBox="1"/>
          <p:nvPr/>
        </p:nvSpPr>
        <p:spPr>
          <a:xfrm>
            <a:off x="4302414" y="217317"/>
            <a:ext cx="2994569" cy="369332"/>
          </a:xfrm>
          <a:prstGeom prst="rect">
            <a:avLst/>
          </a:prstGeom>
          <a:noFill/>
        </p:spPr>
        <p:txBody>
          <a:bodyPr wrap="square" rtlCol="0">
            <a:spAutoFit/>
          </a:bodyPr>
          <a:lstStyle/>
          <a:p>
            <a:r>
              <a:rPr lang="en-US" dirty="0">
                <a:latin typeface="+mn-lt"/>
              </a:rPr>
              <a:t>Camera control available</a:t>
            </a:r>
          </a:p>
        </p:txBody>
      </p:sp>
      <p:cxnSp>
        <p:nvCxnSpPr>
          <p:cNvPr id="9" name="Straight Arrow Connector 8">
            <a:extLst>
              <a:ext uri="{FF2B5EF4-FFF2-40B4-BE49-F238E27FC236}">
                <a16:creationId xmlns:a16="http://schemas.microsoft.com/office/drawing/2014/main" id="{79EA855F-9CC0-4D94-8198-5CD1626E4156}"/>
              </a:ext>
            </a:extLst>
          </p:cNvPr>
          <p:cNvCxnSpPr>
            <a:cxnSpLocks/>
          </p:cNvCxnSpPr>
          <p:nvPr/>
        </p:nvCxnSpPr>
        <p:spPr>
          <a:xfrm>
            <a:off x="7023652" y="401983"/>
            <a:ext cx="954157" cy="3003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0919366-F1DB-486A-AE81-006247F962C3}"/>
              </a:ext>
            </a:extLst>
          </p:cNvPr>
          <p:cNvSpPr txBox="1"/>
          <p:nvPr/>
        </p:nvSpPr>
        <p:spPr>
          <a:xfrm>
            <a:off x="68252" y="1330919"/>
            <a:ext cx="2994569" cy="369332"/>
          </a:xfrm>
          <a:prstGeom prst="rect">
            <a:avLst/>
          </a:prstGeom>
          <a:noFill/>
        </p:spPr>
        <p:txBody>
          <a:bodyPr wrap="square" rtlCol="0">
            <a:spAutoFit/>
          </a:bodyPr>
          <a:lstStyle/>
          <a:p>
            <a:r>
              <a:rPr lang="en-US" dirty="0">
                <a:latin typeface="+mn-lt"/>
              </a:rPr>
              <a:t>Do Not Disturb activated</a:t>
            </a:r>
          </a:p>
        </p:txBody>
      </p:sp>
      <p:cxnSp>
        <p:nvCxnSpPr>
          <p:cNvPr id="12" name="Straight Arrow Connector 11">
            <a:extLst>
              <a:ext uri="{FF2B5EF4-FFF2-40B4-BE49-F238E27FC236}">
                <a16:creationId xmlns:a16="http://schemas.microsoft.com/office/drawing/2014/main" id="{7D3A2248-C051-4030-8488-BF6C49595E24}"/>
              </a:ext>
            </a:extLst>
          </p:cNvPr>
          <p:cNvCxnSpPr>
            <a:cxnSpLocks/>
          </p:cNvCxnSpPr>
          <p:nvPr/>
        </p:nvCxnSpPr>
        <p:spPr>
          <a:xfrm flipV="1">
            <a:off x="2014330" y="867373"/>
            <a:ext cx="1000576" cy="463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8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Points</a:t>
            </a:r>
          </a:p>
        </p:txBody>
      </p:sp>
      <p:sp>
        <p:nvSpPr>
          <p:cNvPr id="7" name="Text Placeholder 6"/>
          <p:cNvSpPr>
            <a:spLocks noGrp="1"/>
          </p:cNvSpPr>
          <p:nvPr>
            <p:ph type="body" sz="quarter" idx="10"/>
          </p:nvPr>
        </p:nvSpPr>
        <p:spPr/>
        <p:txBody>
          <a:bodyPr/>
          <a:lstStyle/>
          <a:p>
            <a:pPr marL="115888" indent="-115888"/>
            <a:r>
              <a:rPr lang="en-US" sz="2000" dirty="0"/>
              <a:t>All installed cameras can be used normally</a:t>
            </a:r>
          </a:p>
          <a:p>
            <a:pPr marL="292100" lvl="1" indent="-115888"/>
            <a:r>
              <a:rPr lang="en-US" sz="1600" dirty="0"/>
              <a:t>SpeakerTrack and PresenterTrack included</a:t>
            </a:r>
          </a:p>
          <a:p>
            <a:pPr marL="115888" indent="-115888"/>
            <a:r>
              <a:rPr lang="en-US" sz="2000" dirty="0"/>
              <a:t>All installed microphones can be used normally</a:t>
            </a:r>
          </a:p>
          <a:p>
            <a:pPr marL="292100" lvl="1" indent="-115888"/>
            <a:r>
              <a:rPr lang="en-US" sz="1600" dirty="0"/>
              <a:t>Including wireless or third-party microphone systems</a:t>
            </a:r>
          </a:p>
          <a:p>
            <a:pPr marL="292100" lvl="1" indent="-115888"/>
            <a:r>
              <a:rPr lang="en-US" sz="1600" dirty="0"/>
              <a:t>You can mute from the Touch 10 or the Cisco Table Microphone</a:t>
            </a:r>
          </a:p>
          <a:p>
            <a:pPr marL="115888" indent="-115888"/>
            <a:r>
              <a:rPr lang="en-US" sz="2000" dirty="0"/>
              <a:t>Endpoint settings are saved, and restored automatically after exiting USB mode</a:t>
            </a:r>
          </a:p>
        </p:txBody>
      </p:sp>
    </p:spTree>
    <p:extLst>
      <p:ext uri="{BB962C8B-B14F-4D97-AF65-F5344CB8AC3E}">
        <p14:creationId xmlns:p14="http://schemas.microsoft.com/office/powerpoint/2010/main" val="256075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conferencing software applications can be used?</a:t>
            </a:r>
          </a:p>
        </p:txBody>
      </p:sp>
      <p:sp>
        <p:nvSpPr>
          <p:cNvPr id="7" name="Text Placeholder 6"/>
          <p:cNvSpPr>
            <a:spLocks noGrp="1"/>
          </p:cNvSpPr>
          <p:nvPr>
            <p:ph type="body" sz="quarter" idx="10"/>
          </p:nvPr>
        </p:nvSpPr>
        <p:spPr/>
        <p:txBody>
          <a:bodyPr/>
          <a:lstStyle/>
          <a:p>
            <a:pPr marL="115888" indent="-115888"/>
            <a:r>
              <a:rPr lang="en-US" sz="2000" dirty="0"/>
              <a:t>Microsoft Teams</a:t>
            </a:r>
          </a:p>
          <a:p>
            <a:pPr marL="115888" indent="-115888"/>
            <a:r>
              <a:rPr lang="en-US" sz="2000" dirty="0"/>
              <a:t>Zoom</a:t>
            </a:r>
          </a:p>
          <a:p>
            <a:pPr marL="115888" indent="-115888"/>
            <a:r>
              <a:rPr lang="en-US" sz="2000" dirty="0"/>
              <a:t>Google Meet</a:t>
            </a:r>
          </a:p>
          <a:p>
            <a:pPr marL="115888" indent="-115888"/>
            <a:r>
              <a:rPr lang="en-US" sz="2000" dirty="0" err="1"/>
              <a:t>BlueJeans</a:t>
            </a:r>
            <a:endParaRPr lang="en-US" sz="2000" dirty="0"/>
          </a:p>
          <a:p>
            <a:pPr marL="115888" indent="-115888"/>
            <a:r>
              <a:rPr lang="en-US" sz="2000" dirty="0"/>
              <a:t>FaceTime</a:t>
            </a:r>
          </a:p>
          <a:p>
            <a:pPr marL="115888" indent="-115888"/>
            <a:r>
              <a:rPr lang="en-US" sz="2000" dirty="0"/>
              <a:t>…any software that allows choosing a USB camera and microphone</a:t>
            </a:r>
          </a:p>
        </p:txBody>
      </p:sp>
    </p:spTree>
    <p:extLst>
      <p:ext uri="{BB962C8B-B14F-4D97-AF65-F5344CB8AC3E}">
        <p14:creationId xmlns:p14="http://schemas.microsoft.com/office/powerpoint/2010/main" val="303491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video conference endpoints can be used?</a:t>
            </a:r>
          </a:p>
        </p:txBody>
      </p:sp>
      <p:sp>
        <p:nvSpPr>
          <p:cNvPr id="7" name="Text Placeholder 6"/>
          <p:cNvSpPr>
            <a:spLocks noGrp="1"/>
          </p:cNvSpPr>
          <p:nvPr>
            <p:ph type="body" sz="quarter" idx="10"/>
          </p:nvPr>
        </p:nvSpPr>
        <p:spPr/>
        <p:txBody>
          <a:bodyPr/>
          <a:lstStyle/>
          <a:p>
            <a:pPr marL="115888" indent="-115888"/>
            <a:r>
              <a:rPr lang="en-US" sz="1800" dirty="0"/>
              <a:t>Room Kit</a:t>
            </a:r>
          </a:p>
          <a:p>
            <a:pPr marL="115888" indent="-115888"/>
            <a:r>
              <a:rPr lang="en-US" sz="1800" dirty="0"/>
              <a:t>Room Kit Plus</a:t>
            </a:r>
          </a:p>
          <a:p>
            <a:pPr marL="115888" indent="-115888"/>
            <a:r>
              <a:rPr lang="en-US" sz="1800" dirty="0"/>
              <a:t>Room Kit Pro</a:t>
            </a:r>
          </a:p>
          <a:p>
            <a:pPr marL="115888" indent="-115888"/>
            <a:r>
              <a:rPr lang="en-US" sz="1800" dirty="0"/>
              <a:t>Room 55</a:t>
            </a:r>
          </a:p>
          <a:p>
            <a:pPr marL="115888" indent="-115888"/>
            <a:r>
              <a:rPr lang="en-US" sz="1800" dirty="0"/>
              <a:t>Room 55 Dual</a:t>
            </a:r>
          </a:p>
          <a:p>
            <a:pPr marL="115888" indent="-115888"/>
            <a:r>
              <a:rPr lang="en-US" sz="1800" dirty="0"/>
              <a:t>Room 70 Single or Dual</a:t>
            </a:r>
          </a:p>
          <a:p>
            <a:pPr marL="115888" indent="-115888"/>
            <a:r>
              <a:rPr lang="en-US" sz="1800" dirty="0"/>
              <a:t>SX80, MX700 and MX800</a:t>
            </a:r>
          </a:p>
          <a:p>
            <a:pPr marL="115888" indent="-115888"/>
            <a:endParaRPr lang="en-US" sz="1800" dirty="0"/>
          </a:p>
          <a:p>
            <a:pPr marL="0" indent="0" algn="ctr">
              <a:buNone/>
            </a:pPr>
            <a:r>
              <a:rPr lang="en-US" sz="1600" dirty="0"/>
              <a:t>The Room Kit Mini and Desk Pro already have USB passthrough</a:t>
            </a:r>
          </a:p>
        </p:txBody>
      </p:sp>
    </p:spTree>
    <p:extLst>
      <p:ext uri="{BB962C8B-B14F-4D97-AF65-F5344CB8AC3E}">
        <p14:creationId xmlns:p14="http://schemas.microsoft.com/office/powerpoint/2010/main" val="251964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FAQs</a:t>
            </a:r>
          </a:p>
        </p:txBody>
      </p:sp>
      <p:sp>
        <p:nvSpPr>
          <p:cNvPr id="7" name="Text Placeholder 6"/>
          <p:cNvSpPr>
            <a:spLocks noGrp="1"/>
          </p:cNvSpPr>
          <p:nvPr>
            <p:ph type="body" sz="quarter" idx="10"/>
          </p:nvPr>
        </p:nvSpPr>
        <p:spPr/>
        <p:txBody>
          <a:bodyPr/>
          <a:lstStyle/>
          <a:p>
            <a:pPr marL="115888" indent="-115888"/>
            <a:r>
              <a:rPr lang="en-US" sz="2000" dirty="0"/>
              <a:t>What is USB passthrough?</a:t>
            </a:r>
          </a:p>
          <a:p>
            <a:pPr marL="292100" lvl="1" indent="-115888"/>
            <a:r>
              <a:rPr lang="en-US" sz="1600" dirty="0"/>
              <a:t>It allows you to use your video conference endpoint when using computer conferencing software: screens, cameras, microphones, and loudspeakers</a:t>
            </a:r>
          </a:p>
          <a:p>
            <a:pPr marL="115888" indent="-115888"/>
            <a:r>
              <a:rPr lang="en-US" sz="2000" dirty="0"/>
              <a:t>Can I buy the solution from Cisco?</a:t>
            </a:r>
          </a:p>
          <a:p>
            <a:pPr marL="292100" lvl="1" indent="-115888"/>
            <a:r>
              <a:rPr lang="en-US" sz="1600" dirty="0"/>
              <a:t>No. These are third-party devices</a:t>
            </a:r>
            <a:endParaRPr lang="en-US" sz="2000" dirty="0"/>
          </a:p>
          <a:p>
            <a:pPr marL="292100" lvl="1" indent="-115888"/>
            <a:r>
              <a:rPr lang="en-US" sz="1600" dirty="0"/>
              <a:t>The Cisco TAC cannot assist</a:t>
            </a:r>
          </a:p>
          <a:p>
            <a:pPr marL="115888" indent="-115888"/>
            <a:r>
              <a:rPr lang="en-US" sz="2000" dirty="0"/>
              <a:t>Can I install it myself?</a:t>
            </a:r>
          </a:p>
          <a:p>
            <a:pPr marL="292100" lvl="1" indent="-115888"/>
            <a:r>
              <a:rPr lang="en-US" sz="1600" dirty="0"/>
              <a:t>An AV professional needs to do the installation</a:t>
            </a:r>
          </a:p>
        </p:txBody>
      </p:sp>
    </p:spTree>
    <p:extLst>
      <p:ext uri="{BB962C8B-B14F-4D97-AF65-F5344CB8AC3E}">
        <p14:creationId xmlns:p14="http://schemas.microsoft.com/office/powerpoint/2010/main" val="282563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FAQs</a:t>
            </a:r>
          </a:p>
        </p:txBody>
      </p:sp>
      <p:sp>
        <p:nvSpPr>
          <p:cNvPr id="7" name="Text Placeholder 6"/>
          <p:cNvSpPr>
            <a:spLocks noGrp="1"/>
          </p:cNvSpPr>
          <p:nvPr>
            <p:ph type="body" sz="quarter" idx="10"/>
          </p:nvPr>
        </p:nvSpPr>
        <p:spPr/>
        <p:txBody>
          <a:bodyPr/>
          <a:lstStyle/>
          <a:p>
            <a:pPr marL="115888" indent="-115888"/>
            <a:r>
              <a:rPr lang="en-US" sz="2000" dirty="0"/>
              <a:t>Where can I get the system drawings for installation?</a:t>
            </a:r>
          </a:p>
          <a:p>
            <a:pPr marL="292100" lvl="1" indent="-115888"/>
            <a:r>
              <a:rPr lang="en-US" sz="1600" dirty="0"/>
              <a:t>In a public Cisco Teams space or from a colleague</a:t>
            </a:r>
          </a:p>
          <a:p>
            <a:pPr marL="115888" indent="-115888"/>
            <a:r>
              <a:rPr lang="en-US" sz="2000" dirty="0"/>
              <a:t>Where can I get the macro?</a:t>
            </a:r>
          </a:p>
          <a:p>
            <a:pPr marL="292100" lvl="1" indent="-115888"/>
            <a:r>
              <a:rPr lang="en-US" sz="1600" dirty="0"/>
              <a:t>In a public Cisco Teams space or from a colleague</a:t>
            </a:r>
            <a:endParaRPr lang="en-US" sz="2000" dirty="0"/>
          </a:p>
          <a:p>
            <a:pPr marL="292100" lvl="1" indent="-115888"/>
            <a:r>
              <a:rPr lang="en-US" sz="1600" dirty="0"/>
              <a:t>Thanks to Bobby McGonigle for writing the macro</a:t>
            </a:r>
          </a:p>
        </p:txBody>
      </p:sp>
    </p:spTree>
    <p:extLst>
      <p:ext uri="{BB962C8B-B14F-4D97-AF65-F5344CB8AC3E}">
        <p14:creationId xmlns:p14="http://schemas.microsoft.com/office/powerpoint/2010/main" val="343449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7" name="Text Placeholder 6"/>
          <p:cNvSpPr>
            <a:spLocks noGrp="1"/>
          </p:cNvSpPr>
          <p:nvPr>
            <p:ph type="body" sz="quarter" idx="10"/>
          </p:nvPr>
        </p:nvSpPr>
        <p:spPr/>
        <p:txBody>
          <a:bodyPr/>
          <a:lstStyle/>
          <a:p>
            <a:pPr marL="115888" indent="-115888"/>
            <a:r>
              <a:rPr lang="en-US" sz="2000" dirty="0"/>
              <a:t>Practice using USB camera and mic before your meeting</a:t>
            </a:r>
          </a:p>
          <a:p>
            <a:pPr marL="292100" lvl="1" indent="-115888"/>
            <a:r>
              <a:rPr lang="en-US" sz="1600" dirty="0"/>
              <a:t>The hardest part about all of this is understanding how your software client allows use of USB devices</a:t>
            </a:r>
          </a:p>
          <a:p>
            <a:pPr rtl="0" eaLnBrk="1" fontAlgn="base" hangingPunct="1"/>
            <a:r>
              <a:rPr lang="en-US" sz="2000" kern="1200" dirty="0">
                <a:solidFill>
                  <a:schemeClr val="tx1"/>
                </a:solidFill>
                <a:effectLst/>
                <a:latin typeface="+mn-lt"/>
                <a:ea typeface="ＭＳ Ｐゴシック" charset="0"/>
                <a:cs typeface="CiscoSans"/>
              </a:rPr>
              <a:t>Do not choose “USB speakers”</a:t>
            </a:r>
            <a:endParaRPr lang="en-US" sz="2000" dirty="0">
              <a:effectLst/>
            </a:endParaRPr>
          </a:p>
          <a:p>
            <a:pPr lvl="1"/>
            <a:r>
              <a:rPr lang="en-US" sz="1600" kern="1200" dirty="0">
                <a:solidFill>
                  <a:schemeClr val="tx1"/>
                </a:solidFill>
                <a:effectLst/>
                <a:latin typeface="+mn-lt"/>
                <a:ea typeface="ＭＳ Ｐゴシック" charset="0"/>
                <a:cs typeface="CiscoSans"/>
              </a:rPr>
              <a:t>Use HDMI audio from your laptop</a:t>
            </a:r>
            <a:endParaRPr lang="en-US" sz="1600" dirty="0"/>
          </a:p>
          <a:p>
            <a:pPr marL="115888" indent="-115888"/>
            <a:r>
              <a:rPr lang="en-US" sz="2000" dirty="0"/>
              <a:t>Be careful about muting yourself</a:t>
            </a:r>
          </a:p>
          <a:p>
            <a:pPr marL="292100" lvl="1" indent="-115888"/>
            <a:r>
              <a:rPr lang="en-US" sz="1600" dirty="0"/>
              <a:t>Use either the Room Kit mute buttons, or the software client, but not both</a:t>
            </a:r>
          </a:p>
          <a:p>
            <a:pPr marL="115888" indent="-115888"/>
            <a:endParaRPr lang="en-US" sz="2000" dirty="0"/>
          </a:p>
        </p:txBody>
      </p:sp>
    </p:spTree>
    <p:extLst>
      <p:ext uri="{BB962C8B-B14F-4D97-AF65-F5344CB8AC3E}">
        <p14:creationId xmlns:p14="http://schemas.microsoft.com/office/powerpoint/2010/main" val="3501328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46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Solution Summary</a:t>
            </a:r>
          </a:p>
        </p:txBody>
      </p:sp>
    </p:spTree>
    <p:extLst>
      <p:ext uri="{BB962C8B-B14F-4D97-AF65-F5344CB8AC3E}">
        <p14:creationId xmlns:p14="http://schemas.microsoft.com/office/powerpoint/2010/main" val="224143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 USB Capture Device into the System</a:t>
            </a:r>
          </a:p>
        </p:txBody>
      </p:sp>
      <p:sp>
        <p:nvSpPr>
          <p:cNvPr id="7" name="Text Placeholder 6"/>
          <p:cNvSpPr>
            <a:spLocks noGrp="1"/>
          </p:cNvSpPr>
          <p:nvPr>
            <p:ph type="body" sz="quarter" idx="10"/>
          </p:nvPr>
        </p:nvSpPr>
        <p:spPr/>
        <p:txBody>
          <a:bodyPr/>
          <a:lstStyle/>
          <a:p>
            <a:pPr marL="115888" indent="-115888"/>
            <a:r>
              <a:rPr lang="en-US" sz="2000" dirty="0"/>
              <a:t>Connect audio and video signals from the Room Kit</a:t>
            </a:r>
          </a:p>
          <a:p>
            <a:pPr marL="292100" lvl="1" indent="-115888"/>
            <a:r>
              <a:rPr lang="en-US" sz="1800" dirty="0"/>
              <a:t>Follow provided detailed system line drawings</a:t>
            </a:r>
          </a:p>
          <a:p>
            <a:pPr marL="115888" indent="-115888"/>
            <a:r>
              <a:rPr lang="en-US" sz="2000" dirty="0"/>
              <a:t>Connect laptop using standard HDMI cable for presentation, and one USB cable</a:t>
            </a:r>
          </a:p>
          <a:p>
            <a:pPr marL="115888" indent="-115888"/>
            <a:r>
              <a:rPr lang="en-US" sz="2000" dirty="0"/>
              <a:t>Import and run macros to automate the system</a:t>
            </a:r>
          </a:p>
          <a:p>
            <a:pPr>
              <a:buFont typeface="Wingdings" pitchFamily="2" charset="2"/>
              <a:buChar char="v"/>
            </a:pPr>
            <a:r>
              <a:rPr lang="en-US" sz="2000" dirty="0">
                <a:solidFill>
                  <a:schemeClr val="tx2"/>
                </a:solidFill>
              </a:rPr>
              <a:t>See detailed instructions starting on slide 20</a:t>
            </a:r>
          </a:p>
        </p:txBody>
      </p:sp>
    </p:spTree>
    <p:extLst>
      <p:ext uri="{BB962C8B-B14F-4D97-AF65-F5344CB8AC3E}">
        <p14:creationId xmlns:p14="http://schemas.microsoft.com/office/powerpoint/2010/main" val="73353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4648-6C35-4CF8-8D38-397BDBFB8E85}"/>
              </a:ext>
            </a:extLst>
          </p:cNvPr>
          <p:cNvSpPr>
            <a:spLocks noGrp="1"/>
          </p:cNvSpPr>
          <p:nvPr>
            <p:ph type="title"/>
          </p:nvPr>
        </p:nvSpPr>
        <p:spPr/>
        <p:txBody>
          <a:bodyPr/>
          <a:lstStyle/>
          <a:p>
            <a:r>
              <a:rPr lang="en-US" dirty="0"/>
              <a:t>Basic Design</a:t>
            </a:r>
          </a:p>
        </p:txBody>
      </p:sp>
      <p:pic>
        <p:nvPicPr>
          <p:cNvPr id="3" name="Picture 2">
            <a:extLst>
              <a:ext uri="{FF2B5EF4-FFF2-40B4-BE49-F238E27FC236}">
                <a16:creationId xmlns:a16="http://schemas.microsoft.com/office/drawing/2014/main" id="{27C9C81F-E851-48AF-BD61-BB037C9FB0D3}"/>
              </a:ext>
            </a:extLst>
          </p:cNvPr>
          <p:cNvPicPr>
            <a:picLocks noChangeAspect="1"/>
          </p:cNvPicPr>
          <p:nvPr/>
        </p:nvPicPr>
        <p:blipFill>
          <a:blip r:embed="rId2"/>
          <a:stretch>
            <a:fillRect/>
          </a:stretch>
        </p:blipFill>
        <p:spPr>
          <a:xfrm>
            <a:off x="5836131" y="916714"/>
            <a:ext cx="2793026" cy="2634181"/>
          </a:xfrm>
          <a:prstGeom prst="rect">
            <a:avLst/>
          </a:prstGeom>
        </p:spPr>
      </p:pic>
      <p:pic>
        <p:nvPicPr>
          <p:cNvPr id="4" name="Picture 3">
            <a:extLst>
              <a:ext uri="{FF2B5EF4-FFF2-40B4-BE49-F238E27FC236}">
                <a16:creationId xmlns:a16="http://schemas.microsoft.com/office/drawing/2014/main" id="{6A59FED2-B4FD-4642-B3BE-0C19185CCCE7}"/>
              </a:ext>
            </a:extLst>
          </p:cNvPr>
          <p:cNvPicPr>
            <a:picLocks noChangeAspect="1"/>
          </p:cNvPicPr>
          <p:nvPr/>
        </p:nvPicPr>
        <p:blipFill>
          <a:blip r:embed="rId3"/>
          <a:stretch>
            <a:fillRect/>
          </a:stretch>
        </p:blipFill>
        <p:spPr>
          <a:xfrm>
            <a:off x="837895" y="1361860"/>
            <a:ext cx="1065813" cy="828966"/>
          </a:xfrm>
          <a:prstGeom prst="rect">
            <a:avLst/>
          </a:prstGeom>
        </p:spPr>
      </p:pic>
      <p:sp>
        <p:nvSpPr>
          <p:cNvPr id="5" name="Rectangle 4">
            <a:extLst>
              <a:ext uri="{FF2B5EF4-FFF2-40B4-BE49-F238E27FC236}">
                <a16:creationId xmlns:a16="http://schemas.microsoft.com/office/drawing/2014/main" id="{A1D197FF-0651-4DCA-A05F-4A644E7946C2}"/>
              </a:ext>
            </a:extLst>
          </p:cNvPr>
          <p:cNvSpPr/>
          <p:nvPr/>
        </p:nvSpPr>
        <p:spPr>
          <a:xfrm>
            <a:off x="3460876" y="1868668"/>
            <a:ext cx="539168" cy="1908946"/>
          </a:xfrm>
          <a:prstGeom prst="rect">
            <a:avLst/>
          </a:prstGeom>
          <a:solidFill>
            <a:schemeClr val="tx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D8491478-3C40-4CDF-A839-104CE8AB624A}"/>
              </a:ext>
            </a:extLst>
          </p:cNvPr>
          <p:cNvSpPr txBox="1"/>
          <p:nvPr/>
        </p:nvSpPr>
        <p:spPr>
          <a:xfrm rot="5400000">
            <a:off x="2933032" y="2758398"/>
            <a:ext cx="1602930" cy="276999"/>
          </a:xfrm>
          <a:prstGeom prst="rect">
            <a:avLst/>
          </a:prstGeom>
          <a:noFill/>
        </p:spPr>
        <p:txBody>
          <a:bodyPr wrap="square" rtlCol="0">
            <a:spAutoFit/>
          </a:bodyPr>
          <a:lstStyle/>
          <a:p>
            <a:r>
              <a:rPr lang="en-US" sz="1200" dirty="0">
                <a:solidFill>
                  <a:schemeClr val="bg1"/>
                </a:solidFill>
                <a:latin typeface="+mn-lt"/>
              </a:rPr>
              <a:t>USB Capture Device</a:t>
            </a:r>
          </a:p>
        </p:txBody>
      </p:sp>
      <p:sp>
        <p:nvSpPr>
          <p:cNvPr id="28" name="TextBox 27">
            <a:extLst>
              <a:ext uri="{FF2B5EF4-FFF2-40B4-BE49-F238E27FC236}">
                <a16:creationId xmlns:a16="http://schemas.microsoft.com/office/drawing/2014/main" id="{C0377E2F-C7CC-40E2-A935-5EB2752ABDAD}"/>
              </a:ext>
            </a:extLst>
          </p:cNvPr>
          <p:cNvSpPr txBox="1"/>
          <p:nvPr/>
        </p:nvSpPr>
        <p:spPr>
          <a:xfrm>
            <a:off x="5922733" y="386023"/>
            <a:ext cx="2481560" cy="461665"/>
          </a:xfrm>
          <a:prstGeom prst="rect">
            <a:avLst/>
          </a:prstGeom>
          <a:noFill/>
        </p:spPr>
        <p:txBody>
          <a:bodyPr wrap="square" rtlCol="0">
            <a:spAutoFit/>
          </a:bodyPr>
          <a:lstStyle/>
          <a:p>
            <a:r>
              <a:rPr lang="en-US" sz="1200" dirty="0">
                <a:latin typeface="+mn-lt"/>
              </a:rPr>
              <a:t>Room 55 (or Room Kit, Kit Plus, Room 70, SX80, MX700/800) </a:t>
            </a:r>
          </a:p>
        </p:txBody>
      </p:sp>
      <p:sp>
        <p:nvSpPr>
          <p:cNvPr id="17" name="TextBox 16">
            <a:extLst>
              <a:ext uri="{FF2B5EF4-FFF2-40B4-BE49-F238E27FC236}">
                <a16:creationId xmlns:a16="http://schemas.microsoft.com/office/drawing/2014/main" id="{837BFEE7-53F8-4C33-A45A-030C195CE78A}"/>
              </a:ext>
            </a:extLst>
          </p:cNvPr>
          <p:cNvSpPr txBox="1"/>
          <p:nvPr/>
        </p:nvSpPr>
        <p:spPr>
          <a:xfrm>
            <a:off x="2768453" y="477434"/>
            <a:ext cx="2513689" cy="553998"/>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You start with a laptop computer, a video conference system, and a third-party USB capture device.</a:t>
            </a:r>
          </a:p>
        </p:txBody>
      </p:sp>
    </p:spTree>
    <p:extLst>
      <p:ext uri="{BB962C8B-B14F-4D97-AF65-F5344CB8AC3E}">
        <p14:creationId xmlns:p14="http://schemas.microsoft.com/office/powerpoint/2010/main" val="89987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4648-6C35-4CF8-8D38-397BDBFB8E85}"/>
              </a:ext>
            </a:extLst>
          </p:cNvPr>
          <p:cNvSpPr>
            <a:spLocks noGrp="1"/>
          </p:cNvSpPr>
          <p:nvPr>
            <p:ph type="title"/>
          </p:nvPr>
        </p:nvSpPr>
        <p:spPr/>
        <p:txBody>
          <a:bodyPr/>
          <a:lstStyle/>
          <a:p>
            <a:r>
              <a:rPr lang="en-US" dirty="0"/>
              <a:t>Basic Design</a:t>
            </a:r>
          </a:p>
        </p:txBody>
      </p:sp>
      <p:pic>
        <p:nvPicPr>
          <p:cNvPr id="3" name="Picture 2">
            <a:extLst>
              <a:ext uri="{FF2B5EF4-FFF2-40B4-BE49-F238E27FC236}">
                <a16:creationId xmlns:a16="http://schemas.microsoft.com/office/drawing/2014/main" id="{27C9C81F-E851-48AF-BD61-BB037C9FB0D3}"/>
              </a:ext>
            </a:extLst>
          </p:cNvPr>
          <p:cNvPicPr>
            <a:picLocks noChangeAspect="1"/>
          </p:cNvPicPr>
          <p:nvPr/>
        </p:nvPicPr>
        <p:blipFill>
          <a:blip r:embed="rId2"/>
          <a:stretch>
            <a:fillRect/>
          </a:stretch>
        </p:blipFill>
        <p:spPr>
          <a:xfrm>
            <a:off x="5836131" y="916714"/>
            <a:ext cx="2793026" cy="2634181"/>
          </a:xfrm>
          <a:prstGeom prst="rect">
            <a:avLst/>
          </a:prstGeom>
        </p:spPr>
      </p:pic>
      <p:pic>
        <p:nvPicPr>
          <p:cNvPr id="4" name="Picture 3">
            <a:extLst>
              <a:ext uri="{FF2B5EF4-FFF2-40B4-BE49-F238E27FC236}">
                <a16:creationId xmlns:a16="http://schemas.microsoft.com/office/drawing/2014/main" id="{6A59FED2-B4FD-4642-B3BE-0C19185CCCE7}"/>
              </a:ext>
            </a:extLst>
          </p:cNvPr>
          <p:cNvPicPr>
            <a:picLocks noChangeAspect="1"/>
          </p:cNvPicPr>
          <p:nvPr/>
        </p:nvPicPr>
        <p:blipFill>
          <a:blip r:embed="rId3"/>
          <a:stretch>
            <a:fillRect/>
          </a:stretch>
        </p:blipFill>
        <p:spPr>
          <a:xfrm>
            <a:off x="837895" y="1361860"/>
            <a:ext cx="1065813" cy="828966"/>
          </a:xfrm>
          <a:prstGeom prst="rect">
            <a:avLst/>
          </a:prstGeom>
        </p:spPr>
      </p:pic>
      <p:sp>
        <p:nvSpPr>
          <p:cNvPr id="5" name="Rectangle 4">
            <a:extLst>
              <a:ext uri="{FF2B5EF4-FFF2-40B4-BE49-F238E27FC236}">
                <a16:creationId xmlns:a16="http://schemas.microsoft.com/office/drawing/2014/main" id="{A1D197FF-0651-4DCA-A05F-4A644E7946C2}"/>
              </a:ext>
            </a:extLst>
          </p:cNvPr>
          <p:cNvSpPr/>
          <p:nvPr/>
        </p:nvSpPr>
        <p:spPr>
          <a:xfrm>
            <a:off x="3460876" y="1868668"/>
            <a:ext cx="539168" cy="1908946"/>
          </a:xfrm>
          <a:prstGeom prst="rect">
            <a:avLst/>
          </a:prstGeom>
          <a:solidFill>
            <a:schemeClr val="tx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D66C8BE8-DB9D-43D5-A28B-639289477B58}"/>
              </a:ext>
            </a:extLst>
          </p:cNvPr>
          <p:cNvCxnSpPr>
            <a:cxnSpLocks/>
          </p:cNvCxnSpPr>
          <p:nvPr/>
        </p:nvCxnSpPr>
        <p:spPr>
          <a:xfrm>
            <a:off x="1903708" y="1679436"/>
            <a:ext cx="4651701" cy="0"/>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70FD688-74A5-4963-AB74-0A6563952B6F}"/>
              </a:ext>
            </a:extLst>
          </p:cNvPr>
          <p:cNvSpPr txBox="1"/>
          <p:nvPr/>
        </p:nvSpPr>
        <p:spPr>
          <a:xfrm>
            <a:off x="2101298" y="1180589"/>
            <a:ext cx="2179693" cy="461665"/>
          </a:xfrm>
          <a:prstGeom prst="rect">
            <a:avLst/>
          </a:prstGeom>
          <a:noFill/>
        </p:spPr>
        <p:txBody>
          <a:bodyPr wrap="square" rtlCol="0">
            <a:spAutoFit/>
          </a:bodyPr>
          <a:lstStyle/>
          <a:p>
            <a:r>
              <a:rPr lang="en-US" sz="1200" dirty="0">
                <a:latin typeface="+mn-lt"/>
              </a:rPr>
              <a:t>Presentation video and audio</a:t>
            </a:r>
          </a:p>
          <a:p>
            <a:r>
              <a:rPr lang="en-US" sz="1200" dirty="0">
                <a:latin typeface="+mn-lt"/>
              </a:rPr>
              <a:t>HDMI </a:t>
            </a:r>
          </a:p>
        </p:txBody>
      </p:sp>
      <p:cxnSp>
        <p:nvCxnSpPr>
          <p:cNvPr id="20" name="Straight Arrow Connector 19">
            <a:extLst>
              <a:ext uri="{FF2B5EF4-FFF2-40B4-BE49-F238E27FC236}">
                <a16:creationId xmlns:a16="http://schemas.microsoft.com/office/drawing/2014/main" id="{C7AD8988-9BAD-4CA7-B1EC-51ED10192C88}"/>
              </a:ext>
            </a:extLst>
          </p:cNvPr>
          <p:cNvCxnSpPr>
            <a:cxnSpLocks/>
          </p:cNvCxnSpPr>
          <p:nvPr/>
        </p:nvCxnSpPr>
        <p:spPr>
          <a:xfrm>
            <a:off x="2734547" y="1520173"/>
            <a:ext cx="406970" cy="0"/>
          </a:xfrm>
          <a:prstGeom prst="straightConnector1">
            <a:avLst/>
          </a:prstGeom>
          <a:ln w="19050">
            <a:solidFill>
              <a:schemeClr val="tx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8491478-3C40-4CDF-A839-104CE8AB624A}"/>
              </a:ext>
            </a:extLst>
          </p:cNvPr>
          <p:cNvSpPr txBox="1"/>
          <p:nvPr/>
        </p:nvSpPr>
        <p:spPr>
          <a:xfrm rot="5400000">
            <a:off x="2933032" y="2758398"/>
            <a:ext cx="1602930" cy="276999"/>
          </a:xfrm>
          <a:prstGeom prst="rect">
            <a:avLst/>
          </a:prstGeom>
          <a:noFill/>
        </p:spPr>
        <p:txBody>
          <a:bodyPr wrap="square" rtlCol="0">
            <a:spAutoFit/>
          </a:bodyPr>
          <a:lstStyle/>
          <a:p>
            <a:r>
              <a:rPr lang="en-US" sz="1200" dirty="0">
                <a:solidFill>
                  <a:schemeClr val="bg1"/>
                </a:solidFill>
                <a:latin typeface="+mn-lt"/>
              </a:rPr>
              <a:t>USB Capture Device</a:t>
            </a:r>
          </a:p>
        </p:txBody>
      </p:sp>
      <p:sp>
        <p:nvSpPr>
          <p:cNvPr id="22" name="TextBox 21">
            <a:extLst>
              <a:ext uri="{FF2B5EF4-FFF2-40B4-BE49-F238E27FC236}">
                <a16:creationId xmlns:a16="http://schemas.microsoft.com/office/drawing/2014/main" id="{A693AB3B-722F-4CFE-B2C4-54060FA5DB49}"/>
              </a:ext>
            </a:extLst>
          </p:cNvPr>
          <p:cNvSpPr txBox="1"/>
          <p:nvPr/>
        </p:nvSpPr>
        <p:spPr>
          <a:xfrm>
            <a:off x="2768453" y="477434"/>
            <a:ext cx="2513689" cy="400110"/>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You add a standard HDMI cable, just as if you were going to give a presentation.</a:t>
            </a:r>
          </a:p>
        </p:txBody>
      </p:sp>
      <p:sp>
        <p:nvSpPr>
          <p:cNvPr id="31" name="TextBox 30">
            <a:extLst>
              <a:ext uri="{FF2B5EF4-FFF2-40B4-BE49-F238E27FC236}">
                <a16:creationId xmlns:a16="http://schemas.microsoft.com/office/drawing/2014/main" id="{B43A873F-3F59-4830-87C7-95DAB0425193}"/>
              </a:ext>
            </a:extLst>
          </p:cNvPr>
          <p:cNvSpPr txBox="1"/>
          <p:nvPr/>
        </p:nvSpPr>
        <p:spPr>
          <a:xfrm>
            <a:off x="407164" y="2940804"/>
            <a:ext cx="2734353" cy="707886"/>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You make sure that sound works by playing some music. Be sure you can hear it in the video system loudspeakers.</a:t>
            </a:r>
          </a:p>
          <a:p>
            <a:r>
              <a:rPr lang="en-US" sz="1000" dirty="0">
                <a:solidFill>
                  <a:schemeClr val="bg1"/>
                </a:solidFill>
                <a:latin typeface="+mn-lt"/>
              </a:rPr>
              <a:t>You may need to adjust your laptop settings.</a:t>
            </a:r>
          </a:p>
        </p:txBody>
      </p:sp>
      <p:sp>
        <p:nvSpPr>
          <p:cNvPr id="13" name="TextBox 12">
            <a:extLst>
              <a:ext uri="{FF2B5EF4-FFF2-40B4-BE49-F238E27FC236}">
                <a16:creationId xmlns:a16="http://schemas.microsoft.com/office/drawing/2014/main" id="{FEAD8DD5-766A-4F3A-81E8-74E036D91745}"/>
              </a:ext>
            </a:extLst>
          </p:cNvPr>
          <p:cNvSpPr txBox="1"/>
          <p:nvPr/>
        </p:nvSpPr>
        <p:spPr>
          <a:xfrm>
            <a:off x="5922733" y="386023"/>
            <a:ext cx="2481560" cy="461665"/>
          </a:xfrm>
          <a:prstGeom prst="rect">
            <a:avLst/>
          </a:prstGeom>
          <a:noFill/>
        </p:spPr>
        <p:txBody>
          <a:bodyPr wrap="square" rtlCol="0">
            <a:spAutoFit/>
          </a:bodyPr>
          <a:lstStyle/>
          <a:p>
            <a:r>
              <a:rPr lang="en-US" sz="1200" dirty="0">
                <a:latin typeface="+mn-lt"/>
              </a:rPr>
              <a:t>Room 55 (or Room Kit, Kit Plus, Room 70, SX80, MX700/800) </a:t>
            </a:r>
          </a:p>
        </p:txBody>
      </p:sp>
    </p:spTree>
    <p:extLst>
      <p:ext uri="{BB962C8B-B14F-4D97-AF65-F5344CB8AC3E}">
        <p14:creationId xmlns:p14="http://schemas.microsoft.com/office/powerpoint/2010/main" val="347733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childTnLst>
                                </p:cTn>
                              </p:par>
                            </p:childTnLst>
                          </p:cTn>
                        </p:par>
                        <p:par>
                          <p:cTn id="8" fill="hold">
                            <p:stCondLst>
                              <p:cond delay="3000"/>
                            </p:stCondLst>
                            <p:childTnLst>
                              <p:par>
                                <p:cTn id="9" presetID="10" presetClass="entr" presetSubtype="0" fill="hold" grpId="0" nodeType="afterEffect">
                                  <p:stCondLst>
                                    <p:cond delay="350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4648-6C35-4CF8-8D38-397BDBFB8E85}"/>
              </a:ext>
            </a:extLst>
          </p:cNvPr>
          <p:cNvSpPr>
            <a:spLocks noGrp="1"/>
          </p:cNvSpPr>
          <p:nvPr>
            <p:ph type="title"/>
          </p:nvPr>
        </p:nvSpPr>
        <p:spPr/>
        <p:txBody>
          <a:bodyPr/>
          <a:lstStyle/>
          <a:p>
            <a:r>
              <a:rPr lang="en-US" dirty="0"/>
              <a:t>Basic Design</a:t>
            </a:r>
          </a:p>
        </p:txBody>
      </p:sp>
      <p:pic>
        <p:nvPicPr>
          <p:cNvPr id="3" name="Picture 2">
            <a:extLst>
              <a:ext uri="{FF2B5EF4-FFF2-40B4-BE49-F238E27FC236}">
                <a16:creationId xmlns:a16="http://schemas.microsoft.com/office/drawing/2014/main" id="{27C9C81F-E851-48AF-BD61-BB037C9FB0D3}"/>
              </a:ext>
            </a:extLst>
          </p:cNvPr>
          <p:cNvPicPr>
            <a:picLocks noChangeAspect="1"/>
          </p:cNvPicPr>
          <p:nvPr/>
        </p:nvPicPr>
        <p:blipFill>
          <a:blip r:embed="rId2"/>
          <a:stretch>
            <a:fillRect/>
          </a:stretch>
        </p:blipFill>
        <p:spPr>
          <a:xfrm>
            <a:off x="5836131" y="916714"/>
            <a:ext cx="2793026" cy="2634181"/>
          </a:xfrm>
          <a:prstGeom prst="rect">
            <a:avLst/>
          </a:prstGeom>
        </p:spPr>
      </p:pic>
      <p:pic>
        <p:nvPicPr>
          <p:cNvPr id="4" name="Picture 3">
            <a:extLst>
              <a:ext uri="{FF2B5EF4-FFF2-40B4-BE49-F238E27FC236}">
                <a16:creationId xmlns:a16="http://schemas.microsoft.com/office/drawing/2014/main" id="{6A59FED2-B4FD-4642-B3BE-0C19185CCCE7}"/>
              </a:ext>
            </a:extLst>
          </p:cNvPr>
          <p:cNvPicPr>
            <a:picLocks noChangeAspect="1"/>
          </p:cNvPicPr>
          <p:nvPr/>
        </p:nvPicPr>
        <p:blipFill>
          <a:blip r:embed="rId3"/>
          <a:stretch>
            <a:fillRect/>
          </a:stretch>
        </p:blipFill>
        <p:spPr>
          <a:xfrm>
            <a:off x="837895" y="1361860"/>
            <a:ext cx="1065813" cy="828966"/>
          </a:xfrm>
          <a:prstGeom prst="rect">
            <a:avLst/>
          </a:prstGeom>
        </p:spPr>
      </p:pic>
      <p:sp>
        <p:nvSpPr>
          <p:cNvPr id="5" name="Rectangle 4">
            <a:extLst>
              <a:ext uri="{FF2B5EF4-FFF2-40B4-BE49-F238E27FC236}">
                <a16:creationId xmlns:a16="http://schemas.microsoft.com/office/drawing/2014/main" id="{A1D197FF-0651-4DCA-A05F-4A644E7946C2}"/>
              </a:ext>
            </a:extLst>
          </p:cNvPr>
          <p:cNvSpPr/>
          <p:nvPr/>
        </p:nvSpPr>
        <p:spPr>
          <a:xfrm>
            <a:off x="3460876" y="1868668"/>
            <a:ext cx="539168" cy="1908946"/>
          </a:xfrm>
          <a:prstGeom prst="rect">
            <a:avLst/>
          </a:prstGeom>
          <a:solidFill>
            <a:schemeClr val="tx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D66C8BE8-DB9D-43D5-A28B-639289477B58}"/>
              </a:ext>
            </a:extLst>
          </p:cNvPr>
          <p:cNvCxnSpPr>
            <a:cxnSpLocks/>
          </p:cNvCxnSpPr>
          <p:nvPr/>
        </p:nvCxnSpPr>
        <p:spPr>
          <a:xfrm>
            <a:off x="1903708" y="1679436"/>
            <a:ext cx="4651701" cy="0"/>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DE552AB-B8C0-4E8F-8339-0FADC0D79717}"/>
              </a:ext>
            </a:extLst>
          </p:cNvPr>
          <p:cNvCxnSpPr>
            <a:cxnSpLocks/>
          </p:cNvCxnSpPr>
          <p:nvPr/>
        </p:nvCxnSpPr>
        <p:spPr>
          <a:xfrm flipH="1">
            <a:off x="4000044" y="1943032"/>
            <a:ext cx="2396341" cy="290772"/>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70FD688-74A5-4963-AB74-0A6563952B6F}"/>
              </a:ext>
            </a:extLst>
          </p:cNvPr>
          <p:cNvSpPr txBox="1"/>
          <p:nvPr/>
        </p:nvSpPr>
        <p:spPr>
          <a:xfrm>
            <a:off x="2101298" y="1180589"/>
            <a:ext cx="2179693" cy="461665"/>
          </a:xfrm>
          <a:prstGeom prst="rect">
            <a:avLst/>
          </a:prstGeom>
          <a:noFill/>
        </p:spPr>
        <p:txBody>
          <a:bodyPr wrap="square" rtlCol="0">
            <a:spAutoFit/>
          </a:bodyPr>
          <a:lstStyle/>
          <a:p>
            <a:r>
              <a:rPr lang="en-US" sz="1200" dirty="0">
                <a:latin typeface="+mn-lt"/>
              </a:rPr>
              <a:t>Presentation video and audio</a:t>
            </a:r>
          </a:p>
          <a:p>
            <a:r>
              <a:rPr lang="en-US" sz="1200" dirty="0">
                <a:latin typeface="+mn-lt"/>
              </a:rPr>
              <a:t>HDMI </a:t>
            </a:r>
          </a:p>
        </p:txBody>
      </p:sp>
      <p:cxnSp>
        <p:nvCxnSpPr>
          <p:cNvPr id="20" name="Straight Arrow Connector 19">
            <a:extLst>
              <a:ext uri="{FF2B5EF4-FFF2-40B4-BE49-F238E27FC236}">
                <a16:creationId xmlns:a16="http://schemas.microsoft.com/office/drawing/2014/main" id="{C7AD8988-9BAD-4CA7-B1EC-51ED10192C88}"/>
              </a:ext>
            </a:extLst>
          </p:cNvPr>
          <p:cNvCxnSpPr>
            <a:cxnSpLocks/>
          </p:cNvCxnSpPr>
          <p:nvPr/>
        </p:nvCxnSpPr>
        <p:spPr>
          <a:xfrm>
            <a:off x="2734547" y="1520173"/>
            <a:ext cx="406970" cy="0"/>
          </a:xfrm>
          <a:prstGeom prst="straightConnector1">
            <a:avLst/>
          </a:prstGeom>
          <a:ln w="19050">
            <a:solidFill>
              <a:schemeClr val="tx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298B77C-AE37-479F-8629-3F35FAA1B7AA}"/>
              </a:ext>
            </a:extLst>
          </p:cNvPr>
          <p:cNvSpPr txBox="1"/>
          <p:nvPr/>
        </p:nvSpPr>
        <p:spPr>
          <a:xfrm rot="21179961">
            <a:off x="4256995" y="1837622"/>
            <a:ext cx="1002527" cy="276999"/>
          </a:xfrm>
          <a:prstGeom prst="rect">
            <a:avLst/>
          </a:prstGeom>
          <a:noFill/>
        </p:spPr>
        <p:txBody>
          <a:bodyPr wrap="square" rtlCol="0">
            <a:spAutoFit/>
          </a:bodyPr>
          <a:lstStyle/>
          <a:p>
            <a:r>
              <a:rPr lang="en-US" sz="1200" dirty="0">
                <a:latin typeface="+mn-lt"/>
              </a:rPr>
              <a:t>Monitor out</a:t>
            </a:r>
          </a:p>
        </p:txBody>
      </p:sp>
      <p:sp>
        <p:nvSpPr>
          <p:cNvPr id="26" name="TextBox 25">
            <a:extLst>
              <a:ext uri="{FF2B5EF4-FFF2-40B4-BE49-F238E27FC236}">
                <a16:creationId xmlns:a16="http://schemas.microsoft.com/office/drawing/2014/main" id="{D8491478-3C40-4CDF-A839-104CE8AB624A}"/>
              </a:ext>
            </a:extLst>
          </p:cNvPr>
          <p:cNvSpPr txBox="1"/>
          <p:nvPr/>
        </p:nvSpPr>
        <p:spPr>
          <a:xfrm rot="5400000">
            <a:off x="2933032" y="2758398"/>
            <a:ext cx="1602930" cy="276999"/>
          </a:xfrm>
          <a:prstGeom prst="rect">
            <a:avLst/>
          </a:prstGeom>
          <a:noFill/>
        </p:spPr>
        <p:txBody>
          <a:bodyPr wrap="square" rtlCol="0">
            <a:spAutoFit/>
          </a:bodyPr>
          <a:lstStyle/>
          <a:p>
            <a:r>
              <a:rPr lang="en-US" sz="1200" dirty="0">
                <a:solidFill>
                  <a:schemeClr val="bg1"/>
                </a:solidFill>
                <a:latin typeface="+mn-lt"/>
              </a:rPr>
              <a:t>USB Capture Device</a:t>
            </a:r>
          </a:p>
        </p:txBody>
      </p:sp>
      <p:sp>
        <p:nvSpPr>
          <p:cNvPr id="17" name="TextBox 16">
            <a:extLst>
              <a:ext uri="{FF2B5EF4-FFF2-40B4-BE49-F238E27FC236}">
                <a16:creationId xmlns:a16="http://schemas.microsoft.com/office/drawing/2014/main" id="{9E929239-FB5C-40AE-BBFB-52F4EBC13DDB}"/>
              </a:ext>
            </a:extLst>
          </p:cNvPr>
          <p:cNvSpPr txBox="1"/>
          <p:nvPr/>
        </p:nvSpPr>
        <p:spPr>
          <a:xfrm>
            <a:off x="2768453" y="477434"/>
            <a:ext cx="2513689" cy="400110"/>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Now add in the other wires. Start with a monitor output from the video system.</a:t>
            </a:r>
          </a:p>
        </p:txBody>
      </p:sp>
      <p:sp>
        <p:nvSpPr>
          <p:cNvPr id="18" name="TextBox 17">
            <a:extLst>
              <a:ext uri="{FF2B5EF4-FFF2-40B4-BE49-F238E27FC236}">
                <a16:creationId xmlns:a16="http://schemas.microsoft.com/office/drawing/2014/main" id="{80C5D5D2-6E74-4FCB-ADFE-99F52D23095D}"/>
              </a:ext>
            </a:extLst>
          </p:cNvPr>
          <p:cNvSpPr txBox="1"/>
          <p:nvPr/>
        </p:nvSpPr>
        <p:spPr>
          <a:xfrm>
            <a:off x="407164" y="2940804"/>
            <a:ext cx="2513689" cy="400110"/>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This gets connected to the HDMI input on the capture device.</a:t>
            </a:r>
          </a:p>
        </p:txBody>
      </p:sp>
      <p:sp>
        <p:nvSpPr>
          <p:cNvPr id="16" name="TextBox 15">
            <a:extLst>
              <a:ext uri="{FF2B5EF4-FFF2-40B4-BE49-F238E27FC236}">
                <a16:creationId xmlns:a16="http://schemas.microsoft.com/office/drawing/2014/main" id="{3686AE77-EEEB-4795-A12F-58CA522C828D}"/>
              </a:ext>
            </a:extLst>
          </p:cNvPr>
          <p:cNvSpPr txBox="1"/>
          <p:nvPr/>
        </p:nvSpPr>
        <p:spPr>
          <a:xfrm>
            <a:off x="5922733" y="386023"/>
            <a:ext cx="2481560" cy="461665"/>
          </a:xfrm>
          <a:prstGeom prst="rect">
            <a:avLst/>
          </a:prstGeom>
          <a:noFill/>
        </p:spPr>
        <p:txBody>
          <a:bodyPr wrap="square" rtlCol="0">
            <a:spAutoFit/>
          </a:bodyPr>
          <a:lstStyle/>
          <a:p>
            <a:r>
              <a:rPr lang="en-US" sz="1200" dirty="0">
                <a:latin typeface="+mn-lt"/>
              </a:rPr>
              <a:t>Room 55 (or Room Kit, Kit Plus, Room 70, SX80, MX700/800) </a:t>
            </a:r>
          </a:p>
        </p:txBody>
      </p:sp>
    </p:spTree>
    <p:extLst>
      <p:ext uri="{BB962C8B-B14F-4D97-AF65-F5344CB8AC3E}">
        <p14:creationId xmlns:p14="http://schemas.microsoft.com/office/powerpoint/2010/main" val="123769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par>
                          <p:cTn id="8" fill="hold">
                            <p:stCondLst>
                              <p:cond delay="3000"/>
                            </p:stCondLst>
                            <p:childTnLst>
                              <p:par>
                                <p:cTn id="9" presetID="10" presetClass="entr" presetSubtype="0" fill="hold" grpId="0" nodeType="afterEffect">
                                  <p:stCondLst>
                                    <p:cond delay="25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4648-6C35-4CF8-8D38-397BDBFB8E85}"/>
              </a:ext>
            </a:extLst>
          </p:cNvPr>
          <p:cNvSpPr>
            <a:spLocks noGrp="1"/>
          </p:cNvSpPr>
          <p:nvPr>
            <p:ph type="title"/>
          </p:nvPr>
        </p:nvSpPr>
        <p:spPr/>
        <p:txBody>
          <a:bodyPr/>
          <a:lstStyle/>
          <a:p>
            <a:r>
              <a:rPr lang="en-US" dirty="0"/>
              <a:t>Basic Design</a:t>
            </a:r>
          </a:p>
        </p:txBody>
      </p:sp>
      <p:pic>
        <p:nvPicPr>
          <p:cNvPr id="3" name="Picture 2">
            <a:extLst>
              <a:ext uri="{FF2B5EF4-FFF2-40B4-BE49-F238E27FC236}">
                <a16:creationId xmlns:a16="http://schemas.microsoft.com/office/drawing/2014/main" id="{27C9C81F-E851-48AF-BD61-BB037C9FB0D3}"/>
              </a:ext>
            </a:extLst>
          </p:cNvPr>
          <p:cNvPicPr>
            <a:picLocks noChangeAspect="1"/>
          </p:cNvPicPr>
          <p:nvPr/>
        </p:nvPicPr>
        <p:blipFill>
          <a:blip r:embed="rId2"/>
          <a:stretch>
            <a:fillRect/>
          </a:stretch>
        </p:blipFill>
        <p:spPr>
          <a:xfrm>
            <a:off x="5836131" y="916714"/>
            <a:ext cx="2793026" cy="2634181"/>
          </a:xfrm>
          <a:prstGeom prst="rect">
            <a:avLst/>
          </a:prstGeom>
        </p:spPr>
      </p:pic>
      <p:pic>
        <p:nvPicPr>
          <p:cNvPr id="4" name="Picture 3">
            <a:extLst>
              <a:ext uri="{FF2B5EF4-FFF2-40B4-BE49-F238E27FC236}">
                <a16:creationId xmlns:a16="http://schemas.microsoft.com/office/drawing/2014/main" id="{6A59FED2-B4FD-4642-B3BE-0C19185CCCE7}"/>
              </a:ext>
            </a:extLst>
          </p:cNvPr>
          <p:cNvPicPr>
            <a:picLocks noChangeAspect="1"/>
          </p:cNvPicPr>
          <p:nvPr/>
        </p:nvPicPr>
        <p:blipFill>
          <a:blip r:embed="rId3"/>
          <a:stretch>
            <a:fillRect/>
          </a:stretch>
        </p:blipFill>
        <p:spPr>
          <a:xfrm>
            <a:off x="837895" y="1361860"/>
            <a:ext cx="1065813" cy="828966"/>
          </a:xfrm>
          <a:prstGeom prst="rect">
            <a:avLst/>
          </a:prstGeom>
        </p:spPr>
      </p:pic>
      <p:sp>
        <p:nvSpPr>
          <p:cNvPr id="5" name="Rectangle 4">
            <a:extLst>
              <a:ext uri="{FF2B5EF4-FFF2-40B4-BE49-F238E27FC236}">
                <a16:creationId xmlns:a16="http://schemas.microsoft.com/office/drawing/2014/main" id="{A1D197FF-0651-4DCA-A05F-4A644E7946C2}"/>
              </a:ext>
            </a:extLst>
          </p:cNvPr>
          <p:cNvSpPr/>
          <p:nvPr/>
        </p:nvSpPr>
        <p:spPr>
          <a:xfrm>
            <a:off x="3460876" y="1868668"/>
            <a:ext cx="539168" cy="1908946"/>
          </a:xfrm>
          <a:prstGeom prst="rect">
            <a:avLst/>
          </a:prstGeom>
          <a:solidFill>
            <a:schemeClr val="tx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a:extLst>
              <a:ext uri="{FF2B5EF4-FFF2-40B4-BE49-F238E27FC236}">
                <a16:creationId xmlns:a16="http://schemas.microsoft.com/office/drawing/2014/main" id="{D66C8BE8-DB9D-43D5-A28B-639289477B58}"/>
              </a:ext>
            </a:extLst>
          </p:cNvPr>
          <p:cNvCxnSpPr>
            <a:cxnSpLocks/>
          </p:cNvCxnSpPr>
          <p:nvPr/>
        </p:nvCxnSpPr>
        <p:spPr>
          <a:xfrm>
            <a:off x="1903708" y="1679436"/>
            <a:ext cx="4651701" cy="0"/>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DE552AB-B8C0-4E8F-8339-0FADC0D79717}"/>
              </a:ext>
            </a:extLst>
          </p:cNvPr>
          <p:cNvCxnSpPr>
            <a:cxnSpLocks/>
          </p:cNvCxnSpPr>
          <p:nvPr/>
        </p:nvCxnSpPr>
        <p:spPr>
          <a:xfrm flipH="1">
            <a:off x="4000044" y="1943032"/>
            <a:ext cx="2396341" cy="290772"/>
          </a:xfrm>
          <a:prstGeom prst="straightConnector1">
            <a:avLst/>
          </a:prstGeom>
          <a:ln w="19050">
            <a:solidFill>
              <a:srgbClr val="72C059"/>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70FD688-74A5-4963-AB74-0A6563952B6F}"/>
              </a:ext>
            </a:extLst>
          </p:cNvPr>
          <p:cNvSpPr txBox="1"/>
          <p:nvPr/>
        </p:nvSpPr>
        <p:spPr>
          <a:xfrm>
            <a:off x="2101298" y="1180589"/>
            <a:ext cx="2179693" cy="461665"/>
          </a:xfrm>
          <a:prstGeom prst="rect">
            <a:avLst/>
          </a:prstGeom>
          <a:noFill/>
        </p:spPr>
        <p:txBody>
          <a:bodyPr wrap="square" rtlCol="0">
            <a:spAutoFit/>
          </a:bodyPr>
          <a:lstStyle/>
          <a:p>
            <a:r>
              <a:rPr lang="en-US" sz="1200" dirty="0">
                <a:latin typeface="+mn-lt"/>
              </a:rPr>
              <a:t>Presentation video and audio</a:t>
            </a:r>
          </a:p>
          <a:p>
            <a:r>
              <a:rPr lang="en-US" sz="1200" dirty="0">
                <a:latin typeface="+mn-lt"/>
              </a:rPr>
              <a:t>HDMI </a:t>
            </a:r>
          </a:p>
        </p:txBody>
      </p:sp>
      <p:cxnSp>
        <p:nvCxnSpPr>
          <p:cNvPr id="20" name="Straight Arrow Connector 19">
            <a:extLst>
              <a:ext uri="{FF2B5EF4-FFF2-40B4-BE49-F238E27FC236}">
                <a16:creationId xmlns:a16="http://schemas.microsoft.com/office/drawing/2014/main" id="{C7AD8988-9BAD-4CA7-B1EC-51ED10192C88}"/>
              </a:ext>
            </a:extLst>
          </p:cNvPr>
          <p:cNvCxnSpPr>
            <a:cxnSpLocks/>
          </p:cNvCxnSpPr>
          <p:nvPr/>
        </p:nvCxnSpPr>
        <p:spPr>
          <a:xfrm>
            <a:off x="2734547" y="1520173"/>
            <a:ext cx="406970" cy="0"/>
          </a:xfrm>
          <a:prstGeom prst="straightConnector1">
            <a:avLst/>
          </a:prstGeom>
          <a:ln w="19050">
            <a:solidFill>
              <a:schemeClr val="tx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298B77C-AE37-479F-8629-3F35FAA1B7AA}"/>
              </a:ext>
            </a:extLst>
          </p:cNvPr>
          <p:cNvSpPr txBox="1"/>
          <p:nvPr/>
        </p:nvSpPr>
        <p:spPr>
          <a:xfrm rot="21179961">
            <a:off x="4256995" y="1837622"/>
            <a:ext cx="1002527" cy="276999"/>
          </a:xfrm>
          <a:prstGeom prst="rect">
            <a:avLst/>
          </a:prstGeom>
          <a:noFill/>
        </p:spPr>
        <p:txBody>
          <a:bodyPr wrap="square" rtlCol="0">
            <a:spAutoFit/>
          </a:bodyPr>
          <a:lstStyle/>
          <a:p>
            <a:r>
              <a:rPr lang="en-US" sz="1200" dirty="0">
                <a:latin typeface="+mn-lt"/>
              </a:rPr>
              <a:t>Monitor out</a:t>
            </a:r>
          </a:p>
        </p:txBody>
      </p:sp>
      <p:sp>
        <p:nvSpPr>
          <p:cNvPr id="26" name="TextBox 25">
            <a:extLst>
              <a:ext uri="{FF2B5EF4-FFF2-40B4-BE49-F238E27FC236}">
                <a16:creationId xmlns:a16="http://schemas.microsoft.com/office/drawing/2014/main" id="{D8491478-3C40-4CDF-A839-104CE8AB624A}"/>
              </a:ext>
            </a:extLst>
          </p:cNvPr>
          <p:cNvSpPr txBox="1"/>
          <p:nvPr/>
        </p:nvSpPr>
        <p:spPr>
          <a:xfrm rot="5400000">
            <a:off x="2933032" y="2758398"/>
            <a:ext cx="1602930" cy="276999"/>
          </a:xfrm>
          <a:prstGeom prst="rect">
            <a:avLst/>
          </a:prstGeom>
          <a:noFill/>
        </p:spPr>
        <p:txBody>
          <a:bodyPr wrap="square" rtlCol="0">
            <a:spAutoFit/>
          </a:bodyPr>
          <a:lstStyle/>
          <a:p>
            <a:r>
              <a:rPr lang="en-US" sz="1200" dirty="0">
                <a:solidFill>
                  <a:schemeClr val="bg1"/>
                </a:solidFill>
                <a:latin typeface="+mn-lt"/>
              </a:rPr>
              <a:t>USB Capture Device</a:t>
            </a:r>
          </a:p>
        </p:txBody>
      </p:sp>
      <p:sp>
        <p:nvSpPr>
          <p:cNvPr id="17" name="TextBox 16">
            <a:extLst>
              <a:ext uri="{FF2B5EF4-FFF2-40B4-BE49-F238E27FC236}">
                <a16:creationId xmlns:a16="http://schemas.microsoft.com/office/drawing/2014/main" id="{9E929239-FB5C-40AE-BBFB-52F4EBC13DDB}"/>
              </a:ext>
            </a:extLst>
          </p:cNvPr>
          <p:cNvSpPr txBox="1"/>
          <p:nvPr/>
        </p:nvSpPr>
        <p:spPr>
          <a:xfrm>
            <a:off x="2768454" y="477434"/>
            <a:ext cx="2481560" cy="553998"/>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Then, using the provided system drawings, add an audio line from the codec line output.</a:t>
            </a:r>
          </a:p>
        </p:txBody>
      </p:sp>
      <p:sp>
        <p:nvSpPr>
          <p:cNvPr id="18" name="TextBox 17">
            <a:extLst>
              <a:ext uri="{FF2B5EF4-FFF2-40B4-BE49-F238E27FC236}">
                <a16:creationId xmlns:a16="http://schemas.microsoft.com/office/drawing/2014/main" id="{80C5D5D2-6E74-4FCB-ADFE-99F52D23095D}"/>
              </a:ext>
            </a:extLst>
          </p:cNvPr>
          <p:cNvSpPr txBox="1"/>
          <p:nvPr/>
        </p:nvSpPr>
        <p:spPr>
          <a:xfrm>
            <a:off x="407164" y="2940804"/>
            <a:ext cx="2513689" cy="553998"/>
          </a:xfrm>
          <a:prstGeom prst="rect">
            <a:avLst/>
          </a:prstGeom>
          <a:solidFill>
            <a:schemeClr val="tx1">
              <a:lumMod val="75000"/>
            </a:schemeClr>
          </a:solidFill>
          <a:ln>
            <a:solidFill>
              <a:srgbClr val="C00000"/>
            </a:solidFill>
          </a:ln>
        </p:spPr>
        <p:txBody>
          <a:bodyPr wrap="square" rtlCol="0">
            <a:spAutoFit/>
          </a:bodyPr>
          <a:lstStyle/>
          <a:p>
            <a:r>
              <a:rPr lang="en-US" sz="1000" dirty="0">
                <a:solidFill>
                  <a:schemeClr val="bg1"/>
                </a:solidFill>
                <a:latin typeface="+mn-lt"/>
              </a:rPr>
              <a:t>This is required for all endpoints except the Room Kit Pro and Room 70 G2.  They don’t need the audio cable.</a:t>
            </a:r>
          </a:p>
        </p:txBody>
      </p:sp>
      <p:cxnSp>
        <p:nvCxnSpPr>
          <p:cNvPr id="21" name="Straight Arrow Connector 20">
            <a:extLst>
              <a:ext uri="{FF2B5EF4-FFF2-40B4-BE49-F238E27FC236}">
                <a16:creationId xmlns:a16="http://schemas.microsoft.com/office/drawing/2014/main" id="{4BFF9D2B-1607-4B12-81F4-4EC913ED8D97}"/>
              </a:ext>
            </a:extLst>
          </p:cNvPr>
          <p:cNvCxnSpPr>
            <a:cxnSpLocks/>
          </p:cNvCxnSpPr>
          <p:nvPr/>
        </p:nvCxnSpPr>
        <p:spPr>
          <a:xfrm flipH="1">
            <a:off x="4006126" y="2095432"/>
            <a:ext cx="2396341" cy="290772"/>
          </a:xfrm>
          <a:prstGeom prst="straightConnector1">
            <a:avLst/>
          </a:prstGeom>
          <a:ln w="19050">
            <a:solidFill>
              <a:srgbClr val="86DBF2"/>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41C61B8-F2FC-4CD8-8884-7C7DE5F3DE05}"/>
              </a:ext>
            </a:extLst>
          </p:cNvPr>
          <p:cNvSpPr txBox="1"/>
          <p:nvPr/>
        </p:nvSpPr>
        <p:spPr>
          <a:xfrm rot="21138237">
            <a:off x="4311256" y="2282070"/>
            <a:ext cx="1229561" cy="276999"/>
          </a:xfrm>
          <a:prstGeom prst="rect">
            <a:avLst/>
          </a:prstGeom>
          <a:noFill/>
        </p:spPr>
        <p:txBody>
          <a:bodyPr wrap="square" rtlCol="0">
            <a:spAutoFit/>
          </a:bodyPr>
          <a:lstStyle/>
          <a:p>
            <a:r>
              <a:rPr lang="en-US" sz="1200" dirty="0">
                <a:latin typeface="+mn-lt"/>
              </a:rPr>
              <a:t>Line output</a:t>
            </a:r>
          </a:p>
        </p:txBody>
      </p:sp>
      <p:sp>
        <p:nvSpPr>
          <p:cNvPr id="23" name="TextBox 22">
            <a:extLst>
              <a:ext uri="{FF2B5EF4-FFF2-40B4-BE49-F238E27FC236}">
                <a16:creationId xmlns:a16="http://schemas.microsoft.com/office/drawing/2014/main" id="{468BB815-BE79-41A6-B784-396063DF2ED4}"/>
              </a:ext>
            </a:extLst>
          </p:cNvPr>
          <p:cNvSpPr txBox="1"/>
          <p:nvPr/>
        </p:nvSpPr>
        <p:spPr>
          <a:xfrm>
            <a:off x="5922733" y="386023"/>
            <a:ext cx="2481560" cy="461665"/>
          </a:xfrm>
          <a:prstGeom prst="rect">
            <a:avLst/>
          </a:prstGeom>
          <a:noFill/>
        </p:spPr>
        <p:txBody>
          <a:bodyPr wrap="square" rtlCol="0">
            <a:spAutoFit/>
          </a:bodyPr>
          <a:lstStyle/>
          <a:p>
            <a:r>
              <a:rPr lang="en-US" sz="1200" dirty="0">
                <a:latin typeface="+mn-lt"/>
              </a:rPr>
              <a:t>Room 55 (or Room Kit, Kit Plus, Room 70, SX80, MX700/800) </a:t>
            </a:r>
          </a:p>
        </p:txBody>
      </p:sp>
    </p:spTree>
    <p:extLst>
      <p:ext uri="{BB962C8B-B14F-4D97-AF65-F5344CB8AC3E}">
        <p14:creationId xmlns:p14="http://schemas.microsoft.com/office/powerpoint/2010/main" val="218698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par>
                          <p:cTn id="8" fill="hold">
                            <p:stCondLst>
                              <p:cond delay="3000"/>
                            </p:stCondLst>
                            <p:childTnLst>
                              <p:par>
                                <p:cTn id="9" presetID="10" presetClass="entr" presetSubtype="0" fill="hold" grpId="0" nodeType="afterEffect">
                                  <p:stCondLst>
                                    <p:cond delay="200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SECTOMILLISECCONVERTED" val="1"/>
  <p:tag name="MMPROD_UIDATA" val="&lt;database version=&quot;11.0&quot;&gt;&lt;object type=&quot;1&quot; unique_id=&quot;10001&quot;&gt;&lt;object type=&quot;2&quot; unique_id=&quot;10002&quot;&gt;&lt;object type=&quot;3&quot; unique_id=&quot;184152&quot;&gt;&lt;property id=&quot;20148&quot; value=&quot;5&quot;/&gt;&lt;property id=&quot;20300&quot; value=&quot;Slide 1 - &amp;quot;Please read&amp;quot;&quot;/&gt;&lt;property id=&quot;20307&quot; value=&quot;283&quot;/&gt;&lt;/object&gt;&lt;object type=&quot;3&quot; unique_id=&quot;184153&quot;&gt;&lt;property id=&quot;20148&quot; value=&quot;5&quot;/&gt;&lt;property id=&quot;20300&quot; value=&quot;Slide 5 - &amp;quot;Presentation Title Goes Here&amp;quot;&quot;/&gt;&lt;property id=&quot;20307&quot; value=&quot;257&quot;/&gt;&lt;/object&gt;&lt;object type=&quot;3&quot; unique_id=&quot;184154&quot;&gt;&lt;property id=&quot;20148&quot; value=&quot;5&quot;/&gt;&lt;property id=&quot;20300&quot; value=&quot;Slide 6 - &amp;quot;Use this slide for transitions&amp;quot;&quot;/&gt;&lt;property id=&quot;20307&quot; value=&quot;258&quot;/&gt;&lt;/object&gt;&lt;object type=&quot;3&quot; unique_id=&quot;184155&quot;&gt;&lt;property id=&quot;20148&quot; value=&quot;5&quot;/&gt;&lt;property id=&quot;20300&quot; value=&quot;Slide 7 - &amp;quot;Use this slide for transitions&amp;quot;&quot;/&gt;&lt;property id=&quot;20307&quot; value=&quot;259&quot;/&gt;&lt;/object&gt;&lt;object type=&quot;3&quot; unique_id=&quot;184156&quot;&gt;&lt;property id=&quot;20148&quot; value=&quot;5&quot;/&gt;&lt;property id=&quot;20300&quot; value=&quot;Slide 8 - &amp;quot;“Design is the silent  ambassador of your brand.”&amp;quot;&quot;/&gt;&lt;property id=&quot;20307&quot; value=&quot;260&quot;/&gt;&lt;/object&gt;&lt;object type=&quot;3&quot; unique_id=&quot;184157&quot;&gt;&lt;property id=&quot;20148&quot; value=&quot;5&quot;/&gt;&lt;property id=&quot;20300&quot; value=&quot;Slide 9 - &amp;quot;“Design is the silent  ambassador of your brand.”&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3 - &amp;quot;Two-column layout&amp;quot;&quot;/&gt;&lt;property id=&quot;20307&quot; value=&quot;265&quot;/&gt;&lt;/object&gt;&lt;object type=&quot;3&quot; unique_id=&quot;184162&quot;&gt;&lt;property id=&quot;20148&quot; value=&quot;5&quot;/&gt;&lt;property id=&quot;20300&quot; value=&quot;Slide 14 - &amp;quot;This is a sample headline&amp;quot;&quot;/&gt;&lt;property id=&quot;20307&quot; value=&quot;266&quot;/&gt;&lt;/object&gt;&lt;object type=&quot;3&quot; unique_id=&quot;184163&quot;&gt;&lt;property id=&quot;20148&quot; value=&quot;5&quot;/&gt;&lt;property id=&quot;20300&quot; value=&quot;Slide 15 - &amp;quot;This is a sample headline&amp;quot;&quot;/&gt;&lt;property id=&quot;20307&quot; value=&quot;267&quot;/&gt;&lt;/object&gt;&lt;object type=&quot;3&quot; unique_id=&quot;184164&quot;&gt;&lt;property id=&quot;20148&quot; value=&quot;5&quot;/&gt;&lt;property id=&quot;20300&quot; value=&quot;Slide 16 - &amp;quot;This is a sample headline&amp;quot;&quot;/&gt;&lt;property id=&quot;20307&quot; value=&quot;268&quot;/&gt;&lt;/object&gt;&lt;object type=&quot;3&quot; unique_id=&quot;184165&quot;&gt;&lt;property id=&quot;20148&quot; value=&quot;5&quot;/&gt;&lt;property id=&quot;20300&quot; value=&quot;Slide 17 - &amp;quot;Bar charts&amp;quot;&quot;/&gt;&lt;property id=&quot;20307&quot; value=&quot;269&quot;/&gt;&lt;/object&gt;&lt;object type=&quot;3&quot; unique_id=&quot;184166&quot;&gt;&lt;property id=&quot;20148&quot; value=&quot;5&quot;/&gt;&lt;property id=&quot;20300&quot; value=&quot;Slide 18 - &amp;quot;Line charts&amp;quot;&quot;/&gt;&lt;property id=&quot;20307&quot; value=&quot;270&quot;/&gt;&lt;/object&gt;&lt;object type=&quot;3&quot; unique_id=&quot;184167&quot;&gt;&lt;property id=&quot;20148&quot; value=&quot;5&quot;/&gt;&lt;property id=&quot;20300&quot; value=&quot;Slide 19 - &amp;quot;This is a sample headline&amp;quot;&quot;/&gt;&lt;property id=&quot;20307&quot; value=&quot;271&quot;/&gt;&lt;/object&gt;&lt;object type=&quot;3&quot; unique_id=&quot;184168&quot;&gt;&lt;property id=&quot;20148&quot; value=&quot;5&quot;/&gt;&lt;property id=&quot;20300&quot; value=&quot;Slide 20 - &amp;quot;Slide title&amp;quot;&quot;/&gt;&lt;property id=&quot;20307&quot; value=&quot;272&quot;/&gt;&lt;/object&gt;&lt;object type=&quot;3&quot; unique_id=&quot;184169&quot;&gt;&lt;property id=&quot;20148&quot; value=&quot;5&quot;/&gt;&lt;property id=&quot;20300&quot; value=&quot;Slide 21 - &amp;quot;Use this layout when pairing words with a picture.&amp;quot;&quot;/&gt;&lt;property id=&quot;20307&quot; value=&quot;273&quot;/&gt;&lt;/object&gt;&lt;object type=&quot;3&quot; unique_id=&quot;184170&quot;&gt;&lt;property id=&quot;20148&quot; value=&quot;5&quot;/&gt;&lt;property id=&quot;20300&quot; value=&quot;Slide 22 - &amp;quot;Use this layout when pairing words with a picture.&amp;quot;&quot;/&gt;&lt;property id=&quot;20307&quot; value=&quot;274&quot;/&gt;&lt;/object&gt;&lt;object type=&quot;3&quot; unique_id=&quot;184171&quot;&gt;&lt;property id=&quot;20148&quot; value=&quot;5&quot;/&gt;&lt;property id=&quot;20300&quot; value=&quot;Slide 23&quot;/&gt;&lt;property id=&quot;20307&quot; value=&quot;275&quot;/&gt;&lt;/object&gt;&lt;object type=&quot;3&quot; unique_id=&quot;184172&quot;&gt;&lt;property id=&quot;20148&quot; value=&quot;5&quot;/&gt;&lt;property id=&quot;20300&quot; value=&quot;Slide 24 - &amp;quot;Best practices&amp;quot;&quot;/&gt;&lt;property id=&quot;20307&quot; value=&quot;276&quot;/&gt;&lt;/object&gt;&lt;object type=&quot;3&quot; unique_id=&quot;184173&quot;&gt;&lt;property id=&quot;20148&quot; value=&quot;5&quot;/&gt;&lt;property id=&quot;20300&quot; value=&quot;Slide 25 - &amp;quot;Color palette&amp;quot;&quot;/&gt;&lt;property id=&quot;20307&quot; value=&quot;277&quot;/&gt;&lt;/object&gt;&lt;object type=&quot;3&quot; unique_id=&quot;184174&quot;&gt;&lt;property id=&quot;20148&quot; value=&quot;5&quot;/&gt;&lt;property id=&quot;20300&quot; value=&quot;Slide 26 - &amp;quot;Only use the themes provided&amp;quot;&quot;/&gt;&lt;property id=&quot;20307&quot; value=&quot;278&quot;/&gt;&lt;/object&gt;&lt;object type=&quot;3&quot; unique_id=&quot;184175&quot;&gt;&lt;property id=&quot;20148&quot; value=&quot;5&quot;/&gt;&lt;property id=&quot;20300&quot; value=&quot;Slide 26 - &amp;quot;Color themes&amp;quot;&quot;/&gt;&lt;property id=&quot;20307&quot; value=&quot;279&quot;/&gt;&lt;/object&gt;&lt;object type=&quot;3&quot; unique_id=&quot;184176&quot;&gt;&lt;property id=&quot;20148&quot; value=&quot;5&quot;/&gt;&lt;property id=&quot;20300&quot; value=&quot;Slide 27 - &amp;quot;Seven tips for better presentations&amp;quot;&quot;/&gt;&lt;property id=&quot;20307&quot; value=&quot;280&quot;/&gt;&lt;/object&gt;&lt;object type=&quot;3&quot; unique_id=&quot;184178&quot;&gt;&lt;property id=&quot;20148&quot; value=&quot;5&quot;/&gt;&lt;property id=&quot;20300&quot; value=&quot;Slide 28&quot;/&gt;&lt;property id=&quot;20307&quot; value=&quot;282&quot;/&gt;&lt;/object&gt;&lt;object type=&quot;3&quot; unique_id=&quot;198815&quot;&gt;&lt;property id=&quot;20148&quot; value=&quot;5&quot;/&gt;&lt;property id=&quot;20300&quot; value=&quot;Slide 2 - &amp;quot;Everyone is responsible for security&amp;quot;&quot;/&gt;&lt;property id=&quot;20307&quot; value=&quot;286&quot;/&gt;&lt;/object&gt;&lt;object type=&quot;3&quot; unique_id=&quot;198816&quot;&gt;&lt;property id=&quot;20148&quot; value=&quot;5&quot;/&gt;&lt;property id=&quot;20300&quot; value=&quot;Slide 3 - &amp;quot;Please read&amp;quot;&quot;/&gt;&lt;property id=&quot;20307&quot; value=&quot;287&quot;/&gt;&lt;/object&gt;&lt;object type=&quot;3&quot; unique_id=&quot;198998&quot;&gt;&lt;property id=&quot;20148&quot; value=&quot;5&quot;/&gt;&lt;property id=&quot;20300&quot; value=&quot;Slide 4 - &amp;quot;Color themes&amp;quot;&quot;/&gt;&lt;property id=&quot;20307&quot; value=&quot;288&quot;/&gt;&lt;/object&gt;&lt;/object&gt;&lt;object type=&quot;8&quot; unique_id=&quot;10268&quot;&gt;&lt;/object&gt;&lt;/object&gt;&lt;/database&gt;"/>
</p:tagLst>
</file>

<file path=ppt/theme/theme1.xml><?xml version="1.0" encoding="utf-8"?>
<a:theme xmlns:a="http://schemas.openxmlformats.org/drawingml/2006/main" name="Blue theme 2015 16x9">
  <a:themeElements>
    <a:clrScheme name="Custom 113">
      <a:dk1>
        <a:srgbClr val="FFFFFF"/>
      </a:dk1>
      <a:lt1>
        <a:srgbClr val="0D274D"/>
      </a:lt1>
      <a:dk2>
        <a:srgbClr val="00BCEB"/>
      </a:dk2>
      <a:lt2>
        <a:srgbClr val="0D274D"/>
      </a:lt2>
      <a:accent1>
        <a:srgbClr val="00BCEB"/>
      </a:accent1>
      <a:accent2>
        <a:srgbClr val="74BF4B"/>
      </a:accent2>
      <a:accent3>
        <a:srgbClr val="B4E2F6"/>
      </a:accent3>
      <a:accent4>
        <a:srgbClr val="9E9EA2"/>
      </a:accent4>
      <a:accent5>
        <a:srgbClr val="FBAB2C"/>
      </a:accent5>
      <a:accent6>
        <a:srgbClr val="E3241B"/>
      </a:accent6>
      <a:hlink>
        <a:srgbClr val="00BCEB"/>
      </a:hlink>
      <a:folHlink>
        <a:srgbClr val="008CB0"/>
      </a:folHlink>
    </a:clrScheme>
    <a:fontScheme name="CiscoSans True Type">
      <a:majorFont>
        <a:latin typeface="CiscoSansTT ExtraLight"/>
        <a:ea typeface=""/>
        <a:cs typeface=""/>
      </a:majorFont>
      <a:minorFont>
        <a:latin typeface="CiscoSansTT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Template Prototype_Aug_2017" id="{4E692306-BB5E-4389-8512-B70B45577D04}" vid="{BDAD62F5-9CDD-42BF-A677-E02F4F0731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70881</TotalTime>
  <Words>1650</Words>
  <Application>Microsoft Office PowerPoint</Application>
  <PresentationFormat>On-screen Show (16:9)</PresentationFormat>
  <Paragraphs>210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CiscoSansTT ExtraLight</vt:lpstr>
      <vt:lpstr>Wingdings</vt:lpstr>
      <vt:lpstr>Blue theme 2015 16x9</vt:lpstr>
      <vt:lpstr>USB Mode for Room Series</vt:lpstr>
      <vt:lpstr>Goals</vt:lpstr>
      <vt:lpstr>USB Passthrough enables the entire video conferencing system to be used with any PC application for conferencing.  * Screens * Cameras * Microphones * Sound system</vt:lpstr>
      <vt:lpstr>Solution Summary</vt:lpstr>
      <vt:lpstr>Install a USB Capture Device into the System</vt:lpstr>
      <vt:lpstr>Basic Design</vt:lpstr>
      <vt:lpstr>Basic Design</vt:lpstr>
      <vt:lpstr>Basic Design</vt:lpstr>
      <vt:lpstr>Basic Design</vt:lpstr>
      <vt:lpstr>Basic Design</vt:lpstr>
      <vt:lpstr>Now things get interesting…</vt:lpstr>
      <vt:lpstr>Basic Design</vt:lpstr>
      <vt:lpstr>Basic Design</vt:lpstr>
      <vt:lpstr>Basic Design</vt:lpstr>
      <vt:lpstr>Summary – Basic Design</vt:lpstr>
      <vt:lpstr>Summary - Basic Design</vt:lpstr>
      <vt:lpstr>Tested USB Capture Devices</vt:lpstr>
      <vt:lpstr>Tested USB Capture Devices</vt:lpstr>
      <vt:lpstr>To Use USB Mode:</vt:lpstr>
      <vt:lpstr>Detailed Installation Instructions</vt:lpstr>
      <vt:lpstr>Detailed Installation Instructions Use the codec web interface</vt:lpstr>
      <vt:lpstr>Detailed Installation Instructions Use the codec web interface</vt:lpstr>
      <vt:lpstr>Detailed Installation Instructions Use the codec web interface</vt:lpstr>
      <vt:lpstr>Macro Installation Use the codec web interface</vt:lpstr>
      <vt:lpstr>PowerPoint Presentation</vt:lpstr>
      <vt:lpstr>Important - set up the laptop</vt:lpstr>
      <vt:lpstr>Important - set up your software client</vt:lpstr>
      <vt:lpstr>Now, finally, you can select Enable USB Mode on the Touch 10</vt:lpstr>
      <vt:lpstr>PowerPoint Presentation</vt:lpstr>
      <vt:lpstr>PowerPoint Presentation</vt:lpstr>
      <vt:lpstr>Important Points</vt:lpstr>
      <vt:lpstr>Which conferencing software applications can be used?</vt:lpstr>
      <vt:lpstr>Which video conference endpoints can be used?</vt:lpstr>
      <vt:lpstr>FAQs</vt:lpstr>
      <vt:lpstr>FAQs</vt:lpstr>
      <vt:lpstr>Tips</vt:lpstr>
      <vt:lpstr>PowerPoint Presentation</vt:lpstr>
    </vt:vector>
  </TitlesOfParts>
  <Company>NDS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Pius (spius)</dc:creator>
  <cp:lastModifiedBy>darth rabbit</cp:lastModifiedBy>
  <cp:revision>880</cp:revision>
  <cp:lastPrinted>2016-04-29T20:31:14Z</cp:lastPrinted>
  <dcterms:created xsi:type="dcterms:W3CDTF">2014-07-09T19:55:36Z</dcterms:created>
  <dcterms:modified xsi:type="dcterms:W3CDTF">2021-03-11T16:00:10Z</dcterms:modified>
</cp:coreProperties>
</file>