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28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6" r:id="rId14"/>
    <p:sldId id="303" r:id="rId15"/>
    <p:sldId id="305" r:id="rId16"/>
    <p:sldId id="279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BF1"/>
    <a:srgbClr val="004BAF"/>
    <a:srgbClr val="049FD9"/>
    <a:srgbClr val="58585B"/>
    <a:srgbClr val="58595B"/>
    <a:srgbClr val="4D4D4D"/>
    <a:srgbClr val="AB0810"/>
    <a:srgbClr val="FDBE24"/>
    <a:srgbClr val="FA661C"/>
    <a:srgbClr val="90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3529" autoAdjust="0"/>
  </p:normalViewPr>
  <p:slideViewPr>
    <p:cSldViewPr snapToGrid="0" snapToObjects="1">
      <p:cViewPr varScale="1">
        <p:scale>
          <a:sx n="138" d="100"/>
          <a:sy n="138" d="100"/>
        </p:scale>
        <p:origin x="200" y="22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8E61C0-B6F7-4C9C-863F-D118B03799EB}" type="datetimeFigureOut">
              <a:rPr lang="en-US"/>
              <a:pPr>
                <a:defRPr/>
              </a:pPr>
              <a:t>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F3F7B5-9A0B-40F3-A257-932ED5C8B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6EE8EE-BAD1-491A-8874-8394E5CA366F}" type="datetimeFigureOut">
              <a:rPr lang="en-US"/>
              <a:pPr>
                <a:defRPr/>
              </a:pPr>
              <a:t>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F6C1005-B323-4A04-B0D1-DB577C3C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C1005-B323-4A04-B0D1-DB577C3C2EC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049FD9"/>
            </a:gs>
            <a:gs pos="100000">
              <a:srgbClr val="004BA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23850"/>
            <a:ext cx="94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353562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639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88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650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99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249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5"/>
            <a:ext cx="3713163" cy="310197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2"/>
              </a:buClr>
              <a:buSzPct val="8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614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556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4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00" y="609600"/>
            <a:ext cx="0" cy="3984625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22874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ko-KR" altLang="en-US" noProof="0" smtClean="0"/>
              <a:t>표를 추가하려면 아이콘을 클릭하세요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7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342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차트를 추가하려면 아이콘을 클릭하세요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400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차트를 추가하려면 아이콘을 클릭하세요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56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232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84888" y="1622425"/>
            <a:ext cx="2319337" cy="231775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22650" y="1622425"/>
            <a:ext cx="2319338" cy="23177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588" y="1622425"/>
            <a:ext cx="2319337" cy="23177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555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7470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22650" y="1622425"/>
            <a:ext cx="2306638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088063" y="1622425"/>
            <a:ext cx="2305050" cy="2306638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914400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75136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425201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41687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8336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2698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3813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20" name="Oval 19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36" name="Oval 3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63897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</a:t>
            </a:r>
            <a:r>
              <a:rPr lang="en-US" sz="6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2" name="Oval 41"/>
          <p:cNvSpPr/>
          <p:nvPr userDrawn="1"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 userDrawn="1"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3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4</a:t>
            </a:r>
          </a:p>
        </p:txBody>
      </p:sp>
      <p:sp>
        <p:nvSpPr>
          <p:cNvPr id="54" name="Oval 53"/>
          <p:cNvSpPr/>
          <p:nvPr userDrawn="1"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5</a:t>
            </a:r>
          </a:p>
        </p:txBody>
      </p:sp>
      <p:sp>
        <p:nvSpPr>
          <p:cNvPr id="57" name="Oval 56"/>
          <p:cNvSpPr/>
          <p:nvPr userDrawn="1"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 userDrawn="1"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 userDrawn="1"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8</a:t>
            </a:r>
          </a:p>
        </p:txBody>
      </p:sp>
      <p:sp>
        <p:nvSpPr>
          <p:cNvPr id="66" name="Oval 65"/>
          <p:cNvSpPr/>
          <p:nvPr userDrawn="1"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9</a:t>
            </a:r>
          </a:p>
        </p:txBody>
      </p:sp>
      <p:sp>
        <p:nvSpPr>
          <p:cNvPr id="69" name="Oval 68"/>
          <p:cNvSpPr/>
          <p:nvPr userDrawn="1"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2000" dirty="0" smtClean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 smtClean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476647"/>
            <a:ext cx="8139112" cy="520655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16821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57376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47628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71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6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500063" y="3466598"/>
            <a:ext cx="8139112" cy="521510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172800" indent="-180000">
              <a:lnSpc>
                <a:spcPts val="3680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593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037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3655079"/>
            <a:ext cx="5074070" cy="628650"/>
          </a:xfrm>
        </p:spPr>
        <p:txBody>
          <a:bodyPr/>
          <a:lstStyle>
            <a:lvl1pPr>
              <a:defRPr sz="2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275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997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100"/>
            <a:ext cx="3630612" cy="38703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7669" y="546734"/>
            <a:ext cx="4349918" cy="813985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ko-KR" altLang="en-US" noProof="0" smtClean="0"/>
              <a:t>그림을 개체 틀로 끌거나 아이콘을 클릭하여 추가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96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84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ko-KR" altLang="en-US" noProof="0" smtClean="0"/>
              <a:t>미디어를 추가하려면 아이콘을 클릭하세요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ko-KR" altLang="en-US" noProof="0" smtClean="0"/>
              <a:t>미디어를 추가하려면 아이콘을 클릭하세요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54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049FD9"/>
            </a:gs>
            <a:gs pos="100000">
              <a:srgbClr val="004B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46238"/>
            <a:ext cx="1990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57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Arial"/>
              <a:buChar char="•"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675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969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80407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2016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79" y="4625975"/>
            <a:ext cx="42418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4" r:id="rId2"/>
    <p:sldLayoutId id="2147483965" r:id="rId3"/>
    <p:sldLayoutId id="2147484012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77" r:id="rId16"/>
    <p:sldLayoutId id="2147483978" r:id="rId17"/>
    <p:sldLayoutId id="2147483979" r:id="rId18"/>
    <p:sldLayoutId id="2147483980" r:id="rId19"/>
    <p:sldLayoutId id="2147483981" r:id="rId20"/>
    <p:sldLayoutId id="2147483982" r:id="rId21"/>
    <p:sldLayoutId id="2147483983" r:id="rId22"/>
    <p:sldLayoutId id="2147483984" r:id="rId23"/>
    <p:sldLayoutId id="2147483985" r:id="rId24"/>
    <p:sldLayoutId id="2147484006" r:id="rId25"/>
    <p:sldLayoutId id="2147484007" r:id="rId26"/>
    <p:sldLayoutId id="2147484008" r:id="rId27"/>
    <p:sldLayoutId id="2147484010" r:id="rId28"/>
    <p:sldLayoutId id="2147484009" r:id="rId29"/>
    <p:sldLayoutId id="2147484011" r:id="rId30"/>
    <p:sldLayoutId id="2147483986" r:id="rId31"/>
    <p:sldLayoutId id="2147483987" r:id="rId32"/>
    <p:sldLayoutId id="2147483989" r:id="rId33"/>
    <p:sldLayoutId id="2147484014" r:id="rId34"/>
    <p:sldLayoutId id="2147483990" r:id="rId35"/>
    <p:sldLayoutId id="2147483991" r:id="rId36"/>
    <p:sldLayoutId id="2147483992" r:id="rId37"/>
    <p:sldLayoutId id="2147483993" r:id="rId38"/>
    <p:sldLayoutId id="2147483994" r:id="rId39"/>
    <p:sldLayoutId id="2147483995" r:id="rId40"/>
    <p:sldLayoutId id="2147483996" r:id="rId41"/>
    <p:sldLayoutId id="2147483997" r:id="rId42"/>
    <p:sldLayoutId id="2147483998" r:id="rId43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latinLnBrk="1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latinLnBrk="1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latinLnBrk="1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latinLnBrk="1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latinLnBrk="1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latinLnBrk="1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1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1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1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CiscoKorea/cloudu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CiscoKorea/cloudux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ubtitle 1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ea typeface="ＭＳ Ｐゴシック" pitchFamily="34" charset="-128"/>
                <a:cs typeface="CiscoSans" pitchFamily="34" charset="0"/>
              </a:rPr>
              <a:t>Cisco System Korea</a:t>
            </a:r>
            <a:endParaRPr altLang="en-US" dirty="0" smtClean="0">
              <a:ea typeface="ＭＳ Ｐゴシック" pitchFamily="34" charset="-128"/>
              <a:cs typeface="CiscoSans" pitchFamily="34" charset="0"/>
            </a:endParaRPr>
          </a:p>
        </p:txBody>
      </p:sp>
      <p:sp>
        <p:nvSpPr>
          <p:cNvPr id="40964" name="Text Placeholder 3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ea typeface="ＭＳ Ｐゴシック" pitchFamily="34" charset="-128"/>
                <a:cs typeface="CiscoSans" pitchFamily="34" charset="0"/>
              </a:rPr>
              <a:t>Mar. 2017</a:t>
            </a:r>
            <a:endParaRPr altLang="en-US" dirty="0">
              <a:ea typeface="ＭＳ Ｐゴシック" pitchFamily="34" charset="-128"/>
              <a:cs typeface="CiscoSans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3292" y="3211463"/>
            <a:ext cx="8302625" cy="468439"/>
          </a:xfrm>
        </p:spPr>
        <p:txBody>
          <a:bodyPr/>
          <a:lstStyle/>
          <a:p>
            <a:r>
              <a:rPr lang="en-US" dirty="0" err="1" smtClean="0"/>
              <a:t>UCSDirector</a:t>
            </a:r>
            <a:r>
              <a:rPr lang="en-US" dirty="0" smtClean="0"/>
              <a:t> based Customized Self-Service Portal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248050"/>
            <a:ext cx="8340152" cy="1701234"/>
          </a:xfrm>
        </p:spPr>
        <p:txBody>
          <a:bodyPr/>
          <a:lstStyle/>
          <a:p>
            <a:pPr>
              <a:defRPr/>
            </a:pPr>
            <a:r>
              <a:rPr lang="en-US" kern="0" dirty="0" err="1" smtClean="0"/>
              <a:t>CloudUX</a:t>
            </a:r>
            <a:r>
              <a:rPr lang="en-US" kern="0" dirty="0" smtClean="0"/>
              <a:t> Introduction 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 err="1" smtClean="0"/>
              <a:t>Hyung</a:t>
            </a:r>
            <a:r>
              <a:rPr kumimoji="1" lang="en-US" altLang="ko-KR" dirty="0" smtClean="0"/>
              <a:t>-Soo Kim(</a:t>
            </a:r>
            <a:r>
              <a:rPr kumimoji="1" lang="en-US" altLang="ko-KR" dirty="0" err="1" smtClean="0"/>
              <a:t>hyungsok@ciscocom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VM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List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64" y="1073151"/>
            <a:ext cx="7389091" cy="3711286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269672" y="1551709"/>
            <a:ext cx="3746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All virtual machines owned by Group(Tenant)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ko-KR" sz="1400" dirty="0" smtClean="0"/>
              <a:t>Remote Console with VMWare VMRC</a:t>
            </a:r>
          </a:p>
          <a:p>
            <a:pPr marL="285750" indent="-285750">
              <a:buFont typeface="Wingdings" charset="2"/>
              <a:buChar char="ü"/>
            </a:pPr>
            <a:r>
              <a:rPr kumimoji="1" lang="en-US" altLang="ko-KR" sz="1400" dirty="0" smtClean="0"/>
              <a:t>VM Action includes power on/off</a:t>
            </a:r>
            <a:endParaRPr kumimoji="1" lang="ko-KR" altLang="en-US" sz="14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4824576" y="2567908"/>
            <a:ext cx="236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1200" dirty="0" smtClean="0">
              <a:solidFill>
                <a:srgbClr val="FF0000"/>
              </a:solidFill>
            </a:endParaRPr>
          </a:p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CPU, Memory, Disk</a:t>
            </a:r>
            <a:r>
              <a:rPr kumimoji="1" lang="ko-KR" altLang="en-US" sz="1200" dirty="0" smtClean="0">
                <a:solidFill>
                  <a:srgbClr val="FF0000"/>
                </a:solidFill>
              </a:rPr>
              <a:t> </a:t>
            </a:r>
            <a:r>
              <a:rPr kumimoji="1" lang="en-US" altLang="ko-KR" sz="1200" dirty="0">
                <a:solidFill>
                  <a:srgbClr val="FF0000"/>
                </a:solidFill>
              </a:rPr>
              <a:t>u</a:t>
            </a:r>
            <a:r>
              <a:rPr kumimoji="1" lang="en-US" altLang="ko-KR" sz="1200" dirty="0" smtClean="0">
                <a:solidFill>
                  <a:srgbClr val="FF0000"/>
                </a:solidFill>
              </a:rPr>
              <a:t>sage data </a:t>
            </a:r>
          </a:p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from </a:t>
            </a:r>
            <a:r>
              <a:rPr kumimoji="1" lang="en-US" altLang="ko-KR" sz="1200" dirty="0" err="1" smtClean="0">
                <a:solidFill>
                  <a:srgbClr val="FF0000"/>
                </a:solidFill>
              </a:rPr>
              <a:t>vCenter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5263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Launching VMRC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5" y="1073150"/>
            <a:ext cx="7232074" cy="3702050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734620" y="3361604"/>
            <a:ext cx="30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FFFF00"/>
                </a:solidFill>
              </a:rPr>
              <a:t>VMWare VMRC installation required</a:t>
            </a:r>
          </a:p>
          <a:p>
            <a:r>
              <a:rPr kumimoji="1" lang="en-US" altLang="ko-KR" sz="1400" dirty="0" smtClean="0">
                <a:solidFill>
                  <a:srgbClr val="FFFF00"/>
                </a:solidFill>
              </a:rPr>
              <a:t>Console access with VMRC</a:t>
            </a:r>
            <a:endParaRPr kumimoji="1" lang="ko-KR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232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Notification with Email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8" y="1073150"/>
            <a:ext cx="3692629" cy="3434195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2072305" y="154323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rgbClr val="0070C0"/>
                </a:solidFill>
              </a:rPr>
              <a:t>Approval requests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34" y="1511633"/>
            <a:ext cx="4615873" cy="3056706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6774763" y="18510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smtClean="0">
                <a:solidFill>
                  <a:srgbClr val="0070C0"/>
                </a:solidFill>
              </a:rPr>
              <a:t>Service completion</a:t>
            </a:r>
            <a:endParaRPr kumimoji="1"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4535447" y="1142862"/>
            <a:ext cx="442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Email templates can be 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customized</a:t>
            </a:r>
            <a:r>
              <a:rPr kumimoji="1" lang="en-US" altLang="ko-KR" sz="1400" dirty="0" smtClean="0"/>
              <a:t> with HTML5/CSS</a:t>
            </a:r>
          </a:p>
        </p:txBody>
      </p:sp>
    </p:spTree>
    <p:extLst>
      <p:ext uri="{BB962C8B-B14F-4D97-AF65-F5344CB8AC3E}">
        <p14:creationId xmlns:p14="http://schemas.microsoft.com/office/powerpoint/2010/main" val="67262200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err="1" smtClean="0">
                <a:ea typeface="ＭＳ Ｐゴシック" pitchFamily="34" charset="-128"/>
                <a:cs typeface="CiscoSans" pitchFamily="34" charset="0"/>
              </a:rPr>
              <a:t>CloudUX</a:t>
            </a:r>
            <a:r>
              <a:rPr lang="en-US" altLang="ko-KR" dirty="0" smtClean="0">
                <a:ea typeface="ＭＳ Ｐゴシック" pitchFamily="34" charset="-128"/>
                <a:cs typeface="CiscoSans" pitchFamily="34" charset="0"/>
              </a:rPr>
              <a:t> Installation Guide</a:t>
            </a:r>
            <a:endParaRPr altLang="en-US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10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71838" y="1218479"/>
            <a:ext cx="8277344" cy="3168210"/>
          </a:xfrm>
        </p:spPr>
        <p:txBody>
          <a:bodyPr/>
          <a:lstStyle/>
          <a:p>
            <a:r>
              <a:rPr kumimoji="1" lang="en-US" altLang="ko-KR" dirty="0" smtClean="0"/>
              <a:t>Single VM required for minimum</a:t>
            </a:r>
          </a:p>
          <a:p>
            <a:pPr lvl="1"/>
            <a:r>
              <a:rPr kumimoji="1" lang="en-US" altLang="ko-KR" dirty="0" smtClean="0"/>
              <a:t>CentOS 7.x recommended,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 vCPU, 2G Memory, 10GB Disk ( less then 100 users)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 hosts all codes and installation guide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>
                <a:hlinkClick r:id="rId2"/>
              </a:rPr>
              <a:t>https://github.com/CiscoKorea/cloudux</a:t>
            </a:r>
            <a:r>
              <a:rPr kumimoji="1" lang="en-US" altLang="ko-KR" dirty="0" smtClean="0"/>
              <a:t> branch </a:t>
            </a:r>
            <a:r>
              <a:rPr kumimoji="1" lang="en-US" altLang="ko-KR" dirty="0" err="1" smtClean="0"/>
              <a:t>selfserviceportal</a:t>
            </a:r>
            <a:r>
              <a:rPr kumimoji="1" lang="en-US" altLang="ko-KR" dirty="0" smtClean="0"/>
              <a:t> </a:t>
            </a:r>
          </a:p>
          <a:p>
            <a:pPr lvl="1"/>
            <a:r>
              <a:rPr kumimoji="1" lang="en-US" altLang="ko-KR" dirty="0" err="1" smtClean="0"/>
              <a:t>Ansible</a:t>
            </a:r>
            <a:r>
              <a:rPr kumimoji="1" lang="en-US" altLang="ko-KR" dirty="0" smtClean="0"/>
              <a:t> playbook for installation</a:t>
            </a:r>
          </a:p>
          <a:p>
            <a:r>
              <a:rPr kumimoji="1" lang="en-US" altLang="ko-KR" dirty="0" smtClean="0"/>
              <a:t>Requirements for installation </a:t>
            </a:r>
          </a:p>
          <a:p>
            <a:pPr lvl="1"/>
            <a:r>
              <a:rPr kumimoji="1" lang="en-US" altLang="ko-KR" dirty="0" err="1" smtClean="0"/>
              <a:t>UCSDirector</a:t>
            </a:r>
            <a:r>
              <a:rPr kumimoji="1" lang="en-US" altLang="ko-KR" dirty="0" smtClean="0"/>
              <a:t> IP address and 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a</a:t>
            </a:r>
            <a:r>
              <a:rPr kumimoji="1" lang="en-US" altLang="ko-KR" dirty="0" smtClean="0"/>
              <a:t>dmin REST API KEY </a:t>
            </a:r>
          </a:p>
          <a:p>
            <a:pPr lvl="1"/>
            <a:r>
              <a:rPr kumimoji="1" lang="en-US" altLang="ko-KR" dirty="0" err="1" smtClean="0"/>
              <a:t>vCenter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Information IP address, account &amp; password for admin</a:t>
            </a:r>
          </a:p>
          <a:p>
            <a:pPr lvl="1"/>
            <a:r>
              <a:rPr kumimoji="1" lang="en-US" altLang="ko-KR" dirty="0" smtClean="0"/>
              <a:t>Update variables before call </a:t>
            </a:r>
            <a:r>
              <a:rPr kumimoji="1" lang="en-US" altLang="ko-KR" dirty="0" err="1" smtClean="0"/>
              <a:t>ansible</a:t>
            </a:r>
            <a:r>
              <a:rPr kumimoji="1" lang="en-US" altLang="ko-KR" dirty="0" smtClean="0"/>
              <a:t> playbook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CloudUX</a:t>
            </a:r>
            <a:r>
              <a:rPr kumimoji="1" lang="en-US" altLang="ko-KR" dirty="0" smtClean="0"/>
              <a:t> Installation Guide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8591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Ansible</a:t>
            </a:r>
            <a:r>
              <a:rPr kumimoji="1" lang="en-US" altLang="ko-KR" dirty="0" smtClean="0"/>
              <a:t> variables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9" y="996288"/>
            <a:ext cx="4245264" cy="3751203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5293266" y="996288"/>
            <a:ext cx="38507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Located </a:t>
            </a:r>
          </a:p>
          <a:p>
            <a:r>
              <a:rPr kumimoji="1" lang="en-US" altLang="ko-KR" sz="1400" dirty="0" smtClean="0"/>
              <a:t>&gt;cd </a:t>
            </a:r>
            <a:r>
              <a:rPr kumimoji="1" lang="en-US" altLang="ko-KR" sz="1400" dirty="0" err="1" smtClean="0"/>
              <a:t>cloudux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&gt; vi </a:t>
            </a:r>
            <a:r>
              <a:rPr kumimoji="1" lang="en-US" altLang="ko-KR" sz="1400" dirty="0" err="1" smtClean="0"/>
              <a:t>ansible</a:t>
            </a:r>
            <a:r>
              <a:rPr kumimoji="1" lang="en-US" altLang="ko-KR" sz="1400" dirty="0" smtClean="0"/>
              <a:t>/playbook/roles/portal/</a:t>
            </a:r>
            <a:r>
              <a:rPr kumimoji="1" lang="en-US" altLang="ko-KR" sz="1400" dirty="0" err="1" smtClean="0"/>
              <a:t>var</a:t>
            </a:r>
            <a:r>
              <a:rPr kumimoji="1" lang="en-US" altLang="ko-KR" sz="1400" dirty="0" smtClean="0"/>
              <a:t>/</a:t>
            </a:r>
            <a:r>
              <a:rPr kumimoji="1" lang="en-US" altLang="ko-KR" sz="1400" dirty="0" err="1" smtClean="0"/>
              <a:t>main.yml</a:t>
            </a:r>
            <a:endParaRPr kumimoji="1" lang="ko-KR" altLang="en-US" sz="1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5652655" y="1976582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Database information</a:t>
            </a: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 flipV="1">
            <a:off x="2918691" y="1728125"/>
            <a:ext cx="2733964" cy="4023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5670940" y="2508535"/>
            <a:ext cx="258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VMWare </a:t>
            </a:r>
            <a:r>
              <a:rPr kumimoji="1" lang="en-US" altLang="ko-KR" sz="1400" dirty="0" err="1" smtClean="0"/>
              <a:t>vCenter</a:t>
            </a:r>
            <a:r>
              <a:rPr kumimoji="1" lang="en-US" altLang="ko-KR" sz="1400" dirty="0" smtClean="0"/>
              <a:t>  information 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>
            <a:off x="4031584" y="2662424"/>
            <a:ext cx="163935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5670940" y="3551067"/>
            <a:ext cx="212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/>
              <a:t>UCSDirector</a:t>
            </a:r>
            <a:r>
              <a:rPr kumimoji="1" lang="en-US" altLang="ko-KR" sz="1400" dirty="0" smtClean="0"/>
              <a:t> information</a:t>
            </a:r>
          </a:p>
        </p:txBody>
      </p:sp>
      <p:cxnSp>
        <p:nvCxnSpPr>
          <p:cNvPr id="14" name="직선 화살표 연결선 13"/>
          <p:cNvCxnSpPr>
            <a:stCxn id="13" idx="1"/>
          </p:cNvCxnSpPr>
          <p:nvPr/>
        </p:nvCxnSpPr>
        <p:spPr>
          <a:xfrm flipH="1">
            <a:off x="3657600" y="3704956"/>
            <a:ext cx="2013340" cy="34980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상자 16"/>
          <p:cNvSpPr txBox="1"/>
          <p:nvPr/>
        </p:nvSpPr>
        <p:spPr>
          <a:xfrm>
            <a:off x="2430950" y="3282118"/>
            <a:ext cx="323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FFC000"/>
                </a:solidFill>
              </a:rPr>
              <a:t>No use of UCSM for </a:t>
            </a:r>
            <a:r>
              <a:rPr kumimoji="1" lang="en-US" altLang="ko-KR" sz="1400" smtClean="0">
                <a:solidFill>
                  <a:srgbClr val="FFC000"/>
                </a:solidFill>
              </a:rPr>
              <a:t>self-service portal</a:t>
            </a:r>
            <a:endParaRPr kumimoji="1"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39884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60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2301" y="1073150"/>
            <a:ext cx="8277344" cy="3442848"/>
          </a:xfrm>
        </p:spPr>
        <p:txBody>
          <a:bodyPr/>
          <a:lstStyle/>
          <a:p>
            <a:r>
              <a:rPr kumimoji="1" lang="en-US" altLang="ko-KR" dirty="0" smtClean="0"/>
              <a:t>Open Source Cloud Self-Service Portal </a:t>
            </a:r>
          </a:p>
          <a:p>
            <a:r>
              <a:rPr kumimoji="1" lang="en-US" altLang="ko-KR" dirty="0" smtClean="0"/>
              <a:t>Target user is </a:t>
            </a:r>
            <a:r>
              <a:rPr kumimoji="1" lang="en-US" altLang="ko-KR" dirty="0" smtClean="0">
                <a:solidFill>
                  <a:srgbClr val="FF0000"/>
                </a:solidFill>
              </a:rPr>
              <a:t>end-service user</a:t>
            </a:r>
            <a:r>
              <a:rPr kumimoji="1" lang="en-US" altLang="ko-KR" dirty="0" smtClean="0"/>
              <a:t> not IT </a:t>
            </a:r>
            <a:r>
              <a:rPr kumimoji="1" lang="en-US" altLang="ko-KR" dirty="0" err="1" smtClean="0"/>
              <a:t>addmin</a:t>
            </a:r>
            <a:endParaRPr kumimoji="1" lang="en-US" altLang="ko-KR" dirty="0" smtClean="0"/>
          </a:p>
          <a:p>
            <a:r>
              <a:rPr kumimoji="1" lang="en-US" altLang="ko-KR" dirty="0" smtClean="0">
                <a:hlinkClick r:id="rId2"/>
              </a:rPr>
              <a:t>The code is hosted on https://github.com/CiscoKorea/cloudux.git</a:t>
            </a:r>
            <a:endParaRPr kumimoji="1" lang="en-US" altLang="ko-KR" dirty="0" smtClean="0"/>
          </a:p>
          <a:p>
            <a:r>
              <a:rPr kumimoji="1" lang="en-US" altLang="ko-KR" dirty="0" smtClean="0"/>
              <a:t>It has dependencies on </a:t>
            </a:r>
            <a:r>
              <a:rPr kumimoji="1" lang="en-US" altLang="ko-KR" dirty="0" err="1" smtClean="0"/>
              <a:t>UCSDirector</a:t>
            </a:r>
            <a:r>
              <a:rPr kumimoji="1" lang="en-US" altLang="ko-KR" dirty="0" smtClean="0"/>
              <a:t> and </a:t>
            </a:r>
            <a:r>
              <a:rPr kumimoji="1" lang="en-US" altLang="ko-KR" dirty="0" err="1" smtClean="0"/>
              <a:t>vCenter</a:t>
            </a:r>
            <a:endParaRPr kumimoji="1" lang="en-US" altLang="ko-KR" dirty="0" smtClean="0"/>
          </a:p>
          <a:p>
            <a:r>
              <a:rPr kumimoji="1" lang="en-US" altLang="ko-KR" dirty="0" smtClean="0"/>
              <a:t>Python Django framework is used as </a:t>
            </a:r>
            <a:r>
              <a:rPr kumimoji="1" lang="en-US" altLang="ko-KR" dirty="0" err="1" smtClean="0"/>
              <a:t>webframework</a:t>
            </a:r>
            <a:endParaRPr kumimoji="1" lang="en-US" altLang="ko-KR" dirty="0" smtClean="0"/>
          </a:p>
          <a:p>
            <a:r>
              <a:rPr kumimoji="1" lang="en-US" altLang="ko-KR" dirty="0" smtClean="0"/>
              <a:t>It can be customized easily with extra requirements from customers &amp; partners</a:t>
            </a:r>
          </a:p>
          <a:p>
            <a:r>
              <a:rPr kumimoji="1" lang="en-US" altLang="ko-KR" dirty="0" err="1" smtClean="0"/>
              <a:t>CloudUX</a:t>
            </a:r>
            <a:r>
              <a:rPr kumimoji="1" lang="en-US" altLang="ko-KR" dirty="0" smtClean="0"/>
              <a:t> supports multi-language with built-in Korean &amp; English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What is </a:t>
            </a:r>
            <a:r>
              <a:rPr kumimoji="1" lang="en-US" altLang="ko-KR" dirty="0" err="1" smtClean="0"/>
              <a:t>CloudUX</a:t>
            </a:r>
            <a:r>
              <a:rPr kumimoji="1" lang="ko-KR" altLang="en-US" dirty="0" smtClean="0"/>
              <a:t> 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59695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err="1" smtClean="0">
                <a:ea typeface="ＭＳ Ｐゴシック" pitchFamily="34" charset="-128"/>
                <a:cs typeface="CiscoSans" pitchFamily="34" charset="0"/>
              </a:rPr>
              <a:t>CloudUX</a:t>
            </a:r>
            <a:r>
              <a:rPr lang="en-US" altLang="ko-KR" dirty="0" smtClean="0">
                <a:ea typeface="ＭＳ Ｐゴシック" pitchFamily="34" charset="-128"/>
                <a:cs typeface="CiscoSans" pitchFamily="34" charset="0"/>
              </a:rPr>
              <a:t> screen capture</a:t>
            </a:r>
            <a:endParaRPr altLang="en-US" dirty="0" smtClean="0">
              <a:ea typeface="ＭＳ Ｐゴシック" pitchFamily="34" charset="-128"/>
              <a:cs typeface="Cisco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4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Main Login 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7" y="1127823"/>
            <a:ext cx="4219864" cy="4015677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038762" y="2048530"/>
            <a:ext cx="406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Actual user validation is occurred at </a:t>
            </a:r>
            <a:r>
              <a:rPr kumimoji="1" lang="en-US" altLang="ko-KR" sz="1400" dirty="0" err="1" smtClean="0"/>
              <a:t>UCSDirector</a:t>
            </a:r>
            <a:endParaRPr kumimoji="1" lang="en-US" altLang="ko-KR" sz="1400" dirty="0" smtClean="0"/>
          </a:p>
          <a:p>
            <a:r>
              <a:rPr kumimoji="1" lang="en-US" altLang="ko-KR" sz="1400" dirty="0" smtClean="0"/>
              <a:t>No need to add users for service.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870252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Dashboard</a:t>
            </a:r>
            <a:r>
              <a:rPr kumimoji="1" lang="ko-KR" altLang="en-US" dirty="0" smtClean="0"/>
              <a:t> </a:t>
            </a:r>
            <a:r>
              <a:rPr kumimoji="1" lang="mr-IN" altLang="ko-KR" dirty="0" smtClean="0"/>
              <a:t>–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summary for allocated res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0" y="1073150"/>
            <a:ext cx="7158182" cy="3629148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985491" y="3205019"/>
            <a:ext cx="414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smtClean="0"/>
              <a:t>All allocated virtual resources are shown here by 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Group(Tenant)</a:t>
            </a:r>
          </a:p>
          <a:p>
            <a:r>
              <a:rPr kumimoji="1" lang="en-US" altLang="ko-KR" sz="1400" dirty="0" smtClean="0"/>
              <a:t>Group(Tenant) is same meaning of group of </a:t>
            </a:r>
            <a:r>
              <a:rPr kumimoji="1" lang="en-US" altLang="ko-KR" sz="1400" dirty="0" err="1" smtClean="0"/>
              <a:t>UCSDirector</a:t>
            </a:r>
            <a:r>
              <a:rPr kumimoji="1"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28908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Catalog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Only for standard type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2" y="1073150"/>
            <a:ext cx="7258217" cy="3951696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2909455" y="1543377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solidFill>
                  <a:schemeClr val="tx1">
                    <a:lumMod val="50000"/>
                  </a:schemeClr>
                </a:solidFill>
              </a:rPr>
              <a:t>CloudUX</a:t>
            </a:r>
            <a:r>
              <a:rPr kumimoji="1"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show all catalogs registered at </a:t>
            </a:r>
            <a:r>
              <a:rPr kumimoji="1" lang="en-US" altLang="ko-KR" sz="1400" dirty="0" err="1" smtClean="0">
                <a:solidFill>
                  <a:schemeClr val="tx1">
                    <a:lumMod val="50000"/>
                  </a:schemeClr>
                </a:solidFill>
              </a:rPr>
              <a:t>UCSDirector</a:t>
            </a:r>
            <a:r>
              <a:rPr kumimoji="1"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r>
              <a:rPr kumimoji="1"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List only 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standard(VM creation) type </a:t>
            </a:r>
            <a:r>
              <a:rPr kumimoji="1" lang="en-US" altLang="ko-KR" sz="1400" dirty="0" smtClean="0">
                <a:solidFill>
                  <a:schemeClr val="tx1">
                    <a:lumMod val="50000"/>
                  </a:schemeClr>
                </a:solidFill>
              </a:rPr>
              <a:t>catalogs</a:t>
            </a:r>
            <a:endParaRPr kumimoji="1" lang="ko-KR" alt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1315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Ordering catalog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Creation VM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" y="1073151"/>
            <a:ext cx="7139709" cy="3711286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2914565" y="1283853"/>
            <a:ext cx="4746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>
                <a:solidFill>
                  <a:schemeClr val="accent1"/>
                </a:solidFill>
              </a:rPr>
              <a:t>Before valid ordering catalog following are required</a:t>
            </a:r>
          </a:p>
          <a:p>
            <a:pPr marL="228600" indent="-228600">
              <a:buAutoNum type="arabicPeriod"/>
            </a:pPr>
            <a:r>
              <a:rPr kumimoji="1" lang="en-US" altLang="ko-KR" sz="1200" dirty="0" smtClean="0">
                <a:solidFill>
                  <a:schemeClr val="accent1"/>
                </a:solidFill>
              </a:rPr>
              <a:t>UCSD Group creation</a:t>
            </a:r>
          </a:p>
          <a:p>
            <a:pPr marL="228600" indent="-228600">
              <a:buAutoNum type="arabicPeriod"/>
            </a:pPr>
            <a:r>
              <a:rPr kumimoji="1" lang="en-US" altLang="ko-KR" sz="1200" dirty="0" smtClean="0">
                <a:solidFill>
                  <a:schemeClr val="accent1"/>
                </a:solidFill>
              </a:rPr>
              <a:t>Creation a </a:t>
            </a:r>
            <a:r>
              <a:rPr kumimoji="1" lang="en-US" altLang="ko-KR" sz="1200" dirty="0" err="1" smtClean="0">
                <a:solidFill>
                  <a:schemeClr val="accent1"/>
                </a:solidFill>
              </a:rPr>
              <a:t>vDC</a:t>
            </a:r>
            <a:r>
              <a:rPr kumimoji="1" lang="en-US" altLang="ko-KR" sz="1200" dirty="0" smtClean="0">
                <a:solidFill>
                  <a:schemeClr val="accent1"/>
                </a:solidFill>
              </a:rPr>
              <a:t> for the group (recommend same name)</a:t>
            </a:r>
          </a:p>
          <a:p>
            <a:pPr marL="228600" indent="-228600">
              <a:buAutoNum type="arabicPeriod"/>
            </a:pPr>
            <a:r>
              <a:rPr kumimoji="1" lang="en-US" altLang="ko-KR" sz="1200" dirty="0" smtClean="0">
                <a:solidFill>
                  <a:schemeClr val="accent1"/>
                </a:solidFill>
              </a:rPr>
              <a:t>Define &amp; register compute/storage/network policy to the </a:t>
            </a:r>
            <a:r>
              <a:rPr kumimoji="1" lang="en-US" altLang="ko-KR" sz="1200" dirty="0" err="1" smtClean="0">
                <a:solidFill>
                  <a:schemeClr val="accent1"/>
                </a:solidFill>
              </a:rPr>
              <a:t>vDC</a:t>
            </a:r>
            <a:endParaRPr kumimoji="1" lang="en-US" altLang="ko-KR" sz="1200" dirty="0">
              <a:solidFill>
                <a:schemeClr val="accent1"/>
              </a:solidFill>
            </a:endParaRPr>
          </a:p>
          <a:p>
            <a:r>
              <a:rPr kumimoji="1" lang="en-US" altLang="ko-KR" sz="1200" dirty="0" smtClean="0">
                <a:solidFill>
                  <a:schemeClr val="accent1"/>
                </a:solidFill>
              </a:rPr>
              <a:t>Images can be updated(or added) on catalog menu at </a:t>
            </a:r>
            <a:r>
              <a:rPr kumimoji="1" lang="en-US" altLang="ko-KR" sz="1200" dirty="0" err="1" smtClean="0">
                <a:solidFill>
                  <a:schemeClr val="accent1"/>
                </a:solidFill>
              </a:rPr>
              <a:t>UCSDirector</a:t>
            </a:r>
            <a:endParaRPr kumimoji="1"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674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Approval Request List 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5" y="1073150"/>
            <a:ext cx="6935135" cy="3661140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112655" y="1330036"/>
            <a:ext cx="4373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solidFill>
                  <a:srgbClr val="FFC000"/>
                </a:solidFill>
              </a:rPr>
              <a:t>Almost of company needs </a:t>
            </a:r>
            <a:r>
              <a:rPr kumimoji="1" lang="en-US" altLang="ko-KR" sz="1400" dirty="0" smtClean="0">
                <a:solidFill>
                  <a:srgbClr val="FF0000"/>
                </a:solidFill>
              </a:rPr>
              <a:t>approval process </a:t>
            </a:r>
          </a:p>
          <a:p>
            <a:r>
              <a:rPr kumimoji="1" lang="en-US" altLang="ko-KR" sz="1400" dirty="0" smtClean="0">
                <a:solidFill>
                  <a:srgbClr val="FFC000"/>
                </a:solidFill>
              </a:rPr>
              <a:t>A manager who can approve the request at </a:t>
            </a:r>
            <a:r>
              <a:rPr kumimoji="1" lang="en-US" altLang="ko-KR" sz="1400" dirty="0" err="1" smtClean="0">
                <a:solidFill>
                  <a:srgbClr val="FFC000"/>
                </a:solidFill>
              </a:rPr>
              <a:t>CloudUX</a:t>
            </a:r>
            <a:endParaRPr kumimoji="1" lang="en-US" altLang="ko-KR" sz="1400" dirty="0" smtClean="0">
              <a:solidFill>
                <a:srgbClr val="FFC000"/>
              </a:solidFill>
            </a:endParaRPr>
          </a:p>
          <a:p>
            <a:r>
              <a:rPr kumimoji="1" lang="en-US" altLang="ko-KR" sz="1400" dirty="0" err="1" smtClean="0">
                <a:solidFill>
                  <a:srgbClr val="FFC000"/>
                </a:solidFill>
              </a:rPr>
              <a:t>vDC</a:t>
            </a:r>
            <a:r>
              <a:rPr kumimoji="1" lang="en-US" altLang="ko-KR" sz="1400" dirty="0" smtClean="0">
                <a:solidFill>
                  <a:srgbClr val="FFC000"/>
                </a:solidFill>
              </a:rPr>
              <a:t> has 1</a:t>
            </a:r>
            <a:r>
              <a:rPr kumimoji="1" lang="en-US" altLang="ko-KR" sz="1400" baseline="30000" dirty="0" smtClean="0">
                <a:solidFill>
                  <a:srgbClr val="FFC000"/>
                </a:solidFill>
              </a:rPr>
              <a:t>st</a:t>
            </a:r>
            <a:r>
              <a:rPr kumimoji="1" lang="en-US" altLang="ko-KR" sz="1400" dirty="0" smtClean="0">
                <a:solidFill>
                  <a:srgbClr val="FFC000"/>
                </a:solidFill>
              </a:rPr>
              <a:t>,2</a:t>
            </a:r>
            <a:r>
              <a:rPr kumimoji="1" lang="en-US" altLang="ko-KR" sz="1400" baseline="30000" dirty="0" smtClean="0">
                <a:solidFill>
                  <a:srgbClr val="FFC000"/>
                </a:solidFill>
              </a:rPr>
              <a:t>nd</a:t>
            </a:r>
            <a:r>
              <a:rPr kumimoji="1" lang="en-US" altLang="ko-KR" sz="1400" dirty="0" smtClean="0">
                <a:solidFill>
                  <a:srgbClr val="FFC000"/>
                </a:solidFill>
              </a:rPr>
              <a:t> approval process </a:t>
            </a:r>
          </a:p>
        </p:txBody>
      </p:sp>
    </p:spTree>
    <p:extLst>
      <p:ext uri="{BB962C8B-B14F-4D97-AF65-F5344CB8AC3E}">
        <p14:creationId xmlns:p14="http://schemas.microsoft.com/office/powerpoint/2010/main" val="777725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Service Request List</a:t>
            </a:r>
            <a:endParaRPr kumimoji="1"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1" y="1073150"/>
            <a:ext cx="7370618" cy="3665105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602182" y="1459346"/>
            <a:ext cx="3822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List all requests by member of Group(Tenant)</a:t>
            </a:r>
          </a:p>
          <a:p>
            <a:pPr marL="342900" indent="-342900">
              <a:buFont typeface="Wingdings" charset="2"/>
              <a:buChar char="ü"/>
            </a:pPr>
            <a:r>
              <a:rPr kumimoji="1" lang="en-US" altLang="ko-KR" sz="1400" dirty="0" smtClean="0"/>
              <a:t>VM</a:t>
            </a:r>
            <a:r>
              <a:rPr kumimoji="1" lang="ko-KR" altLang="en-US" sz="1400" dirty="0" smtClean="0"/>
              <a:t> </a:t>
            </a:r>
            <a:r>
              <a:rPr kumimoji="1" lang="en-US" altLang="ko-KR" sz="1400" dirty="0" smtClean="0"/>
              <a:t>provisioning request</a:t>
            </a:r>
            <a:r>
              <a:rPr kumimoji="1" lang="ko-KR" altLang="en-US" sz="1400" dirty="0" smtClean="0"/>
              <a:t> </a:t>
            </a:r>
            <a:endParaRPr kumimoji="1" lang="en-US" altLang="ko-KR" sz="1400" dirty="0" smtClean="0"/>
          </a:p>
          <a:p>
            <a:pPr marL="342900" indent="-342900">
              <a:buFont typeface="Wingdings" charset="2"/>
              <a:buChar char="ü"/>
            </a:pPr>
            <a:r>
              <a:rPr kumimoji="1" lang="en-US" altLang="ko-KR" sz="1400" dirty="0" smtClean="0"/>
              <a:t>VM provisioning rollback request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387221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6 16x9">
  <a:themeElements>
    <a:clrScheme name="Custom 62">
      <a:dk1>
        <a:srgbClr val="4D4D4C"/>
      </a:dk1>
      <a:lt1>
        <a:srgbClr val="FFFFFF"/>
      </a:lt1>
      <a:dk2>
        <a:srgbClr val="515150"/>
      </a:dk2>
      <a:lt2>
        <a:srgbClr val="239ACC"/>
      </a:lt2>
      <a:accent1>
        <a:srgbClr val="14337C"/>
      </a:accent1>
      <a:accent2>
        <a:srgbClr val="239BCF"/>
      </a:accent2>
      <a:accent3>
        <a:srgbClr val="7AAAD4"/>
      </a:accent3>
      <a:accent4>
        <a:srgbClr val="6CC04A"/>
      </a:accent4>
      <a:accent5>
        <a:srgbClr val="218DBC"/>
      </a:accent5>
      <a:accent6>
        <a:srgbClr val="0B6B75"/>
      </a:accent6>
      <a:hlink>
        <a:srgbClr val="049FD9"/>
      </a:hlink>
      <a:folHlink>
        <a:srgbClr val="2B559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ible-Nexus" id="{292DDC5D-D814-AC47-9B61-5F6B1F7F8D1C}" vid="{D5B8E25C-154B-1C45-9AB2-20E6C46C1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Ansible-Nexus</Template>
  <TotalTime>238</TotalTime>
  <Words>377</Words>
  <Application>Microsoft Macintosh PowerPoint</Application>
  <PresentationFormat>화면 슬라이드 쇼(16:9)</PresentationFormat>
  <Paragraphs>74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굴림</vt:lpstr>
      <vt:lpstr>Broadway</vt:lpstr>
      <vt:lpstr>Calibri</vt:lpstr>
      <vt:lpstr>Ciscolight</vt:lpstr>
      <vt:lpstr>CiscoSans</vt:lpstr>
      <vt:lpstr>CiscoSans ExtraLight</vt:lpstr>
      <vt:lpstr>CiscoSans Thin</vt:lpstr>
      <vt:lpstr>ＭＳ Ｐゴシック</vt:lpstr>
      <vt:lpstr>Wingdings</vt:lpstr>
      <vt:lpstr>Arial</vt:lpstr>
      <vt:lpstr>Blue theme 2016 16x9</vt:lpstr>
      <vt:lpstr>CloudUX Introduction </vt:lpstr>
      <vt:lpstr>What is CloudUX ?</vt:lpstr>
      <vt:lpstr>CloudUX screen capture</vt:lpstr>
      <vt:lpstr>Main Login </vt:lpstr>
      <vt:lpstr>Dashboard – summary for allocated res</vt:lpstr>
      <vt:lpstr>Catalog – Only for standard type</vt:lpstr>
      <vt:lpstr>Ordering catalog – Creation VM</vt:lpstr>
      <vt:lpstr>Approval Request List </vt:lpstr>
      <vt:lpstr>Service Request List</vt:lpstr>
      <vt:lpstr>VM List</vt:lpstr>
      <vt:lpstr>Launching VMRC</vt:lpstr>
      <vt:lpstr>Notification with Email</vt:lpstr>
      <vt:lpstr>CloudUX Installation Guide</vt:lpstr>
      <vt:lpstr>CloudUX Installation Guide</vt:lpstr>
      <vt:lpstr>Ansible variables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 9K with Ansible</dc:title>
  <dc:creator>김형수</dc:creator>
  <cp:lastModifiedBy>김형수</cp:lastModifiedBy>
  <cp:revision>12</cp:revision>
  <dcterms:created xsi:type="dcterms:W3CDTF">2017-01-12T06:35:54Z</dcterms:created>
  <dcterms:modified xsi:type="dcterms:W3CDTF">2017-03-10T05:06:47Z</dcterms:modified>
</cp:coreProperties>
</file>