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2" r:id="rId3"/>
    <p:sldId id="263" r:id="rId4"/>
    <p:sldId id="264" r:id="rId5"/>
    <p:sldId id="265" r:id="rId6"/>
    <p:sldId id="268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CF560-C42D-468E-B7FD-2C612D798FA1}" v="4" dt="2022-01-29T06:17:02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18C792-E169-4A1A-82FF-FF2DF6857EA9}" type="datetime1">
              <a:rPr lang="pt-PT" smtClean="0"/>
              <a:t>29/01/2022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DF692F-F47A-412D-9594-5743C618BA29}" type="datetime1">
              <a:rPr lang="pt-PT" smtClean="0"/>
              <a:t>29/01/2022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xão Reta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20" name="Marcador de Posição d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59414FF9-B682-4F35-8AD3-2294E01DDDCF}" type="datetime1">
              <a:rPr lang="pt-PT" smtClean="0"/>
              <a:t>29/01/2022</a:t>
            </a:fld>
            <a:endParaRPr lang="en-US" dirty="0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60E0F-6947-42DA-A5D3-1A75E14AE75C}" type="datetime1">
              <a:rPr lang="pt-PT" smtClean="0"/>
              <a:t>29/01/2022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 estilo do título do 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4D38F5-D5EC-462F-BD51-458A0B7D3B10}" type="datetime1">
              <a:rPr lang="pt-PT" smtClean="0"/>
              <a:t>29/01/2022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B02245-35CE-4107-B7A6-F87FE236A86B}" type="datetime1">
              <a:rPr lang="pt-PT" smtClean="0"/>
              <a:t>29/01/2022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xão Reta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F85E945-0FB2-402C-9697-F9437E0B9AFA}" type="datetime1">
              <a:rPr lang="pt-PT" smtClean="0"/>
              <a:t>29/01/2022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68B46D-6B85-4B56-AC2C-4036E068A058}" type="datetime1">
              <a:rPr lang="pt-PT" smtClean="0"/>
              <a:t>29/01/2022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422485-DC8C-419E-9786-F43C02034845}" type="datetime1">
              <a:rPr lang="pt-PT" smtClean="0"/>
              <a:t>29/01/2022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7A392F-E346-405C-9329-B5C45CB4D372}" type="datetime1">
              <a:rPr lang="pt-PT" smtClean="0"/>
              <a:t>29/01/2022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DFDEA7-623A-4954-A90F-DBB17D56F2E7}" type="datetime1">
              <a:rPr lang="pt-PT" smtClean="0"/>
              <a:t>29/01/2022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FD2FF3-D324-40F4-8501-750A2157B41A}" type="datetime1">
              <a:rPr lang="pt-PT" smtClean="0"/>
              <a:t>29/01/2022</a:t>
            </a:fld>
            <a:endParaRPr lang="en-US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dirty="0"/>
              <a:t>Clique no ícone para adicionar uma imagem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20646C4-B132-4C16-8E3B-4A8B97242743}" type="datetime1">
              <a:rPr lang="pt-PT" smtClean="0"/>
              <a:t>29/01/2022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8B23960-D8E3-404B-9700-9215F25F2684}" type="datetime1">
              <a:rPr lang="pt-PT" smtClean="0"/>
              <a:t>29/01/2022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scoPr/COPY_OF_AED_STCP/blob/master/distance_graph.h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iscoPr/COPY_OF_AED_STCP/blob/master/main.cpp" TargetMode="External"/><Relationship Id="rId4" Type="http://schemas.openxmlformats.org/officeDocument/2006/relationships/hyperlink" Target="https://github.com/CiscoPr/COPY_OF_AED_STCP/blob/master/lesschanges_graph.h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scoPr/COPY_OF_AED_STCP/blob/master/dataset/line_106_0.csv" TargetMode="External"/><Relationship Id="rId2" Type="http://schemas.openxmlformats.org/officeDocument/2006/relationships/hyperlink" Target="https://github.com/CiscoPr/COPY_OF_AED_STCP/blob/master/dataset/stop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github.com/CiscoPr/COPY_OF_AED_STCP/blob/master/distance_graph.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github.com/CiscoPr/COPY_OF_AED_STCP/blob/master/lesschanges_graph.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ande plano de um logó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037829"/>
            <a:ext cx="5120640" cy="1630907"/>
          </a:xfrm>
        </p:spPr>
        <p:txBody>
          <a:bodyPr rtlCol="0">
            <a:normAutofit/>
          </a:bodyPr>
          <a:lstStyle/>
          <a:p>
            <a:pPr rtl="0"/>
            <a:r>
              <a:rPr lang="pt-PT" sz="3600" b="1" dirty="0">
                <a:solidFill>
                  <a:schemeClr val="tx1"/>
                </a:solidFill>
              </a:rPr>
              <a:t>P</a:t>
            </a:r>
            <a:r>
              <a:rPr lang="pt-pt" sz="3600" b="1" dirty="0">
                <a:solidFill>
                  <a:schemeClr val="tx1"/>
                </a:solidFill>
              </a:rPr>
              <a:t>esquisa de informação em grafos na </a:t>
            </a:r>
            <a:r>
              <a:rPr lang="pt-pt" sz="3600" b="1" dirty="0" err="1">
                <a:solidFill>
                  <a:schemeClr val="tx1"/>
                </a:solidFill>
              </a:rPr>
              <a:t>stcp</a:t>
            </a:r>
            <a:endParaRPr lang="pt-pt" sz="3600" b="1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3555480"/>
            <a:ext cx="4775075" cy="559656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pt-pt" dirty="0">
                <a:solidFill>
                  <a:schemeClr val="tx1"/>
                </a:solidFill>
              </a:rPr>
              <a:t>Trabalho 2 de Algoritmos e Estruturas de Dados</a:t>
            </a:r>
          </a:p>
        </p:txBody>
      </p:sp>
      <p:pic>
        <p:nvPicPr>
          <p:cNvPr id="1026" name="Picture 2" descr="Parceiros – BooST">
            <a:extLst>
              <a:ext uri="{FF2B5EF4-FFF2-40B4-BE49-F238E27FC236}">
                <a16:creationId xmlns:a16="http://schemas.microsoft.com/office/drawing/2014/main" id="{C2211B58-3C81-433A-A6D8-345769927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4184"/>
            <a:ext cx="1947553" cy="69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88CE258-11FF-4B8F-953E-537B3185F24A}"/>
              </a:ext>
            </a:extLst>
          </p:cNvPr>
          <p:cNvSpPr txBox="1"/>
          <p:nvPr/>
        </p:nvSpPr>
        <p:spPr>
          <a:xfrm>
            <a:off x="6033792" y="4115136"/>
            <a:ext cx="4837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AUTORES(G14): </a:t>
            </a:r>
            <a:r>
              <a:rPr lang="pt-PT" sz="1100" dirty="0"/>
              <a:t>Fábio Cunha Morais (up202008052)</a:t>
            </a:r>
          </a:p>
          <a:p>
            <a:r>
              <a:rPr lang="pt-PT" sz="1100" dirty="0"/>
              <a:t>	    Francisco Miguel Alcobia Maia Prada (up202004646)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E91CB-247A-4491-A95A-6DE2600F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337358-E208-43BF-8605-9C71D054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b="1" dirty="0"/>
              <a:t>Mudança de autocarro:</a:t>
            </a:r>
            <a:endParaRPr lang="pt-PT" sz="2400" b="1" i="1" dirty="0"/>
          </a:p>
          <a:p>
            <a:pPr lvl="1"/>
            <a:r>
              <a:rPr lang="pt-PT" sz="1600" dirty="0"/>
              <a:t>Infelizmente, não conseguimos implementar nada que se pudesse enquadrar nesta funcionalidade. A única </a:t>
            </a:r>
            <a:r>
              <a:rPr lang="pt-PT" sz="1600" i="1" dirty="0" err="1"/>
              <a:t>feature</a:t>
            </a:r>
            <a:r>
              <a:rPr lang="pt-PT" sz="1600" i="1" dirty="0"/>
              <a:t> </a:t>
            </a:r>
            <a:r>
              <a:rPr lang="pt-PT" sz="1600" dirty="0"/>
              <a:t>implementada que será minimamente parecida a, </a:t>
            </a:r>
            <a:r>
              <a:rPr lang="pt-PT" sz="1600" dirty="0" err="1"/>
              <a:t>p.ex</a:t>
            </a:r>
            <a:r>
              <a:rPr lang="pt-PT" sz="1600" dirty="0"/>
              <a:t>, andar a pé até uma paragem seria o código que atribui a paragem mais próxima em relação às coordenadas atribuídas pelo utilizador.</a:t>
            </a:r>
          </a:p>
          <a:p>
            <a:pPr marL="274320" lvl="1" indent="0">
              <a:buNone/>
            </a:pP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0882B2E-E6AE-42E8-A88E-3BCCFC2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B02245-35CE-4107-B7A6-F87FE236A86B}" type="datetime1">
              <a:rPr lang="pt-PT" smtClean="0"/>
              <a:t>29/01/2022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F1AF03-16C9-4020-A203-349DAAD6B997}"/>
              </a:ext>
            </a:extLst>
          </p:cNvPr>
          <p:cNvSpPr txBox="1"/>
          <p:nvPr/>
        </p:nvSpPr>
        <p:spPr>
          <a:xfrm>
            <a:off x="1066800" y="6041670"/>
            <a:ext cx="890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hlinkClick r:id="rId2" action="ppaction://hlinksldjump"/>
              </a:rPr>
              <a:t>Índice&lt;&lt;&lt;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237674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C73BC-D1A2-4001-8830-F25C9019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UI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C3FCC1-178D-42BD-8329-2872807AA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674" y="2014194"/>
            <a:ext cx="3306430" cy="3849624"/>
          </a:xfrm>
        </p:spPr>
        <p:txBody>
          <a:bodyPr>
            <a:normAutofit lnSpcReduction="10000"/>
          </a:bodyPr>
          <a:lstStyle/>
          <a:p>
            <a:r>
              <a:rPr lang="pt-PT" sz="1600" dirty="0"/>
              <a:t>Inicialmente, ao correr o programa, o utilizador deparar-se-á com a seguinte mensagem: </a:t>
            </a:r>
            <a:r>
              <a:rPr lang="pt-PT" sz="1000" dirty="0"/>
              <a:t>(ver fig.1)</a:t>
            </a:r>
          </a:p>
          <a:p>
            <a:r>
              <a:rPr lang="pt-PT" dirty="0"/>
              <a:t>Logo depois do </a:t>
            </a:r>
            <a:r>
              <a:rPr lang="pt-PT" i="1" dirty="0" err="1"/>
              <a:t>user</a:t>
            </a:r>
            <a:r>
              <a:rPr lang="pt-PT" i="1" dirty="0"/>
              <a:t> </a:t>
            </a:r>
            <a:r>
              <a:rPr lang="pt-PT" dirty="0"/>
              <a:t>manter o botão ENTER premido, vai ser direcionado para o menu do programa: </a:t>
            </a:r>
            <a:r>
              <a:rPr lang="pt-PT" sz="1000" dirty="0"/>
              <a:t>(ver fig.2)</a:t>
            </a:r>
            <a:endParaRPr lang="pt-PT" dirty="0"/>
          </a:p>
          <a:p>
            <a:r>
              <a:rPr lang="pt-PT" dirty="0"/>
              <a:t>Se o mesmo desejar sair do programa, terá de selecionar a escolha 4, sendo direcionado a uma mensagem que lhe pergunta se tem a certeza de querer sair </a:t>
            </a:r>
            <a:r>
              <a:rPr lang="pt-PT" sz="900" dirty="0"/>
              <a:t>(ver fig.3)</a:t>
            </a:r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BC1804-FD7E-4EA8-83C6-A1C774EA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B02245-35CE-4107-B7A6-F87FE236A86B}" type="datetime1">
              <a:rPr lang="pt-PT" smtClean="0"/>
              <a:t>29/01/2022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E6ABAF-5DC1-4A6D-BB5E-D242CEE62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21" y="1961468"/>
            <a:ext cx="3725609" cy="146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F91DC87-D471-4903-AFE5-5EC66069A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2" t="2293" r="1466" b="377"/>
          <a:stretch/>
        </p:blipFill>
        <p:spPr>
          <a:xfrm>
            <a:off x="5099697" y="3912005"/>
            <a:ext cx="2714123" cy="171886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1DC14A8-F00F-4AC2-A36C-9BFCE15D3322}"/>
              </a:ext>
            </a:extLst>
          </p:cNvPr>
          <p:cNvSpPr txBox="1"/>
          <p:nvPr/>
        </p:nvSpPr>
        <p:spPr>
          <a:xfrm>
            <a:off x="1066800" y="6041670"/>
            <a:ext cx="890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hlinkClick r:id="rId4" action="ppaction://hlinksldjump"/>
              </a:rPr>
              <a:t>Índice&lt;&lt;&lt;</a:t>
            </a:r>
            <a:endParaRPr lang="pt-PT" sz="105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64E2092-12FC-495A-ADBE-59F74FD91E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6" t="6242" r="756" b="1609"/>
          <a:stretch/>
        </p:blipFill>
        <p:spPr>
          <a:xfrm>
            <a:off x="8362238" y="4056742"/>
            <a:ext cx="3226904" cy="157412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D96A7F-F2B2-4A91-8FFF-5199E8B6BD02}"/>
              </a:ext>
            </a:extLst>
          </p:cNvPr>
          <p:cNvSpPr txBox="1"/>
          <p:nvPr/>
        </p:nvSpPr>
        <p:spPr>
          <a:xfrm>
            <a:off x="6339520" y="3429000"/>
            <a:ext cx="3725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900" dirty="0"/>
              <a:t>Fig. 1 – Tela inicial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9A4F93-2B62-4E58-932C-EA4709900A3C}"/>
              </a:ext>
            </a:extLst>
          </p:cNvPr>
          <p:cNvSpPr txBox="1"/>
          <p:nvPr/>
        </p:nvSpPr>
        <p:spPr>
          <a:xfrm>
            <a:off x="5099697" y="5630870"/>
            <a:ext cx="2714123" cy="232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900" dirty="0"/>
              <a:t>Fig. 2 – Menu principal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A176051-DD18-4493-93E9-1AE80B776116}"/>
              </a:ext>
            </a:extLst>
          </p:cNvPr>
          <p:cNvSpPr txBox="1"/>
          <p:nvPr/>
        </p:nvSpPr>
        <p:spPr>
          <a:xfrm>
            <a:off x="8356413" y="5630870"/>
            <a:ext cx="3226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900" dirty="0"/>
              <a:t>Fig. 3 – Opção de saída</a:t>
            </a:r>
          </a:p>
        </p:txBody>
      </p:sp>
    </p:spTree>
    <p:extLst>
      <p:ext uri="{BB962C8B-B14F-4D97-AF65-F5344CB8AC3E}">
        <p14:creationId xmlns:p14="http://schemas.microsoft.com/office/powerpoint/2010/main" val="419099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C73BC-D1A2-4001-8830-F25C9019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UI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BC1804-FD7E-4EA8-83C6-A1C774EA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B02245-35CE-4107-B7A6-F87FE236A86B}" type="datetime1">
              <a:rPr lang="pt-PT" smtClean="0"/>
              <a:t>29/01/2022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DC14A8-F00F-4AC2-A36C-9BFCE15D3322}"/>
              </a:ext>
            </a:extLst>
          </p:cNvPr>
          <p:cNvSpPr txBox="1"/>
          <p:nvPr/>
        </p:nvSpPr>
        <p:spPr>
          <a:xfrm>
            <a:off x="1066800" y="6041670"/>
            <a:ext cx="890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hlinkClick r:id="rId2" action="ppaction://hlinksldjump"/>
              </a:rPr>
              <a:t>Índice&lt;&lt;&lt;</a:t>
            </a:r>
            <a:endParaRPr lang="pt-PT" sz="1050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C73E51A8-6651-4AB9-94FA-CBCB64F58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pt-PT" dirty="0"/>
              <a:t>Dependendo da escolha pela qual o utilizador opte, o programa vai realizar diferentes tarefas, consoante o tipo de pesquisa que pretenda efetuar. Irá executar métodos da classe </a:t>
            </a:r>
            <a:r>
              <a:rPr lang="pt-PT" dirty="0">
                <a:hlinkClick r:id="rId3"/>
              </a:rPr>
              <a:t>distance_graph.h </a:t>
            </a:r>
            <a:r>
              <a:rPr lang="pt-PT" dirty="0"/>
              <a:t>caso o </a:t>
            </a:r>
            <a:r>
              <a:rPr lang="pt-PT" i="1" dirty="0" err="1"/>
              <a:t>user</a:t>
            </a:r>
            <a:r>
              <a:rPr lang="pt-PT" i="1" dirty="0"/>
              <a:t> </a:t>
            </a:r>
            <a:r>
              <a:rPr lang="pt-PT" dirty="0"/>
              <a:t>pretenda visualizar o percurso com melhor distância e vai executar outros da classe </a:t>
            </a:r>
            <a:r>
              <a:rPr lang="pt-PT" dirty="0">
                <a:hlinkClick r:id="rId4"/>
              </a:rPr>
              <a:t>lesschanges_graph.h </a:t>
            </a:r>
            <a:r>
              <a:rPr lang="pt-PT" dirty="0"/>
              <a:t>caso queira saber o percurso com menores paragens possíveis.</a:t>
            </a:r>
          </a:p>
          <a:p>
            <a:r>
              <a:rPr lang="pt-PT" dirty="0"/>
              <a:t>Esta UI não está separada em nenhuma classe particular, encontrando-se diretamente implementada na função </a:t>
            </a:r>
            <a:r>
              <a:rPr lang="pt-PT" dirty="0">
                <a:hlinkClick r:id="rId5"/>
              </a:rPr>
              <a:t>main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02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1CC03-F14B-4717-A59B-BB06A6D5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 de funcionalidade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F6EE02-8399-423D-AC95-6858C0BD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/>
              <a:t>A nosso ver, a funcionalidade com a qual nos sentimos mais satisfeitos foi justamente a implementação do algoritmo de </a:t>
            </a:r>
            <a:r>
              <a:rPr lang="pt-PT" sz="1600" dirty="0" err="1"/>
              <a:t>Dijkstra</a:t>
            </a:r>
            <a:r>
              <a:rPr lang="pt-PT" sz="1600" dirty="0"/>
              <a:t>.</a:t>
            </a:r>
          </a:p>
          <a:p>
            <a:r>
              <a:rPr lang="pt-PT" sz="1600" dirty="0"/>
              <a:t>Para além de ter sido uma das partes onde investimos mais tempo, quer por erros e </a:t>
            </a:r>
            <a:r>
              <a:rPr lang="pt-PT" sz="1600" i="1" dirty="0"/>
              <a:t>bugs </a:t>
            </a:r>
            <a:r>
              <a:rPr lang="pt-PT" sz="1600" dirty="0"/>
              <a:t>que decorriam durante a execução do programa, quer pela dificuldade inicial que tivemos ao interpretar e compreendermos o algoritmo todo na sua íntegra pensamos que revelou ser uma das melhores funções implementadas no mesmo. Isto deve-se ao facto de ter sido uma implementação desafiante, mas, ao mesmo tempo, eficiente.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90A844-1382-4914-BB64-85D6AA2E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B02245-35CE-4107-B7A6-F87FE236A86B}" type="datetime1">
              <a:rPr lang="pt-PT" smtClean="0"/>
              <a:t>29/01/2022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AD80E8-3F1B-4929-A5CF-423B2982FA5A}"/>
              </a:ext>
            </a:extLst>
          </p:cNvPr>
          <p:cNvSpPr txBox="1"/>
          <p:nvPr/>
        </p:nvSpPr>
        <p:spPr>
          <a:xfrm>
            <a:off x="1066800" y="6041670"/>
            <a:ext cx="890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hlinkClick r:id="rId2" action="ppaction://hlinksldjump"/>
              </a:rPr>
              <a:t>Índice&lt;&lt;&lt;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228469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74296-1243-4C9C-84BE-BAD6DF51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 e esforço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6D446B-D47B-42A9-9DE4-9ABE04F5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Quanto às dificuldades, pensamos que o enunciado, em si, foi bastante acessível e apresentou um problema bastante interessante, que valeria a pena ter sido mais explorado da nossa parte. Porém, mais uma vez, deparámo-nos com o grande obstáculo que é o tempo que tivemos para realizar este mesmo projeto. Toda a concentração de outros projetos, testes, </a:t>
            </a:r>
            <a:r>
              <a:rPr lang="pt-PT" dirty="0" err="1"/>
              <a:t>etc</a:t>
            </a:r>
            <a:r>
              <a:rPr lang="pt-PT" dirty="0"/>
              <a:t> de cadeiras diferentes na mesma altura, assim como o facto de sermos unicamente 2 no grupo, dificultou bastante o nosso trabalho. Graças a isso, e a outros bugs que iam ocorrendo ao longo do programa, acabamos por não conseguir implementar tudo o que foi pedido (tal como foi dito anteriormente)</a:t>
            </a:r>
          </a:p>
          <a:p>
            <a:r>
              <a:rPr lang="pt-PT" dirty="0"/>
              <a:t>Quanto ao esforço, foi uniformemente distribuído, ficando cada um encarregue de +/- 50% do trabalho. 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99C49E-C2E4-488A-A8E5-B87525F5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B02245-35CE-4107-B7A6-F87FE236A86B}" type="datetime1">
              <a:rPr lang="pt-PT" smtClean="0"/>
              <a:t>29/01/2022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C6B301-DE7E-42DC-8CCC-83C45F498601}"/>
              </a:ext>
            </a:extLst>
          </p:cNvPr>
          <p:cNvSpPr txBox="1"/>
          <p:nvPr/>
        </p:nvSpPr>
        <p:spPr>
          <a:xfrm>
            <a:off x="1066800" y="6041670"/>
            <a:ext cx="890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hlinkClick r:id="rId2" action="ppaction://hlinksldjump"/>
              </a:rPr>
              <a:t>Índice&lt;&lt;&lt;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408489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CEEA3-2AE3-4504-AB56-E3064590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íNDICE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38174B-C9E3-49A0-91CC-D1266CF0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>
                <a:hlinkClick r:id="rId2" action="ppaction://hlinksldjump"/>
              </a:rPr>
              <a:t>Diagrama de Classes e indicação de ficheiros</a:t>
            </a:r>
            <a:endParaRPr lang="pt-PT" sz="1600" dirty="0"/>
          </a:p>
          <a:p>
            <a:r>
              <a:rPr lang="pt-PT" sz="1600" dirty="0">
                <a:hlinkClick r:id="rId3" action="ppaction://hlinksldjump"/>
              </a:rPr>
              <a:t>Leitura do </a:t>
            </a:r>
            <a:r>
              <a:rPr lang="pt-PT" sz="1600" i="1" dirty="0" err="1">
                <a:hlinkClick r:id="rId3" action="ppaction://hlinksldjump"/>
              </a:rPr>
              <a:t>dataset</a:t>
            </a:r>
            <a:endParaRPr lang="pt-PT" sz="1600" i="1" dirty="0"/>
          </a:p>
          <a:p>
            <a:r>
              <a:rPr lang="pt-PT" sz="1600" dirty="0">
                <a:hlinkClick r:id="rId4" action="ppaction://hlinksldjump"/>
              </a:rPr>
              <a:t>Descrição dos grafos</a:t>
            </a:r>
            <a:endParaRPr lang="pt-PT" sz="1600" dirty="0"/>
          </a:p>
          <a:p>
            <a:r>
              <a:rPr lang="pt-PT" sz="1600" dirty="0">
                <a:hlinkClick r:id="rId5" action="ppaction://hlinksldjump"/>
              </a:rPr>
              <a:t>Funcionalidades implementadas</a:t>
            </a:r>
            <a:endParaRPr lang="pt-PT" sz="1600" dirty="0"/>
          </a:p>
          <a:p>
            <a:r>
              <a:rPr lang="pt-PT" sz="1600" dirty="0">
                <a:hlinkClick r:id="rId6" action="ppaction://hlinksldjump"/>
              </a:rPr>
              <a:t>Descrição da UI</a:t>
            </a:r>
            <a:endParaRPr lang="pt-PT" sz="1600" dirty="0"/>
          </a:p>
          <a:p>
            <a:r>
              <a:rPr lang="pt-PT" sz="1600" dirty="0">
                <a:hlinkClick r:id="rId7" action="ppaction://hlinksldjump"/>
              </a:rPr>
              <a:t>Destaque de funcionalidade</a:t>
            </a:r>
            <a:endParaRPr lang="pt-PT" sz="1600" dirty="0"/>
          </a:p>
          <a:p>
            <a:r>
              <a:rPr lang="pt-PT" sz="1600" dirty="0">
                <a:hlinkClick r:id="rId8" action="ppaction://hlinksldjump"/>
              </a:rPr>
              <a:t>Principais dificuldades e esforço</a:t>
            </a:r>
            <a:endParaRPr lang="pt-PT" sz="160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78D23F-E2D6-4CA2-AE82-E582BA7B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B02245-35CE-4107-B7A6-F87FE236A86B}" type="datetime1">
              <a:rPr lang="pt-PT" smtClean="0"/>
              <a:t>29/01/2022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ED058-15A6-484F-8AA1-9DDF5797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7B1499-E65E-46A7-BFAA-EFAF3832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00DE8B7-19FE-413B-B4DB-EE255A5A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B02245-35CE-4107-B7A6-F87FE236A86B}" type="datetime1">
              <a:rPr lang="pt-PT" smtClean="0"/>
              <a:t>29/01/2022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9F6748-A2FE-465D-AA29-08EF625388A5}"/>
              </a:ext>
            </a:extLst>
          </p:cNvPr>
          <p:cNvSpPr txBox="1"/>
          <p:nvPr/>
        </p:nvSpPr>
        <p:spPr>
          <a:xfrm>
            <a:off x="1066800" y="6041670"/>
            <a:ext cx="890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hlinkClick r:id="rId2" action="ppaction://hlinksldjump"/>
              </a:rPr>
              <a:t>Índice&lt;&lt;&lt;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90621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FB881-3ADA-41BD-8A23-711732F6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Leitura do </a:t>
            </a:r>
            <a:r>
              <a:rPr lang="pt-PT" i="1" dirty="0" err="1"/>
              <a:t>dataset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0B6C9B-5F9E-405D-B26C-B615B5C22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/>
              <a:t>Para a leitura do </a:t>
            </a:r>
            <a:r>
              <a:rPr lang="pt-PT" sz="1600" i="1" dirty="0" err="1"/>
              <a:t>dataset</a:t>
            </a:r>
            <a:r>
              <a:rPr lang="pt-PT" sz="1600" dirty="0"/>
              <a:t> e respetiva interpretação dos dados, foram criados métodos, de modo a abrir ficheiros como o </a:t>
            </a:r>
            <a:r>
              <a:rPr lang="pt-PT" sz="1600" dirty="0">
                <a:hlinkClick r:id="rId2"/>
              </a:rPr>
              <a:t>stops.csv</a:t>
            </a:r>
            <a:r>
              <a:rPr lang="pt-PT" sz="1600" dirty="0"/>
              <a:t>, ler cada uma das linhas apresentadas no ficheiro (com a exceção da primeira) e, finalmente, atribuir os dados a determinadas variáveis. Por exemplo, associar o código da paragem à variável </a:t>
            </a:r>
            <a:r>
              <a:rPr lang="pt-PT" sz="1600" i="1" dirty="0" err="1"/>
              <a:t>code</a:t>
            </a:r>
            <a:r>
              <a:rPr lang="pt-PT" sz="1600" dirty="0"/>
              <a:t>, o nome da mesma ao atributo </a:t>
            </a:r>
            <a:r>
              <a:rPr lang="pt-PT" sz="1600" i="1" dirty="0" err="1"/>
              <a:t>name</a:t>
            </a:r>
            <a:r>
              <a:rPr lang="pt-PT" sz="1600" dirty="0"/>
              <a:t>, etc.</a:t>
            </a:r>
          </a:p>
          <a:p>
            <a:r>
              <a:rPr lang="pt-PT" sz="1600" dirty="0"/>
              <a:t>Um raciocínio semelhante foi adaptado ao ler os ficheiros line_[CODE]_[DIR].csv (como </a:t>
            </a:r>
            <a:r>
              <a:rPr lang="pt-PT" sz="1600" dirty="0" err="1"/>
              <a:t>p.ex</a:t>
            </a:r>
            <a:r>
              <a:rPr lang="pt-PT" sz="1600" dirty="0"/>
              <a:t> o </a:t>
            </a:r>
            <a:r>
              <a:rPr lang="pt-PT" sz="1600" dirty="0">
                <a:hlinkClick r:id="rId3"/>
              </a:rPr>
              <a:t>line_106_0.csv</a:t>
            </a:r>
            <a:r>
              <a:rPr lang="pt-PT" sz="1600" dirty="0"/>
              <a:t>). Primeiramente, retemos a primeira linha como sendo o número de paragens da respetiva linha, sendo lidos, a seguir os códigos correspondentes a cada uma delas.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81F39F-5C81-4697-8C15-5C527DFB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B02245-35CE-4107-B7A6-F87FE236A86B}" type="datetime1">
              <a:rPr lang="pt-PT" smtClean="0"/>
              <a:t>29/01/2022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2D02C-45D0-4DEF-8147-2829B177E8FD}"/>
              </a:ext>
            </a:extLst>
          </p:cNvPr>
          <p:cNvSpPr txBox="1"/>
          <p:nvPr/>
        </p:nvSpPr>
        <p:spPr>
          <a:xfrm>
            <a:off x="1066800" y="6041670"/>
            <a:ext cx="890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hlinkClick r:id="rId4" action="ppaction://hlinksldjump"/>
              </a:rPr>
              <a:t>Índice&lt;&lt;&lt;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3059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993E7-EF7D-4B51-9082-BC3E0D27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dos grafos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D22A51-92E3-4508-A333-69F0539A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CFED2E-10A4-4316-A198-43E542F1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B02245-35CE-4107-B7A6-F87FE236A86B}" type="datetime1">
              <a:rPr lang="pt-PT" smtClean="0"/>
              <a:t>29/01/2022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99A7B-A565-42B1-A1E5-53BCFE1B8053}"/>
              </a:ext>
            </a:extLst>
          </p:cNvPr>
          <p:cNvSpPr txBox="1"/>
          <p:nvPr/>
        </p:nvSpPr>
        <p:spPr>
          <a:xfrm>
            <a:off x="1066800" y="6041670"/>
            <a:ext cx="890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hlinkClick r:id="rId2" action="ppaction://hlinksldjump"/>
              </a:rPr>
              <a:t>Índice&lt;&lt;&lt;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390247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993E7-EF7D-4B51-9082-BC3E0D27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dos grafos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D22A51-92E3-4508-A333-69F0539A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CFED2E-10A4-4316-A198-43E542F1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B02245-35CE-4107-B7A6-F87FE236A86B}" type="datetime1">
              <a:rPr lang="pt-PT" smtClean="0"/>
              <a:t>29/01/2022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99A7B-A565-42B1-A1E5-53BCFE1B8053}"/>
              </a:ext>
            </a:extLst>
          </p:cNvPr>
          <p:cNvSpPr txBox="1"/>
          <p:nvPr/>
        </p:nvSpPr>
        <p:spPr>
          <a:xfrm>
            <a:off x="1066800" y="6041670"/>
            <a:ext cx="890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hlinkClick r:id="rId2" action="ppaction://hlinksldjump"/>
              </a:rPr>
              <a:t>Índice&lt;&lt;&lt;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90505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E91CB-247A-4491-A95A-6DE2600F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337358-E208-43BF-8605-9C71D054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b="1" dirty="0"/>
              <a:t>Origem/Destino:</a:t>
            </a:r>
          </a:p>
          <a:p>
            <a:pPr lvl="1"/>
            <a:r>
              <a:rPr lang="pt-PT" sz="1600" dirty="0"/>
              <a:t>Primeiramente, o utilizador terá de indicar as coordenadas de onde se encontra, o programa, então, irá associar a paragem de autocarro mais próxima.</a:t>
            </a:r>
          </a:p>
          <a:p>
            <a:pPr lvl="1"/>
            <a:r>
              <a:rPr lang="pt-PT" sz="1600" dirty="0"/>
              <a:t>De seguida, insere o código da sua paragem de destino</a:t>
            </a:r>
          </a:p>
          <a:p>
            <a:pPr lvl="1"/>
            <a:r>
              <a:rPr lang="pt-PT" sz="1600" dirty="0"/>
              <a:t>O programa associará então cada uma destas paragens como paragem de partida e paragem de chegada, respetivamente.</a:t>
            </a:r>
          </a:p>
          <a:p>
            <a:pPr marL="274320" lvl="1" indent="0">
              <a:buNone/>
            </a:pP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0882B2E-E6AE-42E8-A88E-3BCCFC2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B02245-35CE-4107-B7A6-F87FE236A86B}" type="datetime1">
              <a:rPr lang="pt-PT" smtClean="0"/>
              <a:t>29/01/2022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F1AF03-16C9-4020-A203-349DAAD6B997}"/>
              </a:ext>
            </a:extLst>
          </p:cNvPr>
          <p:cNvSpPr txBox="1"/>
          <p:nvPr/>
        </p:nvSpPr>
        <p:spPr>
          <a:xfrm>
            <a:off x="1066800" y="6041670"/>
            <a:ext cx="890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hlinkClick r:id="rId2" action="ppaction://hlinksldjump"/>
              </a:rPr>
              <a:t>Índice&lt;&lt;&lt;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219368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E91CB-247A-4491-A95A-6DE2600F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337358-E208-43BF-8605-9C71D054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b="1" dirty="0"/>
              <a:t>Melhor caminho:</a:t>
            </a:r>
            <a:endParaRPr lang="pt-PT" sz="2400" b="1" i="1" dirty="0"/>
          </a:p>
          <a:p>
            <a:pPr lvl="1"/>
            <a:r>
              <a:rPr lang="pt-PT" sz="1600" dirty="0"/>
              <a:t>Foram tidas em conta duas perspetivas de modo a resolver este problema.</a:t>
            </a:r>
          </a:p>
          <a:p>
            <a:pPr lvl="1"/>
            <a:r>
              <a:rPr lang="pt-PT" sz="1600" dirty="0"/>
              <a:t>Uma delas associa o melhor caminho como sendo o que percorre menor distância no total do percurso. Esta mesma perspetiva encontra-se associada a um </a:t>
            </a:r>
            <a:r>
              <a:rPr lang="pt-PT" sz="1600" i="1" dirty="0" err="1"/>
              <a:t>weighted</a:t>
            </a:r>
            <a:r>
              <a:rPr lang="pt-PT" sz="1600" i="1" dirty="0"/>
              <a:t> graph </a:t>
            </a:r>
            <a:r>
              <a:rPr lang="pt-PT" sz="1600" dirty="0"/>
              <a:t>de nome </a:t>
            </a:r>
            <a:r>
              <a:rPr lang="pt-PT" sz="1600" i="1" dirty="0">
                <a:hlinkClick r:id="rId2"/>
              </a:rPr>
              <a:t>global graph</a:t>
            </a:r>
            <a:r>
              <a:rPr lang="pt-PT" sz="1600" i="1" dirty="0"/>
              <a:t>.</a:t>
            </a:r>
          </a:p>
          <a:p>
            <a:pPr lvl="1"/>
            <a:r>
              <a:rPr lang="pt-PT" sz="1600" dirty="0"/>
              <a:t>Neste grafo, é aplicado sobretudo o algoritmo de </a:t>
            </a:r>
            <a:r>
              <a:rPr lang="pt-PT" sz="1600" dirty="0" err="1"/>
              <a:t>Dijkstra</a:t>
            </a:r>
            <a:r>
              <a:rPr lang="pt-PT" sz="1600" dirty="0"/>
              <a:t>, que percorre o grafo de modo a calcular a distância entre dois nós, assim bem como o caminho mais curto entre os mesmos.</a:t>
            </a:r>
          </a:p>
          <a:p>
            <a:pPr marL="274320" lvl="1" indent="0">
              <a:buNone/>
            </a:pPr>
            <a:endParaRPr lang="pt-PT" sz="1600" dirty="0"/>
          </a:p>
          <a:p>
            <a:pPr marL="274320" lvl="1" indent="0">
              <a:buNone/>
            </a:pP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0882B2E-E6AE-42E8-A88E-3BCCFC2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B02245-35CE-4107-B7A6-F87FE236A86B}" type="datetime1">
              <a:rPr lang="pt-PT" smtClean="0"/>
              <a:t>29/01/2022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F1AF03-16C9-4020-A203-349DAAD6B997}"/>
              </a:ext>
            </a:extLst>
          </p:cNvPr>
          <p:cNvSpPr txBox="1"/>
          <p:nvPr/>
        </p:nvSpPr>
        <p:spPr>
          <a:xfrm>
            <a:off x="1066800" y="6041670"/>
            <a:ext cx="890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hlinkClick r:id="rId3" action="ppaction://hlinksldjump"/>
              </a:rPr>
              <a:t>Índice&lt;&lt;&lt;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352356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E91CB-247A-4491-A95A-6DE2600F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337358-E208-43BF-8605-9C71D054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b="1" dirty="0"/>
              <a:t>Melhor caminho:</a:t>
            </a:r>
            <a:endParaRPr lang="pt-PT" sz="2400" b="1" i="1" dirty="0"/>
          </a:p>
          <a:p>
            <a:pPr lvl="1"/>
            <a:r>
              <a:rPr lang="pt-PT" sz="1600" dirty="0"/>
              <a:t>A outra perspetiva centra-se no menor número de paragens possível.</a:t>
            </a:r>
          </a:p>
          <a:p>
            <a:pPr lvl="1"/>
            <a:r>
              <a:rPr lang="pt-PT" sz="1600" dirty="0"/>
              <a:t>De modo a resolver este problema, implementou-se um algoritmo de pesquisa em largura (BFS) num outro grafo, criado sem qualquer tipo de peso nas suas arestas. Este grafo tem de nome </a:t>
            </a:r>
            <a:r>
              <a:rPr lang="pt-PT" sz="1600" i="1" dirty="0">
                <a:hlinkClick r:id="rId2"/>
              </a:rPr>
              <a:t>lesschanges graph</a:t>
            </a:r>
            <a:r>
              <a:rPr lang="pt-PT" sz="1600" dirty="0"/>
              <a:t>.</a:t>
            </a:r>
          </a:p>
          <a:p>
            <a:pPr lvl="1"/>
            <a:r>
              <a:rPr lang="pt-PT" sz="1600" dirty="0"/>
              <a:t>Esta BFS vai calculando a distância mais curta entre nós, sem os pesos das arestas. Apenas se concentra no número de </a:t>
            </a:r>
            <a:r>
              <a:rPr lang="pt-PT" sz="1600" i="1" dirty="0"/>
              <a:t>nodes </a:t>
            </a:r>
            <a:r>
              <a:rPr lang="pt-PT" sz="1600" dirty="0"/>
              <a:t>que terá de percorrer, sendo, preferencialmente, o menor possível.</a:t>
            </a:r>
            <a:endParaRPr lang="pt-PT" sz="1600" i="1" dirty="0"/>
          </a:p>
          <a:p>
            <a:pPr marL="274320" lvl="1" indent="0">
              <a:buNone/>
            </a:pP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0882B2E-E6AE-42E8-A88E-3BCCFC2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B02245-35CE-4107-B7A6-F87FE236A86B}" type="datetime1">
              <a:rPr lang="pt-PT" smtClean="0"/>
              <a:t>29/01/2022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F1AF03-16C9-4020-A203-349DAAD6B997}"/>
              </a:ext>
            </a:extLst>
          </p:cNvPr>
          <p:cNvSpPr txBox="1"/>
          <p:nvPr/>
        </p:nvSpPr>
        <p:spPr>
          <a:xfrm>
            <a:off x="1066800" y="6041670"/>
            <a:ext cx="890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hlinkClick r:id="rId3" action="ppaction://hlinksldjump"/>
              </a:rPr>
              <a:t>Índice&lt;&lt;&lt;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855078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9_TF78438558" id="{06B511F0-5D11-447A-9070-C5A5735B0298}" vid="{B20FAA58-8124-4199-9056-BBE77EACBB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{D6F872F5-11A5-4BA2-9E35-B953FBA707D1}tf78438558_win32</Template>
  <TotalTime>112</TotalTime>
  <Words>972</Words>
  <Application>Microsoft Office PowerPoint</Application>
  <PresentationFormat>Ecrã Panorâmico</PresentationFormat>
  <Paragraphs>77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Garamond</vt:lpstr>
      <vt:lpstr>SavonVTI</vt:lpstr>
      <vt:lpstr>Pesquisa de informação em grafos na stcp</vt:lpstr>
      <vt:lpstr>íNDICE</vt:lpstr>
      <vt:lpstr>UML</vt:lpstr>
      <vt:lpstr>Leitura do dataset</vt:lpstr>
      <vt:lpstr>Descrição dos grafos</vt:lpstr>
      <vt:lpstr>Descrição dos grafos</vt:lpstr>
      <vt:lpstr>Funcionalidades implementadas</vt:lpstr>
      <vt:lpstr>Funcionalidades implementadas</vt:lpstr>
      <vt:lpstr>Funcionalidades implementadas</vt:lpstr>
      <vt:lpstr>Funcionalidades implementadas</vt:lpstr>
      <vt:lpstr>Descrição da UI</vt:lpstr>
      <vt:lpstr>Descrição da UI</vt:lpstr>
      <vt:lpstr>Destaque de funcionalidade</vt:lpstr>
      <vt:lpstr>Principais dificuldades e esforço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de informação em grafos na stcp</dc:title>
  <dc:creator>Kiko Prada</dc:creator>
  <cp:lastModifiedBy>Kiko Prada</cp:lastModifiedBy>
  <cp:revision>2</cp:revision>
  <dcterms:created xsi:type="dcterms:W3CDTF">2022-01-29T04:26:29Z</dcterms:created>
  <dcterms:modified xsi:type="dcterms:W3CDTF">2022-01-29T06:18:55Z</dcterms:modified>
</cp:coreProperties>
</file>