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2" r:id="rId20"/>
    <p:sldId id="274" r:id="rId2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0568C-3020-A49D-D7F7-79BAD92753EE}" v="1347" dt="2022-04-21T22:04:17.314"/>
    <p1510:client id="{28DB7A71-C44A-1A5F-3B45-0EAAB2C7A7CE}" v="530" dt="2022-04-22T18:59:32.696"/>
    <p1510:client id="{39F6914A-30FC-59D4-6CFB-64533A6E6CDA}" v="229" dt="2022-04-22T20:59:31.621"/>
    <p1510:client id="{414EC4C9-8C2C-8FCF-496B-EE7FAAE878BF}" v="210" dt="2022-04-22T20:01:08.563"/>
    <p1510:client id="{7BF73B9D-055A-88DF-4859-FECD37A3B76C}" v="208" dt="2022-04-22T15:08:44.763"/>
    <p1510:client id="{9811C0B3-5ED1-4D72-9F81-931D437385B8}" v="10" dt="2022-04-22T18:20:06.433"/>
    <p1510:client id="{ABA822FB-6E09-80E3-27D4-A7DEC5D5DDC9}" v="228" dt="2022-04-22T12:01:51.851"/>
    <p1510:client id="{B2AF66FA-1A5E-6159-446D-7CC3E6DC55F5}" v="134" dt="2022-04-22T19:32:15.299"/>
    <p1510:client id="{B89C178F-F24A-41A3-94F2-699C25A35DE2}" v="1083" dt="2022-04-22T00:05:43.822"/>
    <p1510:client id="{D13DE9D1-955B-EF8B-AF32-22F1A903A323}" v="24" dt="2022-04-22T21:12:08.180"/>
    <p1510:client id="{FDDAC8AB-90C0-42E2-A463-5633D81DA69F}" v="3020" dt="2022-04-22T21:16:4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25/04/2022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25/04/2022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25/04/2022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 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25/04/2022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25/04/2022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25/04/2022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25/04/2022</a:t>
            </a:fld>
            <a:endParaRPr lang="en-US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25/04/2022</a:t>
            </a:fld>
            <a:endParaRPr lang="en-US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25/04/2022</a:t>
            </a:fld>
            <a:endParaRPr lang="en-US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25/04/2022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25/04/2022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25/04/2022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25/04/2022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427512"/>
            <a:ext cx="6253317" cy="3897599"/>
          </a:xfrm>
        </p:spPr>
        <p:txBody>
          <a:bodyPr rtlCol="0">
            <a:noAutofit/>
          </a:bodyPr>
          <a:lstStyle/>
          <a:p>
            <a:pPr rtl="0"/>
            <a:r>
              <a:rPr lang="pt-PT" sz="6600"/>
              <a:t>Logística Urbana para Entrega de Mercadorias</a:t>
            </a:r>
            <a:endParaRPr lang="pt-pt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63305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Grupo 104: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Afonso Pinto (uP202008014)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Francisco Prada (up202004646)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Ricardo Silva (Up202004990) </a:t>
            </a:r>
            <a:endParaRPr lang="pt-pt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um edifício, espaço de repouso, banco, área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C3E00-57CF-45BD-B4B5-FD3003CE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078" y="0"/>
            <a:ext cx="1721922" cy="56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pt-PT" sz="1800" b="1"/>
              <a:t>Complexidade espacial:</a:t>
            </a:r>
            <a:endParaRPr lang="pt-PT" sz="1800"/>
          </a:p>
          <a:p>
            <a:pPr marL="566420" lvl="2"/>
            <a:r>
              <a:rPr lang="pt-PT" sz="1600" b="1"/>
              <a:t>O(n^2):</a:t>
            </a:r>
          </a:p>
          <a:p>
            <a:pPr marL="566420" lvl="3" indent="0">
              <a:buNone/>
            </a:pPr>
            <a:r>
              <a:rPr lang="pt-PT" sz="1600"/>
              <a:t>A</a:t>
            </a:r>
            <a:r>
              <a:rPr lang="pt-PT" sz="1600">
                <a:ea typeface="+mn-lt"/>
                <a:cs typeface="+mn-lt"/>
              </a:rPr>
              <a:t> complexidade temporal é</a:t>
            </a:r>
            <a:r>
              <a:rPr lang="pt-PT" sz="1600"/>
              <a:t> (n^2).</a:t>
            </a:r>
          </a:p>
          <a:p>
            <a:pPr marL="0" indent="0">
              <a:buNone/>
            </a:pPr>
            <a:endParaRPr lang="pt-PT"/>
          </a:p>
          <a:p>
            <a:pPr marL="383540" lvl="1" indent="-285750">
              <a:buFont typeface="Courier New,monospace"/>
              <a:buChar char="o"/>
            </a:pPr>
            <a:r>
              <a:rPr lang="pt-PT" sz="1900" b="1">
                <a:ea typeface="+mn-lt"/>
                <a:cs typeface="+mn-lt"/>
              </a:rPr>
              <a:t>Complexidade espacial:</a:t>
            </a:r>
            <a:endParaRPr lang="en-US" sz="1900">
              <a:ea typeface="+mn-lt"/>
              <a:cs typeface="+mn-lt"/>
            </a:endParaRPr>
          </a:p>
          <a:p>
            <a:pPr marL="566420" lvl="2" indent="-285750">
              <a:buFont typeface="Courier New,monospace"/>
              <a:buChar char="o"/>
            </a:pPr>
            <a:r>
              <a:rPr lang="pt-PT" sz="1900" b="1">
                <a:ea typeface="+mn-lt"/>
                <a:cs typeface="+mn-lt"/>
              </a:rPr>
              <a:t>O(1):</a:t>
            </a:r>
            <a:endParaRPr lang="en-US" sz="1900">
              <a:ea typeface="+mn-lt"/>
              <a:cs typeface="+mn-lt"/>
            </a:endParaRPr>
          </a:p>
          <a:p>
            <a:pPr marL="566420" lvl="3" indent="0">
              <a:buNone/>
            </a:pPr>
            <a:r>
              <a:rPr lang="pt-PT" sz="1900">
                <a:ea typeface="+mn-lt"/>
                <a:cs typeface="+mn-lt"/>
              </a:rPr>
              <a:t>No melhor dos casos a complexidade é O(1).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Avaliação empírica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558" y="2108201"/>
            <a:ext cx="5609122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Foram obtidos os seguintes tempos de execução. </a:t>
            </a:r>
          </a:p>
          <a:p>
            <a:r>
              <a:rPr lang="pt-PT"/>
              <a:t>Após algumas tentativas de otimização, chegou-se à conclusão que este algoritmo era o melhor em termos de rapidez/precisão.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D9BD43A-AF69-4A72-B1BB-FA335EF78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58140"/>
              </p:ext>
            </p:extLst>
          </p:nvPr>
        </p:nvGraphicFramePr>
        <p:xfrm>
          <a:off x="1097280" y="2108200"/>
          <a:ext cx="4172552" cy="376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276">
                  <a:extLst>
                    <a:ext uri="{9D8B030D-6E8A-4147-A177-3AD203B41FA5}">
                      <a16:colId xmlns:a16="http://schemas.microsoft.com/office/drawing/2014/main" val="2000034533"/>
                    </a:ext>
                  </a:extLst>
                </a:gridCol>
                <a:gridCol w="2086276">
                  <a:extLst>
                    <a:ext uri="{9D8B030D-6E8A-4147-A177-3AD203B41FA5}">
                      <a16:colId xmlns:a16="http://schemas.microsoft.com/office/drawing/2014/main" val="1450569505"/>
                    </a:ext>
                  </a:extLst>
                </a:gridCol>
              </a:tblGrid>
              <a:tr h="748754">
                <a:tc>
                  <a:txBody>
                    <a:bodyPr/>
                    <a:lstStyle/>
                    <a:p>
                      <a:r>
                        <a:rPr lang="pt-PT"/>
                        <a:t>Tamanho de input (linhas)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Tempo de execução</a:t>
                      </a:r>
                    </a:p>
                    <a:p>
                      <a:r>
                        <a:rPr lang="pt-PT"/>
                        <a:t>(microssegundos)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49999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982  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16760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80956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85579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7671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6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4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3:</a:t>
            </a:r>
            <a:br>
              <a:rPr lang="pt-PT"/>
            </a:br>
            <a:r>
              <a:rPr lang="pt-PT"/>
              <a:t>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Um dos tipos possíveis de entrega realizados pela empresa é o tipo expresso. Este modelo de entrega é realizado por uma única carrinha disponível no armazém da empresa, a qual carrega apenas uma encomenda de cada vez (independentemente do seu peso e volume). Este tipo de entrega tem 8h de funcionamento por cada dia. Após o horário definido (9h00-17h00), as encomendas não entregues são devolvidas ao fornecedor. </a:t>
            </a:r>
          </a:p>
          <a:p>
            <a:r>
              <a:rPr lang="pt-PT"/>
              <a:t>Tendo isto em conta, pretendeu-se formular uma solução na qual se maximizasse o número de entregas efetuadas e, ao mesmo tempo, que minimizasse o tempo médio de duração de entrega.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Cenário 3:</a:t>
            </a:r>
            <a:br>
              <a:rPr lang="pt-PT"/>
            </a:br>
            <a:r>
              <a:rPr lang="pt-PT"/>
              <a:t>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124424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200660" lvl="1" indent="0">
              <a:buNone/>
            </a:pPr>
            <a:r>
              <a:rPr lang="pt-PT" sz="2000" b="1" i="1" err="1"/>
              <a:t>Greedy</a:t>
            </a:r>
            <a:r>
              <a:rPr lang="pt-PT" sz="2000" b="1"/>
              <a:t>:</a:t>
            </a:r>
          </a:p>
          <a:p>
            <a:pPr marL="383540" lvl="2" indent="0">
              <a:buNone/>
            </a:pPr>
            <a:r>
              <a:rPr lang="pt-PT" sz="1600"/>
              <a:t>Primeiramente, um dos principais algoritmos usados nesta implementação foi um de tipo ganancioso.</a:t>
            </a:r>
          </a:p>
          <a:p>
            <a:pPr marL="383540" lvl="2" indent="0">
              <a:buNone/>
            </a:pPr>
            <a:r>
              <a:rPr lang="pt-PT" sz="1600"/>
              <a:t>Este é usado de maneira a obter a duração de cada encomenda do </a:t>
            </a:r>
            <a:r>
              <a:rPr lang="pt-PT" sz="1600" i="1" err="1"/>
              <a:t>dataset</a:t>
            </a:r>
            <a:r>
              <a:rPr lang="pt-PT" sz="1600" i="1"/>
              <a:t> </a:t>
            </a:r>
            <a:r>
              <a:rPr lang="pt-PT" sz="1600"/>
              <a:t>e, ao mesmo tempo, inseri-las 	numa lista e  obter o número total possível de encomendas expresso (entregas com menos de 8h de 	duração).</a:t>
            </a:r>
          </a:p>
          <a:p>
            <a:pPr marL="383540" lvl="2" indent="0">
              <a:buNone/>
            </a:pPr>
            <a:r>
              <a:rPr lang="pt-PT" sz="1600"/>
              <a:t>Após isto, é criada uma </a:t>
            </a:r>
            <a:r>
              <a:rPr lang="pt-PT" sz="1600" i="1" err="1"/>
              <a:t>array</a:t>
            </a:r>
            <a:r>
              <a:rPr lang="pt-PT" sz="1600"/>
              <a:t> na qual se vão inserindo os elementos da lista.</a:t>
            </a:r>
          </a:p>
          <a:p>
            <a:pPr marL="383540" lvl="2" indent="0">
              <a:buNone/>
            </a:pPr>
            <a:endParaRPr lang="pt-PT" sz="160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7EF3E260-027F-4017-A84E-3F156F93FDE4}"/>
              </a:ext>
            </a:extLst>
          </p:cNvPr>
          <p:cNvSpPr txBox="1">
            <a:spLocks/>
          </p:cNvSpPr>
          <p:nvPr/>
        </p:nvSpPr>
        <p:spPr>
          <a:xfrm>
            <a:off x="6156213" y="2108200"/>
            <a:ext cx="4551891" cy="397977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pt-PT" sz="2000" b="1" i="1"/>
              <a:t>Divide </a:t>
            </a:r>
            <a:r>
              <a:rPr lang="pt-PT" sz="2000" b="1" i="1" err="1"/>
              <a:t>and</a:t>
            </a:r>
            <a:r>
              <a:rPr lang="pt-PT" sz="2000" b="1" i="1"/>
              <a:t> </a:t>
            </a:r>
            <a:r>
              <a:rPr lang="pt-PT" sz="2000" b="1" i="1" err="1"/>
              <a:t>conquer</a:t>
            </a:r>
            <a:r>
              <a:rPr lang="pt-PT" sz="2000" b="1"/>
              <a:t>:</a:t>
            </a:r>
          </a:p>
          <a:p>
            <a:pPr marL="384048" lvl="2" indent="0">
              <a:buFont typeface="Calibri" pitchFamily="34" charset="0"/>
              <a:buNone/>
            </a:pPr>
            <a:r>
              <a:rPr lang="pt-PT" sz="1700"/>
              <a:t>O segundo algoritmo utilizado foi um de divisão e conquista.</a:t>
            </a:r>
          </a:p>
          <a:p>
            <a:pPr marL="384048" lvl="2" indent="0">
              <a:buFont typeface="Calibri" pitchFamily="34" charset="0"/>
              <a:buNone/>
            </a:pPr>
            <a:r>
              <a:rPr lang="pt-PT" sz="1700"/>
              <a:t>Com este algoritmo, realizou-se um </a:t>
            </a:r>
            <a:r>
              <a:rPr lang="pt-PT" sz="1700" i="1" err="1"/>
              <a:t>merge</a:t>
            </a:r>
            <a:r>
              <a:rPr lang="pt-PT" sz="1700" i="1"/>
              <a:t> </a:t>
            </a:r>
            <a:r>
              <a:rPr lang="pt-PT" sz="1700" i="1" err="1"/>
              <a:t>sort</a:t>
            </a:r>
            <a:r>
              <a:rPr lang="pt-PT" sz="1700" i="1"/>
              <a:t>, </a:t>
            </a:r>
            <a:r>
              <a:rPr lang="pt-PT" sz="1700"/>
              <a:t>de modo a organizar a </a:t>
            </a:r>
            <a:r>
              <a:rPr lang="pt-PT" sz="1700" i="1" err="1"/>
              <a:t>array</a:t>
            </a:r>
            <a:r>
              <a:rPr lang="pt-PT" sz="1700" i="1"/>
              <a:t> </a:t>
            </a:r>
            <a:r>
              <a:rPr lang="pt-PT" sz="1700"/>
              <a:t>previamente criada e facilitar a finalidade da solução.</a:t>
            </a:r>
          </a:p>
          <a:p>
            <a:pPr marL="384048" lvl="2" indent="0">
              <a:buFont typeface="Calibri" pitchFamily="34" charset="0"/>
              <a:buNone/>
            </a:pPr>
            <a:r>
              <a:rPr lang="pt-PT" sz="1700"/>
              <a:t>Depois de aplicado este algoritmo, chegou-se a um conjunto de entregas com o maior número de elementos possível e, ao mesmo tempo, o menor tempo médio de duração possível.</a:t>
            </a:r>
          </a:p>
          <a:p>
            <a:pPr marL="384048" lvl="2" indent="0">
              <a:buFont typeface="Calibri" pitchFamily="34" charset="0"/>
              <a:buNone/>
            </a:pPr>
            <a:r>
              <a:rPr lang="pt-PT" sz="1700"/>
              <a:t>Após a análise do resultado, concluiu-se que o tempo médio mínimo de entrega é de 3.85 minutos, não sendo possíveis a entrega de 326 das 450 encomendas presentes no </a:t>
            </a:r>
            <a:r>
              <a:rPr lang="pt-PT" sz="1700" i="1" err="1"/>
              <a:t>dataset</a:t>
            </a:r>
            <a:r>
              <a:rPr lang="pt-PT" sz="1700"/>
              <a:t> oficial. </a:t>
            </a:r>
          </a:p>
          <a:p>
            <a:pPr marL="384048" lvl="2" indent="0">
              <a:buFont typeface="Calibri" pitchFamily="34" charset="0"/>
              <a:buNone/>
            </a:pPr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82196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3:</a:t>
            </a:r>
            <a:br>
              <a:rPr lang="pt-PT"/>
            </a:br>
            <a:r>
              <a:rPr lang="pt-PT"/>
              <a:t>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4098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pt-PT" sz="2000" b="1"/>
              <a:t>Complexidade temporal:</a:t>
            </a:r>
          </a:p>
          <a:p>
            <a:pPr marL="566420" lvl="2"/>
            <a:r>
              <a:rPr lang="pt-PT" sz="1700" b="1"/>
              <a:t>O(n):</a:t>
            </a:r>
            <a:endParaRPr lang="pt-PT" sz="1700"/>
          </a:p>
          <a:p>
            <a:pPr marL="566420" lvl="3" indent="0">
              <a:buNone/>
            </a:pPr>
            <a:r>
              <a:rPr lang="pt-PT" sz="1700"/>
              <a:t>O algoritmo ganancioso presente apresenta uma complexidade linear, da forma em que irá percorrer todos os n elementos da lista e de maneira uniforme.</a:t>
            </a:r>
          </a:p>
          <a:p>
            <a:pPr marL="383540" lvl="2" indent="0">
              <a:buNone/>
            </a:pPr>
            <a:endParaRPr lang="pt-PT" sz="1700"/>
          </a:p>
          <a:p>
            <a:pPr marL="566420" lvl="2"/>
            <a:r>
              <a:rPr lang="pt-PT" sz="1700" b="1"/>
              <a:t>O(n </a:t>
            </a:r>
            <a:r>
              <a:rPr lang="pt-PT" sz="1700" b="1" err="1"/>
              <a:t>logn</a:t>
            </a:r>
            <a:r>
              <a:rPr lang="pt-PT" sz="1700" b="1"/>
              <a:t>):</a:t>
            </a:r>
          </a:p>
          <a:p>
            <a:pPr marL="566420" lvl="3" indent="0">
              <a:buNone/>
            </a:pPr>
            <a:r>
              <a:rPr lang="pt-PT" sz="1700"/>
              <a:t>O algoritmo de divisão e conquista neste cenário tem uma complexidade temporal de O(n log n) tanto no pior caso como no caso médio, pois recorre-se a um </a:t>
            </a:r>
            <a:r>
              <a:rPr lang="pt-PT" sz="1700" i="1" err="1"/>
              <a:t>mergesort</a:t>
            </a:r>
            <a:r>
              <a:rPr lang="pt-PT" sz="1700"/>
              <a:t>.</a:t>
            </a:r>
            <a:endParaRPr lang="pt-PT" sz="1700">
              <a:ea typeface="+mn-lt"/>
              <a:cs typeface="+mn-lt"/>
            </a:endParaRPr>
          </a:p>
          <a:p>
            <a:pPr marL="383540" lvl="1"/>
            <a:r>
              <a:rPr lang="pt-PT" sz="2000" b="1"/>
              <a:t>Complexidade espacial:</a:t>
            </a:r>
            <a:endParaRPr lang="en-US" sz="2000">
              <a:ea typeface="+mn-lt"/>
              <a:cs typeface="+mn-lt"/>
            </a:endParaRPr>
          </a:p>
          <a:p>
            <a:pPr marL="566420" lvl="2"/>
            <a:r>
              <a:rPr lang="pt-PT" sz="1600" b="1">
                <a:ea typeface="+mn-lt"/>
                <a:cs typeface="+mn-lt"/>
              </a:rPr>
              <a:t>S(n) = O(n):</a:t>
            </a:r>
            <a:endParaRPr lang="en-US" sz="1600">
              <a:ea typeface="+mn-lt"/>
              <a:cs typeface="+mn-lt"/>
            </a:endParaRPr>
          </a:p>
          <a:p>
            <a:pPr marL="566420" lvl="3" indent="0">
              <a:buNone/>
            </a:pPr>
            <a:r>
              <a:rPr lang="pt-PT" sz="1600">
                <a:ea typeface="+mn-lt"/>
                <a:cs typeface="+mn-lt"/>
              </a:rPr>
              <a:t>O espaço que irá ocupar na memória será tão grande como as chamadas recursivas necessárias para </a:t>
            </a:r>
            <a:r>
              <a:rPr lang="pt-PT" sz="1600" err="1">
                <a:ea typeface="+mn-lt"/>
                <a:cs typeface="+mn-lt"/>
              </a:rPr>
              <a:t>excutar</a:t>
            </a:r>
            <a:r>
              <a:rPr lang="pt-PT" sz="1600">
                <a:ea typeface="+mn-lt"/>
                <a:cs typeface="+mn-lt"/>
              </a:rPr>
              <a:t> o programa.</a:t>
            </a:r>
            <a:endParaRPr lang="pt-PT" sz="1600"/>
          </a:p>
          <a:p>
            <a:pPr marL="383540" lvl="2" indent="0">
              <a:buNone/>
            </a:pPr>
            <a:r>
              <a:rPr lang="pt-PT" sz="1600"/>
              <a:t>	</a:t>
            </a:r>
          </a:p>
          <a:p>
            <a:pPr marL="383540" lvl="2" indent="0">
              <a:buNone/>
            </a:pPr>
            <a:endParaRPr lang="pt-PT" sz="160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3:</a:t>
            </a:r>
            <a:br>
              <a:rPr lang="pt-PT"/>
            </a:br>
            <a:r>
              <a:rPr lang="pt-PT"/>
              <a:t>Avaliação empírica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pt-PT"/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F1B2A8A-E91F-44B4-BA76-95F4E2441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05950"/>
              </p:ext>
            </p:extLst>
          </p:nvPr>
        </p:nvGraphicFramePr>
        <p:xfrm>
          <a:off x="1097280" y="2108200"/>
          <a:ext cx="4172552" cy="376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276">
                  <a:extLst>
                    <a:ext uri="{9D8B030D-6E8A-4147-A177-3AD203B41FA5}">
                      <a16:colId xmlns:a16="http://schemas.microsoft.com/office/drawing/2014/main" val="2000034533"/>
                    </a:ext>
                  </a:extLst>
                </a:gridCol>
                <a:gridCol w="2086276">
                  <a:extLst>
                    <a:ext uri="{9D8B030D-6E8A-4147-A177-3AD203B41FA5}">
                      <a16:colId xmlns:a16="http://schemas.microsoft.com/office/drawing/2014/main" val="1450569505"/>
                    </a:ext>
                  </a:extLst>
                </a:gridCol>
              </a:tblGrid>
              <a:tr h="748754">
                <a:tc>
                  <a:txBody>
                    <a:bodyPr/>
                    <a:lstStyle/>
                    <a:p>
                      <a:r>
                        <a:rPr lang="pt-PT"/>
                        <a:t>Tamanho de input (linhas)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Tempo de execução</a:t>
                      </a:r>
                    </a:p>
                    <a:p>
                      <a:r>
                        <a:rPr lang="pt-PT"/>
                        <a:t>(microssegundos) </a:t>
                      </a:r>
                      <a:r>
                        <a:rPr lang="pt-PT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49999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16760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80956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85579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7671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6132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6AE35EB-529A-40A6-A3C4-AA54A97557EA}"/>
              </a:ext>
            </a:extLst>
          </p:cNvPr>
          <p:cNvSpPr txBox="1"/>
          <p:nvPr/>
        </p:nvSpPr>
        <p:spPr>
          <a:xfrm>
            <a:off x="5510463" y="1997242"/>
            <a:ext cx="5645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Graças a este método, que resulta de uma fusão entre um algoritmo </a:t>
            </a:r>
            <a:r>
              <a:rPr lang="pt-PT" i="1" err="1"/>
              <a:t>greedy</a:t>
            </a:r>
            <a:r>
              <a:rPr lang="pt-PT"/>
              <a:t> e outro de </a:t>
            </a:r>
            <a:r>
              <a:rPr lang="pt-PT" i="1"/>
              <a:t>divide </a:t>
            </a:r>
            <a:r>
              <a:rPr lang="pt-PT" i="1" err="1"/>
              <a:t>and</a:t>
            </a:r>
            <a:r>
              <a:rPr lang="pt-PT" i="1"/>
              <a:t> </a:t>
            </a:r>
            <a:r>
              <a:rPr lang="pt-PT" i="1" err="1"/>
              <a:t>conquer</a:t>
            </a:r>
            <a:r>
              <a:rPr lang="pt-PT"/>
              <a:t>, conseguiu-se uma diminuição igualmente intuitiva mas mais eficiente em termos de demora de execução.</a:t>
            </a:r>
          </a:p>
          <a:p>
            <a:r>
              <a:rPr lang="pt-PT"/>
              <a:t>Esta implementação viu o seu tempo reduzido por um fator de aproximadamente 0.07, em comparação com uma implementação completamente gananciosa (a nossa primeira abordagem ao problema).</a:t>
            </a:r>
          </a:p>
          <a:p>
            <a:r>
              <a:rPr lang="pt-PT"/>
              <a:t>Assim, como esta solução se apresentou bastante intuitiva e (aparentemente) a mais eficiente para resolver este problema, recorreu-se à sua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27853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3D4C2-5CFB-4559-8835-77B9BBF1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Destaque de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5334FF-DF8F-45EC-A33F-9D9DFA2C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/>
              <a:t>Uma das principais funcionalidades implementadas neste trabalho foi o algoritmo de </a:t>
            </a:r>
            <a:r>
              <a:rPr lang="pt-PT" i="1" err="1"/>
              <a:t>mergesort</a:t>
            </a:r>
            <a:r>
              <a:rPr lang="pt-PT" i="1"/>
              <a:t>. </a:t>
            </a:r>
            <a:r>
              <a:rPr lang="pt-PT"/>
              <a:t>Com este método de ordenação de </a:t>
            </a:r>
            <a:r>
              <a:rPr lang="pt-PT" i="1" err="1"/>
              <a:t>arrays</a:t>
            </a:r>
            <a:r>
              <a:rPr lang="pt-PT"/>
              <a:t>, o programa subdivide os elementos em sequências de igual dimensão e ordena-as.</a:t>
            </a:r>
          </a:p>
          <a:p>
            <a:r>
              <a:rPr lang="pt-PT"/>
              <a:t>Esta implementação segue a filosofia de </a:t>
            </a:r>
            <a:r>
              <a:rPr lang="pt-PT" i="1"/>
              <a:t>divide </a:t>
            </a:r>
            <a:r>
              <a:rPr lang="pt-PT" i="1" err="1"/>
              <a:t>and</a:t>
            </a:r>
            <a:r>
              <a:rPr lang="pt-PT" i="1"/>
              <a:t> </a:t>
            </a:r>
            <a:r>
              <a:rPr lang="pt-PT" i="1" err="1"/>
              <a:t>conquer</a:t>
            </a:r>
            <a:r>
              <a:rPr lang="pt-PT" i="1"/>
              <a:t>, </a:t>
            </a:r>
            <a:r>
              <a:rPr lang="pt-PT"/>
              <a:t>que se aplicou justamente a um dos cenários (cenário 3), no qual se revelou uma melhor opção em termos de complexidade temporal do que, </a:t>
            </a:r>
            <a:r>
              <a:rPr lang="pt-PT" err="1"/>
              <a:t>p.ex</a:t>
            </a:r>
            <a:r>
              <a:rPr lang="pt-PT"/>
              <a:t>, algoritmos </a:t>
            </a:r>
            <a:r>
              <a:rPr lang="pt-PT" i="1" err="1"/>
              <a:t>greedy</a:t>
            </a:r>
            <a:r>
              <a:rPr lang="pt-PT"/>
              <a:t> de ordenação a </a:t>
            </a:r>
            <a:r>
              <a:rPr lang="pt-PT" err="1"/>
              <a:t>array</a:t>
            </a:r>
            <a:r>
              <a:rPr lang="pt-PT"/>
              <a:t> utilizada.</a:t>
            </a:r>
          </a:p>
          <a:p>
            <a:r>
              <a:rPr lang="pt-PT"/>
              <a:t>Apesar de haver prováveis maneiras mais eficientes, sentiu-se que foi uma aplicação apropriada e bem implementada.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D1F66F-7D51-4659-B286-45B27856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06D09-30F7-41EE-880A-E007B387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Esforço e dificuldades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5D3231-3FEE-421A-A492-037DAAAF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Apresentaram-se algumas dificuldades na otimização dos algoritmos iniciais, dado que, numa primeira análise, não nos ocorriam soluções mais eficientes capazes de ser enquadradas no nosso modo de pensar no problema.</a:t>
            </a:r>
          </a:p>
          <a:p>
            <a:r>
              <a:rPr lang="pt-PT"/>
              <a:t>Quanto ao esforço, o trabalho foi igualmente dividido pelos 3 elementos do grupo, realizando cada um aproximadamente 33% do projeto total.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BF2143-00DC-4B52-BB46-DE49AA5D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C2FF-A8CB-4705-83BB-BE60FF89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96E9DC-A7A2-485D-9CEC-3CF8F5A6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648454" cy="37608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2" action="ppaction://hlinksldjump"/>
              </a:rPr>
              <a:t>Problema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............................................................................................................................................................................................................3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/>
              <a:t>Cenário 1: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3" action="ppaction://hlinksldjump"/>
              </a:rPr>
              <a:t>Formalização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..................................................................................................................................................................................................................4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4" action="ppaction://hlinksldjump"/>
              </a:rPr>
              <a:t>Algoritmos relevantes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....................................................................................................................................................................................................5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5" action="ppaction://hlinksldjump"/>
              </a:rPr>
              <a:t>Complexidade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.................................................................................................................................................................................................................6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6" action="ppaction://hlinksldjump"/>
              </a:rPr>
              <a:t>Avaliação empírica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.........................................................................................................................................................................................................7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/>
              <a:t>Cenário 2: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7" action="ppaction://hlinksldjump"/>
              </a:rPr>
              <a:t>Formalização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..................................................................................................................................................................................................................8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8" action="ppaction://hlinksldjump"/>
              </a:rPr>
              <a:t>Algoritmos relevantes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....................................................................................................................................................................................................9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9" action="ppaction://hlinksldjump"/>
              </a:rPr>
              <a:t>Complexidade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...............................................................................................................................................................................................................10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0" action="ppaction://hlinksldjump"/>
              </a:rPr>
              <a:t>Avaliação empírica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.......................................................................................................................................................................................................11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/>
              <a:t>Cenário 3: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1" action="ppaction://hlinksldjump"/>
              </a:rPr>
              <a:t>Formalização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................................................................................................................................................................................................................12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2" action="ppaction://hlinksldjump"/>
              </a:rPr>
              <a:t>Algoritmos relevantes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..................................................................................................................................................................................................13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3" action="ppaction://hlinksldjump"/>
              </a:rPr>
              <a:t>Complexidade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...............................................................................................................................................................................................................14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4" action="ppaction://hlinksldjump"/>
              </a:rPr>
              <a:t>Avaliação empírica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.......................................................................................................................................................................................................15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5" action="ppaction://hlinksldjump"/>
              </a:rPr>
              <a:t>Destaques de implementação</a:t>
            </a:r>
            <a:r>
              <a:rPr lang="pt-PT"/>
              <a:t>.........................................................................................................................................................................16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6" action="ppaction://hlinksldjump"/>
              </a:rPr>
              <a:t>Esforço e dificuldades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......................................................................................................................................................................................17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DD013A-BFEB-4854-948E-D4B82194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3B537-F340-4B6F-8BC0-C94463AA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392AB8-A395-4FCD-B4ED-77C92F84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Uma companhia pretende inovar a sua base tecnológica de modo a facilitar e otimizar o seu sistema de entregas, tendo em conta alguns aspetos fundamentais para a empresa tal como:</a:t>
            </a:r>
          </a:p>
          <a:p>
            <a:pPr lvl="1"/>
            <a:r>
              <a:rPr lang="pt-PT"/>
              <a:t>O lucro para a mesma;</a:t>
            </a:r>
          </a:p>
          <a:p>
            <a:pPr lvl="1"/>
            <a:r>
              <a:rPr lang="pt-PT"/>
              <a:t>O número de entregas realizadas;</a:t>
            </a:r>
          </a:p>
          <a:p>
            <a:pPr lvl="1"/>
            <a:r>
              <a:rPr lang="pt-PT"/>
              <a:t>A quantidade de </a:t>
            </a:r>
            <a:r>
              <a:rPr lang="pt-PT" i="1"/>
              <a:t>staff </a:t>
            </a:r>
            <a:r>
              <a:rPr lang="pt-PT"/>
              <a:t>necessária para as entregas;</a:t>
            </a:r>
          </a:p>
          <a:p>
            <a:pPr lvl="1"/>
            <a:r>
              <a:rPr lang="pt-PT"/>
              <a:t>O tempo de duração médio de cada turno.</a:t>
            </a:r>
          </a:p>
          <a:p>
            <a:pPr marL="201168" lvl="1" indent="0">
              <a:buNone/>
            </a:pPr>
            <a:r>
              <a:rPr lang="pt-PT"/>
              <a:t>De uma forma mais detalhada, desejou-se, através de uma divisão adequada em entregas de tipo normal e expresso, maximizar os primeiros dois tópicos em cima mencionados de uma maneira que os outros dois objetivos sejam minimizados o mais possível.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EE4A1-C457-4171-A023-E422A80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PT"/>
              <a:t>No 1º cenário, é se pedido para minimizar o número de estafetas/carrinhas para entrega de todos os pedidos ou do maior número de pedidos, num dia. </a:t>
            </a:r>
          </a:p>
          <a:p>
            <a:pPr marL="0" indent="0">
              <a:buNone/>
            </a:pPr>
            <a:r>
              <a:rPr lang="pt-PT"/>
              <a:t>Considera-se que os estafetas estão sempre disponíveis para a realização de entregas normais e que só realizam uma viagem por dia.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 marL="0" indent="0">
              <a:buNone/>
            </a:pPr>
            <a:r>
              <a:rPr lang="pt-PT"/>
              <a:t>Os dados de entrada considerados aqui são dois conjuntos, um com os estafetas disponíveis e outro com os pedidos a entregar. </a:t>
            </a:r>
          </a:p>
          <a:p>
            <a:pPr marL="0" indent="0">
              <a:buNone/>
            </a:pPr>
            <a:r>
              <a:rPr lang="pt-PT"/>
              <a:t>A estratégia escolhida para a realização deste problema foi a seguinte: tendo em conta que cada estafeta/carrinha registada tem um capacidade de volume e peso máxima, enquanto estas capacidades não forem superadas, então esse estafeta/carrinha pode realizar/carregar mais entregas durante a viagem que faz.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00660" lvl="1" indent="0">
              <a:buNone/>
            </a:pPr>
            <a:r>
              <a:rPr lang="pt-PT" sz="2000" b="1" i="1" err="1"/>
              <a:t>Greedy</a:t>
            </a:r>
            <a:endParaRPr lang="pt-PT" sz="2000" b="1" i="1"/>
          </a:p>
          <a:p>
            <a:pPr marL="292100" lvl="1" indent="0">
              <a:buNone/>
            </a:pPr>
            <a:r>
              <a:rPr lang="pt-PT"/>
              <a:t>O tipo de algoritmo que usámos para executar a estratégia mencionada anteriormente em prática foi um algoritmo do tipo </a:t>
            </a:r>
            <a:r>
              <a:rPr lang="pt-PT" i="1" err="1"/>
              <a:t>greedy</a:t>
            </a:r>
            <a:r>
              <a:rPr lang="pt-PT"/>
              <a:t>.</a:t>
            </a:r>
          </a:p>
          <a:p>
            <a:pPr marL="292100" lvl="1" indent="0">
              <a:buNone/>
            </a:pPr>
            <a:r>
              <a:rPr lang="pt-PT"/>
              <a:t>Tendo em conta os dados de entrada mencionados anteriormente, tiveram-se em conta dois vetores: </a:t>
            </a:r>
            <a:r>
              <a:rPr lang="pt-PT" i="1"/>
              <a:t>vans</a:t>
            </a:r>
            <a:r>
              <a:rPr lang="pt-PT"/>
              <a:t> e </a:t>
            </a:r>
            <a:r>
              <a:rPr lang="pt-PT" i="1" err="1"/>
              <a:t>parcels</a:t>
            </a:r>
            <a:r>
              <a:rPr lang="pt-PT"/>
              <a:t>. </a:t>
            </a:r>
          </a:p>
          <a:p>
            <a:pPr marL="292100" lvl="1" indent="0">
              <a:buNone/>
            </a:pPr>
            <a:r>
              <a:rPr lang="pt-PT"/>
              <a:t>Usando um </a:t>
            </a:r>
            <a:r>
              <a:rPr lang="pt-PT" i="1" err="1"/>
              <a:t>nested</a:t>
            </a:r>
            <a:r>
              <a:rPr lang="pt-PT" i="1"/>
              <a:t> for </a:t>
            </a:r>
            <a:r>
              <a:rPr lang="pt-PT" i="1" err="1"/>
              <a:t>loop</a:t>
            </a:r>
            <a:r>
              <a:rPr lang="pt-PT" i="1"/>
              <a:t> </a:t>
            </a:r>
            <a:r>
              <a:rPr lang="pt-PT"/>
              <a:t>para iterar sobre cada entrada nos vetores, para cada carrinha no vetor vans, </a:t>
            </a:r>
            <a:r>
              <a:rPr lang="pt-PT" err="1"/>
              <a:t>subtraíu-se</a:t>
            </a:r>
            <a:r>
              <a:rPr lang="pt-PT"/>
              <a:t> aos seus atributos </a:t>
            </a:r>
            <a:r>
              <a:rPr lang="pt-PT" i="1" err="1"/>
              <a:t>weight</a:t>
            </a:r>
            <a:r>
              <a:rPr lang="pt-PT" i="1"/>
              <a:t> </a:t>
            </a:r>
            <a:r>
              <a:rPr lang="pt-PT"/>
              <a:t>e </a:t>
            </a:r>
            <a:r>
              <a:rPr lang="pt-PT" i="1"/>
              <a:t>volume</a:t>
            </a:r>
            <a:r>
              <a:rPr lang="pt-PT"/>
              <a:t> o peso e volume de uma dada encomenda no vetor </a:t>
            </a:r>
            <a:r>
              <a:rPr lang="pt-PT" i="1"/>
              <a:t>parcel</a:t>
            </a:r>
            <a:r>
              <a:rPr lang="pt-PT"/>
              <a:t>. Enquanto estes atributos forem maiores que zero então continua-se a fazer esta subtração e a remover a encomenda do vetor </a:t>
            </a:r>
            <a:r>
              <a:rPr lang="pt-PT" i="1"/>
              <a:t>parcel. </a:t>
            </a:r>
            <a:r>
              <a:rPr lang="pt-PT"/>
              <a:t>No momento em que se deixa de verificar esta condição, adiciona-se a carrinha a um novo vetor e começa-se a "preencher" uma nova carrinha.</a:t>
            </a:r>
          </a:p>
          <a:p>
            <a:pPr marL="292100" lvl="1" indent="0">
              <a:buNone/>
            </a:pPr>
            <a:r>
              <a:rPr lang="pt-PT"/>
              <a:t>Com esta estratégia, </a:t>
            </a:r>
            <a:r>
              <a:rPr lang="pt-PT" err="1"/>
              <a:t>concluíu-se</a:t>
            </a:r>
            <a:r>
              <a:rPr lang="pt-PT"/>
              <a:t> que seriam necessárias, no mínimo, 24 carrinhas para realizar as entregas disponíveis.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pt-PT" sz="2000" b="1">
                <a:ea typeface="+mn-lt"/>
                <a:cs typeface="+mn-lt"/>
              </a:rPr>
              <a:t>Complexidade temporal:</a:t>
            </a:r>
          </a:p>
          <a:p>
            <a:pPr marL="566420" lvl="2"/>
            <a:r>
              <a:rPr lang="pt-PT" sz="1600" b="1">
                <a:ea typeface="+mn-lt"/>
                <a:cs typeface="+mn-lt"/>
              </a:rPr>
              <a:t>O(n^2):</a:t>
            </a:r>
            <a:endParaRPr lang="en-US" sz="1600">
              <a:ea typeface="+mn-lt"/>
              <a:cs typeface="+mn-lt"/>
            </a:endParaRPr>
          </a:p>
          <a:p>
            <a:pPr marL="566420" lvl="3" indent="0">
              <a:buNone/>
            </a:pPr>
            <a:r>
              <a:rPr lang="pt-PT" sz="1600">
                <a:ea typeface="+mn-lt"/>
                <a:cs typeface="+mn-lt"/>
              </a:rPr>
              <a:t>No melhor dos casos a complexidade é O(n^2), visto que o algoritmos </a:t>
            </a:r>
            <a:r>
              <a:rPr lang="pt-PT" sz="1600" err="1">
                <a:ea typeface="+mn-lt"/>
                <a:cs typeface="+mn-lt"/>
              </a:rPr>
              <a:t>greedy</a:t>
            </a:r>
            <a:r>
              <a:rPr lang="pt-PT" sz="1600">
                <a:ea typeface="+mn-lt"/>
                <a:cs typeface="+mn-lt"/>
              </a:rPr>
              <a:t> usa um </a:t>
            </a:r>
            <a:r>
              <a:rPr lang="pt-PT" sz="1600" err="1">
                <a:ea typeface="+mn-lt"/>
                <a:cs typeface="+mn-lt"/>
              </a:rPr>
              <a:t>nested</a:t>
            </a:r>
            <a:r>
              <a:rPr lang="pt-PT" sz="1600">
                <a:ea typeface="+mn-lt"/>
                <a:cs typeface="+mn-lt"/>
              </a:rPr>
              <a:t> for </a:t>
            </a:r>
            <a:r>
              <a:rPr lang="pt-PT" sz="1600" err="1">
                <a:ea typeface="+mn-lt"/>
                <a:cs typeface="+mn-lt"/>
              </a:rPr>
              <a:t>loop</a:t>
            </a:r>
            <a:r>
              <a:rPr lang="pt-PT" sz="1600">
                <a:ea typeface="+mn-lt"/>
                <a:cs typeface="+mn-lt"/>
              </a:rPr>
              <a:t>. </a:t>
            </a:r>
          </a:p>
          <a:p>
            <a:pPr marL="871220" lvl="5" indent="0">
              <a:buClr>
                <a:srgbClr val="9BA8B7"/>
              </a:buClr>
              <a:buNone/>
            </a:pPr>
            <a:endParaRPr lang="pt-PT" b="1">
              <a:ea typeface="+mn-lt"/>
              <a:cs typeface="+mn-lt"/>
            </a:endParaRPr>
          </a:p>
          <a:p>
            <a:pPr marL="871220" lvl="5" indent="0">
              <a:buClr>
                <a:srgbClr val="9BA8B7"/>
              </a:buClr>
              <a:buNone/>
            </a:pPr>
            <a:r>
              <a:rPr lang="pt-PT" b="1">
                <a:ea typeface="+mn-lt"/>
                <a:cs typeface="+mn-lt"/>
              </a:rPr>
              <a:t> 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pt-PT" sz="2000" b="1">
                <a:ea typeface="+mn-lt"/>
                <a:cs typeface="+mn-lt"/>
              </a:rPr>
              <a:t>Complexidade espacial:</a:t>
            </a:r>
          </a:p>
          <a:p>
            <a:pPr marL="566420" lvl="2">
              <a:buFont typeface="Courier New" panose="020F0502020204030204" pitchFamily="34" charset="0"/>
              <a:buChar char="o"/>
            </a:pPr>
            <a:r>
              <a:rPr lang="pt-PT" sz="1600" b="1">
                <a:ea typeface="+mn-lt"/>
                <a:cs typeface="+mn-lt"/>
              </a:rPr>
              <a:t>O(1)</a:t>
            </a:r>
            <a:r>
              <a:rPr lang="pt-PT" b="1">
                <a:ea typeface="+mn-lt"/>
                <a:cs typeface="+mn-lt"/>
              </a:rPr>
              <a:t>:</a:t>
            </a:r>
          </a:p>
          <a:p>
            <a:pPr marL="566420" lvl="3" indent="0">
              <a:buNone/>
            </a:pPr>
            <a:r>
              <a:rPr lang="pt-PT" sz="1600">
                <a:ea typeface="+mn-lt"/>
                <a:cs typeface="+mn-lt"/>
              </a:rPr>
              <a:t>No melhor dos casos a complexidade é O(1).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pt-PT" b="1">
              <a:ea typeface="+mn-lt"/>
              <a:cs typeface="+mn-lt"/>
            </a:endParaRPr>
          </a:p>
          <a:p>
            <a:pPr>
              <a:buClr>
                <a:srgbClr val="9BA8B7"/>
              </a:buClr>
            </a:pPr>
            <a:endParaRPr lang="pt-PT">
              <a:ea typeface="+mn-lt"/>
              <a:cs typeface="+mn-lt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Avaliação empírica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AD4A2F8-7487-4D4B-A27C-01E58B9A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558" y="2108201"/>
            <a:ext cx="5609122" cy="388597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PT"/>
              <a:t>Através da implementação de um algoritmo </a:t>
            </a:r>
            <a:r>
              <a:rPr lang="pt-PT" err="1"/>
              <a:t>greedy</a:t>
            </a:r>
            <a:r>
              <a:rPr lang="pt-PT"/>
              <a:t> obteve-se os seguintes tempos de execução para os respetivos inputs. Foi feita uma tentativa de otimização que se revelou ser pouco eficaz reduzindo em muito pouco o tempo de execução e reduzindo o número mínimo de carrinhas em 1 ou 2.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2B815A5-5296-41E1-8793-B472B5AD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60475"/>
              </p:ext>
            </p:extLst>
          </p:nvPr>
        </p:nvGraphicFramePr>
        <p:xfrm>
          <a:off x="1097280" y="2108200"/>
          <a:ext cx="4172552" cy="376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276">
                  <a:extLst>
                    <a:ext uri="{9D8B030D-6E8A-4147-A177-3AD203B41FA5}">
                      <a16:colId xmlns:a16="http://schemas.microsoft.com/office/drawing/2014/main" val="2000034533"/>
                    </a:ext>
                  </a:extLst>
                </a:gridCol>
                <a:gridCol w="2086276">
                  <a:extLst>
                    <a:ext uri="{9D8B030D-6E8A-4147-A177-3AD203B41FA5}">
                      <a16:colId xmlns:a16="http://schemas.microsoft.com/office/drawing/2014/main" val="1450569505"/>
                    </a:ext>
                  </a:extLst>
                </a:gridCol>
              </a:tblGrid>
              <a:tr h="748754">
                <a:tc>
                  <a:txBody>
                    <a:bodyPr/>
                    <a:lstStyle/>
                    <a:p>
                      <a:r>
                        <a:rPr lang="pt-PT"/>
                        <a:t>Tamanho de input (linhas)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Tempo de execução</a:t>
                      </a:r>
                    </a:p>
                    <a:p>
                      <a:r>
                        <a:rPr lang="pt-PT"/>
                        <a:t>(microssegundos)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49999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16760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80956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85579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7671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6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/>
              <a:t>Neste cenário, a prioridade é a maximização do lucro da empresa.</a:t>
            </a:r>
          </a:p>
          <a:p>
            <a:r>
              <a:rPr lang="pt-PT"/>
              <a:t>No entanto, é necessário entregar todas as encomendas, a menos que, para tal, não haja estafetas suficientes ou as operações do dia deem prejuízo. Se tal acontecer, é entregue o maior número possível de entregas sem ter um balanço negativo. 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A5D2-27C6-4578-B2F6-003B307E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EF608-3357-4746-BF01-0E1EED0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01168" lvl="1" indent="0">
              <a:buNone/>
            </a:pPr>
            <a:r>
              <a:rPr lang="pt-PT" sz="2000" b="1" i="1" err="1"/>
              <a:t>Greedy</a:t>
            </a:r>
            <a:endParaRPr lang="pt-PT" sz="2000"/>
          </a:p>
          <a:p>
            <a:pPr marL="384048" lvl="2" indent="0">
              <a:buNone/>
            </a:pPr>
            <a:r>
              <a:rPr lang="pt-PT" sz="1600"/>
              <a:t>Neste cenário foi utilizado um algoritmo do tipo </a:t>
            </a:r>
            <a:r>
              <a:rPr lang="pt-PT" sz="1600" i="1" err="1"/>
              <a:t>greedy</a:t>
            </a:r>
            <a:r>
              <a:rPr lang="pt-PT" sz="1600"/>
              <a:t>.</a:t>
            </a:r>
          </a:p>
          <a:p>
            <a:pPr marL="384048" lvl="2" indent="0">
              <a:buNone/>
            </a:pPr>
            <a:r>
              <a:rPr lang="pt-PT" sz="1600"/>
              <a:t>Numa primeira fase, ordenámos os vetores das carrinhas por ordem crescente através da fórmula peso máximo x volume máximo / custo.</a:t>
            </a:r>
          </a:p>
          <a:p>
            <a:pPr marL="384048" lvl="2" indent="0">
              <a:buNone/>
            </a:pPr>
            <a:r>
              <a:rPr lang="pt-PT" sz="1600"/>
              <a:t>De seguida, foi usado </a:t>
            </a:r>
            <a:r>
              <a:rPr lang="pt-PT" sz="1600" err="1"/>
              <a:t>usado</a:t>
            </a:r>
            <a:r>
              <a:rPr lang="pt-PT" sz="1600"/>
              <a:t> um </a:t>
            </a:r>
            <a:r>
              <a:rPr lang="pt-PT" sz="1600" i="1" err="1"/>
              <a:t>while</a:t>
            </a:r>
            <a:r>
              <a:rPr lang="pt-PT" sz="1600" i="1"/>
              <a:t> </a:t>
            </a:r>
            <a:r>
              <a:rPr lang="pt-PT" sz="1600" i="1" err="1"/>
              <a:t>loop</a:t>
            </a:r>
            <a:r>
              <a:rPr lang="pt-PT" sz="1600"/>
              <a:t> para inserir as encomendas nas carrinhas. Quando esta última encher, verifica-se se não é possível inserir nenhuma das encomendas ainda sem  entrega através de um </a:t>
            </a:r>
            <a:r>
              <a:rPr lang="pt-PT" sz="1600" i="1"/>
              <a:t>for </a:t>
            </a:r>
            <a:r>
              <a:rPr lang="pt-PT" sz="1600" i="1" err="1"/>
              <a:t>loop</a:t>
            </a:r>
            <a:r>
              <a:rPr lang="pt-PT" sz="1600"/>
              <a:t> e passa-se ao estafeta seguinte até um dos vetores ficar vazio.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32761C-8C92-4F28-95D7-4331C2F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74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116d5e470e0900c2787544ee624dcc17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4843c78d50ba83f6d00703ae1042b230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A37CE7-659D-4DB7-8EFB-3AD2BF558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A01B2-9F07-4F1C-8540-8A1024824864}">
  <ds:schemaRefs>
    <ds:schemaRef ds:uri="a47fcd35-67e3-4b66-9352-8d0db098e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C2B37B-7D40-47DF-9032-303167E237BE}">
  <ds:schemaRefs>
    <ds:schemaRef ds:uri="a47fcd35-67e3-4b66-9352-8d0db098ec50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{5923F034-9760-45EC-A084-611D63933051}tf56160789_win32</Template>
  <TotalTime>0</TotalTime>
  <Words>1591</Words>
  <Application>Microsoft Office PowerPoint</Application>
  <PresentationFormat>Ecrã Panorâmico</PresentationFormat>
  <Paragraphs>162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Courier New,monospace</vt:lpstr>
      <vt:lpstr>Franklin Gothic Book</vt:lpstr>
      <vt:lpstr>1_RetrospectVTI</vt:lpstr>
      <vt:lpstr>Logística Urbana para Entrega de Mercadorias</vt:lpstr>
      <vt:lpstr>Índice</vt:lpstr>
      <vt:lpstr>Problema</vt:lpstr>
      <vt:lpstr>Cenário 1: Formalização</vt:lpstr>
      <vt:lpstr>Cenário 1: Algoritmos relevantes</vt:lpstr>
      <vt:lpstr>Cenário 1: Complexidade</vt:lpstr>
      <vt:lpstr>Cenário 1: Avaliação empírica</vt:lpstr>
      <vt:lpstr>Cenário 2: Formalização</vt:lpstr>
      <vt:lpstr>Cenário 2: Algoritmos relevantes</vt:lpstr>
      <vt:lpstr>Cenário 2: Complexidade</vt:lpstr>
      <vt:lpstr>Cenário 2: Avaliação empírica</vt:lpstr>
      <vt:lpstr>Cenário 3: Formalização</vt:lpstr>
      <vt:lpstr>Cenário 3: Algoritmos relevantes</vt:lpstr>
      <vt:lpstr>Cenário 3: Complexidade</vt:lpstr>
      <vt:lpstr>Cenário 3: Avaliação empírica</vt:lpstr>
      <vt:lpstr>Destaque de implementação</vt:lpstr>
      <vt:lpstr>Esforço e dificuldades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Francisco Miguel Alcobia Maia Prada</dc:creator>
  <cp:lastModifiedBy>Francisco Miguel Alcobia Maia Prada</cp:lastModifiedBy>
  <cp:revision>1</cp:revision>
  <dcterms:created xsi:type="dcterms:W3CDTF">2022-04-20T22:16:19Z</dcterms:created>
  <dcterms:modified xsi:type="dcterms:W3CDTF">2022-04-25T17:10:31Z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