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40A27-12CF-4A9D-B14A-4ECC86EF7986}" v="318" dt="2022-06-06T00:34:44.117"/>
    <p1510:client id="{58972759-93C3-E976-769B-943E21162622}" v="1355" dt="2022-06-05T15:39:43.849"/>
    <p1510:client id="{75857D40-6F2F-D440-FE29-B5A03DD50406}" v="673" dt="2022-06-06T22:29:08.427"/>
    <p1510:client id="{F69325E8-0170-5F66-753A-36B160A825F2}" v="2517" dt="2022-06-06T22:48:12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07/06/2022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07/06/2022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07/06/2022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 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07/06/2022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07/06/2022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07/06/2022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07/06/2022</a:t>
            </a:fld>
            <a:endParaRPr lang="en-US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07/06/2022</a:t>
            </a:fld>
            <a:endParaRPr lang="en-US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07/06/2022</a:t>
            </a:fld>
            <a:endParaRPr lang="en-US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07/06/2022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07/06/2022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07/06/2022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07/06/2022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pt" sz="8000"/>
              <a:t>Agência de Viagens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644935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Grupo 104: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Afonso Pinto (uP202008014)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Francisco Prada (up202004646)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Ricardo Silva (Up202004990) </a:t>
            </a:r>
            <a:endParaRPr lang="pt-pt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um edifício, espaço de repouso, banco, área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0372-B01A-6FC5-4716-345B9DB5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1FFF7C-5F03-AFCD-A355-D28EACED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 b="1"/>
              <a:t>Cenário 2.1, 2.2 e 2.3:</a:t>
            </a:r>
          </a:p>
          <a:p>
            <a:pPr marL="383540" lvl="1"/>
            <a:r>
              <a:rPr lang="pt-PT"/>
              <a:t>Complexidade temporal: Com recurso ao algoritmo </a:t>
            </a:r>
            <a:r>
              <a:rPr lang="pt-PT" err="1"/>
              <a:t>Edmonds-Karp</a:t>
            </a:r>
            <a:r>
              <a:rPr lang="pt-PT"/>
              <a:t>, obtém-se uma complexidade de O(m</a:t>
            </a:r>
            <a:r>
              <a:rPr lang="pt-PT" baseline="30000"/>
              <a:t>2</a:t>
            </a:r>
            <a:r>
              <a:rPr lang="pt-PT"/>
              <a:t>n), sendo m o número de arestas e n o número de vértices.</a:t>
            </a:r>
          </a:p>
          <a:p>
            <a:pPr marL="383540" lvl="1"/>
            <a:r>
              <a:rPr lang="pt-PT"/>
              <a:t>Complexidade espacial: </a:t>
            </a:r>
            <a:r>
              <a:rPr lang="pt-PT">
                <a:ea typeface="+mn-lt"/>
                <a:cs typeface="+mn-lt"/>
              </a:rPr>
              <a:t> 0(n + m), onde m é o número de vértices no grafo e n o número de </a:t>
            </a:r>
            <a:r>
              <a:rPr lang="pt-PT" i="1" err="1">
                <a:ea typeface="+mn-lt"/>
                <a:cs typeface="+mn-lt"/>
              </a:rPr>
              <a:t>edges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marL="200660" lvl="1" indent="0">
              <a:buNone/>
            </a:pPr>
            <a:endParaRPr lang="pt-PT">
              <a:ea typeface="+mn-lt"/>
              <a:cs typeface="+mn-lt"/>
            </a:endParaRPr>
          </a:p>
          <a:p>
            <a:pPr>
              <a:buClr>
                <a:srgbClr val="9BA8B7"/>
              </a:buClr>
              <a:buFont typeface="Calibri"/>
              <a:buChar char=" "/>
            </a:pPr>
            <a:r>
              <a:rPr lang="pt-PT" b="1">
                <a:ea typeface="+mn-lt"/>
                <a:cs typeface="+mn-lt"/>
              </a:rPr>
              <a:t>Cenário 2.4:</a:t>
            </a:r>
            <a:endParaRPr lang="en-US">
              <a:ea typeface="+mn-lt"/>
              <a:cs typeface="+mn-lt"/>
            </a:endParaRPr>
          </a:p>
          <a:p>
            <a:pPr marL="383540" lvl="1">
              <a:buClr>
                <a:srgbClr val="9BA8B7"/>
              </a:buClr>
              <a:buSzPct val="100000"/>
              <a:buFont typeface="Calibri"/>
              <a:buChar char="◦"/>
            </a:pPr>
            <a:r>
              <a:rPr lang="pt-PT">
                <a:ea typeface="+mn-lt"/>
                <a:cs typeface="+mn-lt"/>
              </a:rPr>
              <a:t>Complexidade temporal: O((|V| + |E|) log2 |V|), onde V é o número de vértices no grafo e </a:t>
            </a:r>
            <a:r>
              <a:rPr lang="pt-PT" err="1">
                <a:ea typeface="+mn-lt"/>
                <a:cs typeface="+mn-lt"/>
              </a:rPr>
              <a:t>E</a:t>
            </a:r>
            <a:r>
              <a:rPr lang="pt-PT">
                <a:ea typeface="+mn-lt"/>
                <a:cs typeface="+mn-lt"/>
              </a:rPr>
              <a:t> o número de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edges</a:t>
            </a:r>
            <a:r>
              <a:rPr lang="pt-PT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Calibri"/>
              <a:buChar char="◦"/>
            </a:pPr>
            <a:r>
              <a:rPr lang="pt-PT">
                <a:ea typeface="+mn-lt"/>
                <a:cs typeface="+mn-lt"/>
              </a:rPr>
              <a:t>Complexidade espacial: 0(|V| + |E|), onde V é o número de vértices no grafo e </a:t>
            </a:r>
            <a:r>
              <a:rPr lang="pt-PT" err="1">
                <a:ea typeface="+mn-lt"/>
                <a:cs typeface="+mn-lt"/>
              </a:rPr>
              <a:t>E</a:t>
            </a:r>
            <a:r>
              <a:rPr lang="pt-PT">
                <a:ea typeface="+mn-lt"/>
                <a:cs typeface="+mn-lt"/>
              </a:rPr>
              <a:t> o número de </a:t>
            </a:r>
            <a:r>
              <a:rPr lang="pt-PT" i="1" err="1">
                <a:ea typeface="+mn-lt"/>
                <a:cs typeface="+mn-lt"/>
              </a:rPr>
              <a:t>edges</a:t>
            </a:r>
            <a:r>
              <a:rPr lang="pt-PT">
                <a:ea typeface="+mn-lt"/>
                <a:cs typeface="+mn-lt"/>
              </a:rPr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09AF34-EC28-CA3A-CEF9-FA786B66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6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B6C0-8532-A22A-11EB-356AD9B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Avaliação empírica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52C107-5FA0-39A8-2939-A4AE3BD5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5482B118-E43D-BD14-850E-979E430FF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863209"/>
              </p:ext>
            </p:extLst>
          </p:nvPr>
        </p:nvGraphicFramePr>
        <p:xfrm>
          <a:off x="1096962" y="2108200"/>
          <a:ext cx="4460690" cy="371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345">
                  <a:extLst>
                    <a:ext uri="{9D8B030D-6E8A-4147-A177-3AD203B41FA5}">
                      <a16:colId xmlns:a16="http://schemas.microsoft.com/office/drawing/2014/main" val="501935233"/>
                    </a:ext>
                  </a:extLst>
                </a:gridCol>
                <a:gridCol w="2230345">
                  <a:extLst>
                    <a:ext uri="{9D8B030D-6E8A-4147-A177-3AD203B41FA5}">
                      <a16:colId xmlns:a16="http://schemas.microsoft.com/office/drawing/2014/main" val="361073629"/>
                    </a:ext>
                  </a:extLst>
                </a:gridCol>
              </a:tblGrid>
              <a:tr h="614493">
                <a:tc>
                  <a:txBody>
                    <a:bodyPr/>
                    <a:lstStyle/>
                    <a:p>
                      <a:r>
                        <a:rPr lang="pt-PT"/>
                        <a:t>Tamanho de input</a:t>
                      </a:r>
                    </a:p>
                    <a:p>
                      <a:r>
                        <a:rPr lang="pt-PT"/>
                        <a:t>(linhas)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Tempo de execução (microssegundos)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55033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u="none" strike="noStrike" noProof="0">
                          <a:latin typeface="Franklin Gothic Book"/>
                        </a:rPr>
                        <a:t>49488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48 segundos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05385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Franklin Gothic Book"/>
                        </a:rPr>
                        <a:t>7534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7.67*10^5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84428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Franklin Gothic Book"/>
                        </a:rPr>
                        <a:t>1418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1.34*10^5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60737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Franklin Gothic Book"/>
                        </a:rPr>
                        <a:t>258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2,04*10^4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893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b="0" i="0" u="none" strike="noStrike" noProof="0">
                          <a:latin typeface="Franklin Gothic Book"/>
                        </a:rPr>
                        <a:t>137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u="none" strike="noStrike" noProof="0">
                          <a:latin typeface="Franklin Gothic Book"/>
                        </a:rPr>
                        <a:t>1.28*10^4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6789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1091895-FBBC-2E86-955A-88BDB72A393E}"/>
              </a:ext>
            </a:extLst>
          </p:cNvPr>
          <p:cNvSpPr txBox="1"/>
          <p:nvPr/>
        </p:nvSpPr>
        <p:spPr>
          <a:xfrm>
            <a:off x="5700156" y="2108200"/>
            <a:ext cx="539488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Como podemos observar, na sua maioria, o tempo de execução aumenta exponencialmente consoante o tamanho do </a:t>
            </a:r>
            <a:r>
              <a:rPr lang="pt-PT" err="1"/>
              <a:t>dataset</a:t>
            </a:r>
            <a:r>
              <a:rPr lang="pt-PT"/>
              <a:t>. Infelizmente, a execução demora uma quantidade considerável de tempo.</a:t>
            </a:r>
          </a:p>
        </p:txBody>
      </p:sp>
    </p:spTree>
    <p:extLst>
      <p:ext uri="{BB962C8B-B14F-4D97-AF65-F5344CB8AC3E}">
        <p14:creationId xmlns:p14="http://schemas.microsoft.com/office/powerpoint/2010/main" val="390563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C080D-9877-A231-39FA-677A7B4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1E1D37-4F76-32E7-AEDF-D42ED8DB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pt-PT" b="1"/>
              <a:t>Limitações dos algoritmos:</a:t>
            </a:r>
          </a:p>
          <a:p>
            <a:pPr marL="383540" lvl="1"/>
            <a:r>
              <a:rPr lang="pt-PT"/>
              <a:t>Em algumas das alíneas, é impossível obter o output dos caminhos sem demorar um quantidade consideravelmente de tempo.</a:t>
            </a:r>
            <a:endParaRPr lang="pt-PT" b="1"/>
          </a:p>
          <a:p>
            <a:r>
              <a:rPr lang="pt-PT" b="1"/>
              <a:t>Oportunidades para melhorar:</a:t>
            </a:r>
          </a:p>
          <a:p>
            <a:pPr marL="383540" lvl="1"/>
            <a:r>
              <a:rPr lang="pt-PT"/>
              <a:t>Realização do exercício 2.5 e possíveis melhorias nos algoritmos usados (maioritariamente </a:t>
            </a:r>
            <a:r>
              <a:rPr lang="pt-PT" i="1" err="1"/>
              <a:t>greedy</a:t>
            </a:r>
            <a:r>
              <a:rPr lang="pt-PT"/>
              <a:t>).</a:t>
            </a:r>
          </a:p>
          <a:p>
            <a:r>
              <a:rPr lang="pt-PT" b="1"/>
              <a:t>Dificuldades encontradas:</a:t>
            </a:r>
          </a:p>
          <a:p>
            <a:pPr marL="383540" lvl="1"/>
            <a:r>
              <a:rPr lang="pt-PT"/>
              <a:t>Gestão de tempo tendo em conta este e os projetos das restantes cadeiras</a:t>
            </a:r>
          </a:p>
          <a:p>
            <a:pPr marL="383540" lvl="1"/>
            <a:r>
              <a:rPr lang="pt-PT"/>
              <a:t>Realização da alínea 2.5.</a:t>
            </a:r>
          </a:p>
          <a:p>
            <a:r>
              <a:rPr lang="pt-PT" b="1"/>
              <a:t>Contribuições:</a:t>
            </a:r>
          </a:p>
          <a:p>
            <a:pPr marL="383540" lvl="1"/>
            <a:r>
              <a:rPr lang="pt-PT"/>
              <a:t>Afonso Pinto: 33 %</a:t>
            </a:r>
            <a:endParaRPr lang="pt-PT" b="1" i="1"/>
          </a:p>
          <a:p>
            <a:pPr marL="383540" lvl="1"/>
            <a:r>
              <a:rPr lang="pt-PT"/>
              <a:t>Francisco Prada: 33%</a:t>
            </a:r>
          </a:p>
          <a:p>
            <a:pPr marL="383540" lvl="1"/>
            <a:r>
              <a:rPr lang="pt-PT"/>
              <a:t>Ricardo Silva: 33%</a:t>
            </a:r>
          </a:p>
          <a:p>
            <a:pPr marL="383540" lvl="1"/>
            <a:endParaRPr lang="pt-PT" b="1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6BAD56-BBEC-9663-46D5-C386E8EF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812E8-9C5A-A0C4-74CF-123D7706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Destaque de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F701F4-C385-FC63-AE88-4758D3B0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/>
              <a:t>Uma das funcionalidades das quais nos orgulhamos mais é a </a:t>
            </a:r>
            <a:r>
              <a:rPr lang="pt-PT" i="1" err="1"/>
              <a:t>MaxHeap</a:t>
            </a:r>
            <a:r>
              <a:rPr lang="pt-PT" i="1"/>
              <a:t>.</a:t>
            </a:r>
          </a:p>
          <a:p>
            <a:r>
              <a:rPr lang="pt-PT"/>
              <a:t>Foi a classe em que mais tivemos liberdade para alterar, baseando-nos em implementações de </a:t>
            </a:r>
            <a:r>
              <a:rPr lang="pt-PT" i="1" err="1"/>
              <a:t>MinHeap</a:t>
            </a:r>
            <a:r>
              <a:rPr lang="pt-PT" i="1"/>
              <a:t> </a:t>
            </a:r>
            <a:r>
              <a:rPr lang="pt-PT"/>
              <a:t>mas alterando-a de modo a obter a estrutura que desejavamos.</a:t>
            </a:r>
            <a:endParaRPr lang="pt-PT" i="1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B5D4F1-F973-4AAA-4855-E7E74E1D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8BFAD-5FFD-E41D-56CE-469CAA6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Índice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06D3FD-1375-9914-DAB5-E706546C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26DF011-66C0-12E0-D9F9-65C89DFC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3760788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2" action="ppaction://hlinksldjump"/>
              </a:rPr>
              <a:t>Problema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............................................................................................................................................................................................................3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/>
              <a:t>Cenário 1:</a:t>
            </a: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3" action="ppaction://hlinksldjump"/>
              </a:rPr>
              <a:t>Formalização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..................................................................................................................................................................................................................4</a:t>
            </a: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4" action="ppaction://hlinksldjump"/>
              </a:rPr>
              <a:t>Algoritmos relevantes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....................................................................................................................................................................................................5</a:t>
            </a: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5" action="ppaction://hlinksldjump"/>
              </a:rPr>
              <a:t>Complexidade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.................................................................................................................................................................................................................6</a:t>
            </a: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6" action="ppaction://hlinksldjump"/>
              </a:rPr>
              <a:t>Avaliação empírica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.........................................................................................................................................................................................................7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/>
              <a:t>Cenário 2:</a:t>
            </a: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7" action="ppaction://hlinksldjump"/>
              </a:rPr>
              <a:t>Formalização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..................................................................................................................................................................................................................8</a:t>
            </a:r>
            <a:endParaRPr lang="pt-PT">
              <a:hlinkClick r:id="rId8" action="ppaction://hlinksldjump"/>
            </a:endParaRP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8" action="ppaction://hlinksldjump"/>
              </a:rPr>
              <a:t>Algoritmos relevantes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....................................................................................................................................................................................................9</a:t>
            </a: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9" action="ppaction://hlinksldjump"/>
              </a:rPr>
              <a:t>Complexidade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................................................................................................................................................................................................................10</a:t>
            </a:r>
            <a:endParaRPr lang="pt-PT">
              <a:hlinkClick r:id="rId10" action="ppaction://hlinksldjump"/>
            </a:endParaRPr>
          </a:p>
          <a:p>
            <a:pPr marL="383540"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pt-PT">
                <a:hlinkClick r:id="rId10" action="ppaction://hlinksldjump"/>
              </a:rPr>
              <a:t>Avaliação empírica</a:t>
            </a:r>
            <a:r>
              <a:rPr lang="pt-PT"/>
              <a:t>........................................................................................................................................................................................................11</a:t>
            </a:r>
          </a:p>
          <a:p>
            <a:pPr indent="0">
              <a:lnSpc>
                <a:spcPct val="70000"/>
              </a:lnSpc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pt-PT"/>
              <a:t>Conclusões........................................................................................................................................................................................................12</a:t>
            </a:r>
          </a:p>
          <a:p>
            <a:pPr>
              <a:lnSpc>
                <a:spcPct val="70000"/>
              </a:lnSpc>
              <a:buFont typeface="Arial,Sans-Serif" panose="020B0604020202020204" pitchFamily="34" charset="0"/>
              <a:buChar char="•"/>
            </a:pPr>
            <a:r>
              <a:rPr lang="pt-PT">
                <a:ea typeface="+mn-lt"/>
                <a:cs typeface="+mn-lt"/>
              </a:rPr>
              <a:t>Destaques de implementação..........................................................................................................................................................................13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70000"/>
              </a:lnSpc>
              <a:buFont typeface="Arial,Sans-Serif" panose="020B0604020202020204" pitchFamily="34" charset="0"/>
              <a:buChar char="•"/>
            </a:pPr>
            <a:r>
              <a:rPr lang="pt-PT">
                <a:ea typeface="+mn-lt"/>
                <a:cs typeface="+mn-lt"/>
              </a:rPr>
              <a:t>Esforço e dificuldades........................................................................................................................................................................................14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28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8E654-DAA6-BCD1-4D34-FA1121B9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050989-7EA5-10DE-6AD3-BADB74B4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/>
              <a:t>Tendo em conta a saturação dos serviços de entregas, os acionistas de uma certa empresa decidiram diversificar o ramo do negócio e apostar também na promoção de viagens turísticas. </a:t>
            </a:r>
          </a:p>
          <a:p>
            <a:r>
              <a:rPr lang="pt-PT"/>
              <a:t>Sabe-se que a empresa dispõe de veículos em vários locais e que cada um realiza um único trajeto de uma origem a um destino, tem uma certa capacidade e que realizará a viagem num certo tempo e com um custo de transporte por pessoa,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B8BBB6-A38A-1D3C-195D-18D12C42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A6D1B-E4B4-18CD-D2D0-FAC310C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7F6DA0-BB1C-27C7-3905-E154DB61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/>
              <a:t>Neste cenário, tem-se em consideração um certo grupo de passageiros que nunca se separa.</a:t>
            </a:r>
          </a:p>
          <a:p>
            <a:r>
              <a:rPr lang="pt-PT"/>
              <a:t>Primeiro, é nos pedido para maximizar o tamanho deste grupo indicando um qualquer caminho, ou seja, um caminho do grafo cuja a capacidade seja máxima.</a:t>
            </a:r>
          </a:p>
          <a:p>
            <a:r>
              <a:rPr lang="pt-PT"/>
              <a:t>Seguidamente, é nos pedido também para maximizar o tamanho do grupo mas também para minimizar o número de transbordos, ou seja, encontrar o caminho do grafo mais curto e com a maior capacidade.</a:t>
            </a:r>
          </a:p>
          <a:p>
            <a:r>
              <a:rPr lang="pt-PT"/>
              <a:t>Tendo em conta a informação fornecida podemos 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FDBCA-7386-15B1-B9FF-99AF788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084AF-D900-7398-AA10-55430D4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E3A3B1-9E0A-039C-134D-DEB7631E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500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PT" b="1"/>
              <a:t>Cenário 1.1</a:t>
            </a:r>
            <a:endParaRPr lang="pt-PT"/>
          </a:p>
          <a:p>
            <a:pPr marL="383540" lvl="1"/>
            <a:r>
              <a:rPr lang="pt-PT"/>
              <a:t>Para a primeira parte deste cenário, usamos uma adaptação do algoritmo de Dijkstra, para chegarmos ao caminho com capacidade máxima. Este algoritmo, que recebe o índice do nó inicial e do nó final, usa uma </a:t>
            </a:r>
            <a:r>
              <a:rPr lang="pt-PT" err="1"/>
              <a:t>priority</a:t>
            </a:r>
            <a:r>
              <a:rPr lang="pt-PT"/>
              <a:t> </a:t>
            </a:r>
            <a:r>
              <a:rPr lang="pt-PT" err="1"/>
              <a:t>queue</a:t>
            </a:r>
            <a:r>
              <a:rPr lang="pt-PT"/>
              <a:t> para guardar o índice dos nós que constituem o caminho máximo e no fim devolve a capacidade do mesmo.</a:t>
            </a:r>
          </a:p>
          <a:p>
            <a:pPr>
              <a:buClr>
                <a:srgbClr val="9BA8B7"/>
              </a:buClr>
            </a:pPr>
            <a:r>
              <a:rPr lang="pt-PT" b="1">
                <a:ea typeface="+mn-lt"/>
                <a:cs typeface="+mn-lt"/>
              </a:rPr>
              <a:t>Cenário 1.2</a:t>
            </a:r>
            <a:endParaRPr lang="pt-PT">
              <a:ea typeface="+mn-lt"/>
              <a:cs typeface="+mn-lt"/>
            </a:endParaRPr>
          </a:p>
          <a:p>
            <a:pPr marL="383540" lvl="1"/>
            <a:r>
              <a:rPr lang="pt-PT"/>
              <a:t>Na segunda parte do cenário, para além de usarmos a adaptação do algoritmo de </a:t>
            </a:r>
            <a:r>
              <a:rPr lang="pt-PT" err="1"/>
              <a:t>Dijkstra</a:t>
            </a:r>
            <a:r>
              <a:rPr lang="pt-PT"/>
              <a:t>, usamos uma </a:t>
            </a:r>
            <a:r>
              <a:rPr lang="pt-PT" err="1"/>
              <a:t>stack</a:t>
            </a:r>
            <a:r>
              <a:rPr lang="pt-PT"/>
              <a:t> para guardar o caminho mais curto com maior capacidade e o número de paragens desses caminhos.</a:t>
            </a:r>
          </a:p>
          <a:p>
            <a:pPr marL="200660" lvl="1" indent="0">
              <a:buNone/>
            </a:pP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336BF7-4E86-4160-E0DC-FA41FD6B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A2F4776-98B0-21CA-F09E-720ED568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21" y="2483329"/>
            <a:ext cx="4421608" cy="29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0372-B01A-6FC5-4716-345B9DB5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Complexidade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1FFF7C-5F03-AFCD-A355-D28EACED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 b="1"/>
              <a:t>Cenário 1.1</a:t>
            </a:r>
          </a:p>
          <a:p>
            <a:pPr marL="383540" lvl="1"/>
            <a:r>
              <a:rPr lang="pt-PT"/>
              <a:t>Complexidade temporal: </a:t>
            </a:r>
            <a:r>
              <a:rPr lang="pt-PT">
                <a:ea typeface="+mn-lt"/>
                <a:cs typeface="+mn-lt"/>
              </a:rPr>
              <a:t>O((|V| + |E|) log2 |V|), onde V é o número de vértices no grafo e </a:t>
            </a:r>
            <a:r>
              <a:rPr lang="pt-PT" err="1">
                <a:ea typeface="+mn-lt"/>
                <a:cs typeface="+mn-lt"/>
              </a:rPr>
              <a:t>E</a:t>
            </a:r>
            <a:r>
              <a:rPr lang="pt-PT">
                <a:ea typeface="+mn-lt"/>
                <a:cs typeface="+mn-lt"/>
              </a:rPr>
              <a:t> o número de </a:t>
            </a:r>
            <a:r>
              <a:rPr lang="pt-PT" err="1">
                <a:ea typeface="+mn-lt"/>
                <a:cs typeface="+mn-lt"/>
              </a:rPr>
              <a:t>edges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marL="383540" lvl="1"/>
            <a:r>
              <a:rPr lang="pt-PT"/>
              <a:t>Complexidade espacial: 0(|V| + |E|), onde V é o número de vértices no grafo e </a:t>
            </a:r>
            <a:r>
              <a:rPr lang="pt-PT" err="1"/>
              <a:t>E</a:t>
            </a:r>
            <a:r>
              <a:rPr lang="pt-PT"/>
              <a:t> o número de </a:t>
            </a:r>
            <a:r>
              <a:rPr lang="pt-PT" err="1"/>
              <a:t>edges</a:t>
            </a:r>
            <a:r>
              <a:rPr lang="pt-PT"/>
              <a:t>.</a:t>
            </a:r>
            <a:endParaRPr lang="pt-PT">
              <a:ea typeface="+mn-lt"/>
              <a:cs typeface="+mn-lt"/>
            </a:endParaRPr>
          </a:p>
          <a:p>
            <a:r>
              <a:rPr lang="pt-PT" b="1"/>
              <a:t>Cenário 1.2</a:t>
            </a:r>
          </a:p>
          <a:p>
            <a:pPr marL="383540" lvl="1"/>
            <a:r>
              <a:rPr lang="pt-PT"/>
              <a:t>Complexidade temporal: O((|V| + |E|)^2 log2 |V|), onde V é o número de vértices no grafo e </a:t>
            </a:r>
            <a:r>
              <a:rPr lang="pt-PT" err="1"/>
              <a:t>E</a:t>
            </a:r>
            <a:r>
              <a:rPr lang="pt-PT"/>
              <a:t> o número de </a:t>
            </a:r>
            <a:r>
              <a:rPr lang="pt-PT" err="1"/>
              <a:t>edges</a:t>
            </a:r>
            <a:r>
              <a:rPr lang="pt-PT"/>
              <a:t>.</a:t>
            </a:r>
            <a:endParaRPr lang="pt-PT">
              <a:ea typeface="+mn-lt"/>
              <a:cs typeface="+mn-lt"/>
            </a:endParaRPr>
          </a:p>
          <a:p>
            <a:pPr marL="383540" lvl="1"/>
            <a:r>
              <a:rPr lang="pt-PT">
                <a:ea typeface="+mn-lt"/>
                <a:cs typeface="+mn-lt"/>
              </a:rPr>
              <a:t>Complexidade espacial: 0((|V| + |E|)^2), onde V é o número de vértices no grafo e </a:t>
            </a:r>
            <a:r>
              <a:rPr lang="pt-PT" err="1">
                <a:ea typeface="+mn-lt"/>
                <a:cs typeface="+mn-lt"/>
              </a:rPr>
              <a:t>E</a:t>
            </a:r>
            <a:r>
              <a:rPr lang="pt-PT">
                <a:ea typeface="+mn-lt"/>
                <a:cs typeface="+mn-lt"/>
              </a:rPr>
              <a:t> o número de </a:t>
            </a:r>
            <a:r>
              <a:rPr lang="pt-PT" err="1">
                <a:ea typeface="+mn-lt"/>
                <a:cs typeface="+mn-lt"/>
              </a:rPr>
              <a:t>edges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marL="383540" lvl="1"/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09AF34-EC28-CA3A-CEF9-FA786B66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B6C0-8532-A22A-11EB-356AD9B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1:</a:t>
            </a:r>
            <a:br>
              <a:rPr lang="pt-PT"/>
            </a:br>
            <a:r>
              <a:rPr lang="pt-PT"/>
              <a:t>Avaliação empírica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52C107-5FA0-39A8-2939-A4AE3BD5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5482B118-E43D-BD14-850E-979E430FF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79167"/>
              </p:ext>
            </p:extLst>
          </p:nvPr>
        </p:nvGraphicFramePr>
        <p:xfrm>
          <a:off x="1096962" y="2108200"/>
          <a:ext cx="4460690" cy="371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345">
                  <a:extLst>
                    <a:ext uri="{9D8B030D-6E8A-4147-A177-3AD203B41FA5}">
                      <a16:colId xmlns:a16="http://schemas.microsoft.com/office/drawing/2014/main" val="501935233"/>
                    </a:ext>
                  </a:extLst>
                </a:gridCol>
                <a:gridCol w="2230345">
                  <a:extLst>
                    <a:ext uri="{9D8B030D-6E8A-4147-A177-3AD203B41FA5}">
                      <a16:colId xmlns:a16="http://schemas.microsoft.com/office/drawing/2014/main" val="361073629"/>
                    </a:ext>
                  </a:extLst>
                </a:gridCol>
              </a:tblGrid>
              <a:tr h="614493">
                <a:tc>
                  <a:txBody>
                    <a:bodyPr/>
                    <a:lstStyle/>
                    <a:p>
                      <a:r>
                        <a:rPr lang="pt-PT"/>
                        <a:t>Tamanho de input</a:t>
                      </a:r>
                    </a:p>
                    <a:p>
                      <a:r>
                        <a:rPr lang="pt-PT"/>
                        <a:t>(linhas)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Tempo de execução (microssegundos)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55033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25123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05385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7869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84428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5054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60737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893"/>
                  </a:ext>
                </a:extLst>
              </a:tr>
              <a:tr h="614493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6789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1091895-FBBC-2E86-955A-88BDB72A393E}"/>
              </a:ext>
            </a:extLst>
          </p:cNvPr>
          <p:cNvSpPr txBox="1"/>
          <p:nvPr/>
        </p:nvSpPr>
        <p:spPr>
          <a:xfrm>
            <a:off x="5700156" y="2108200"/>
            <a:ext cx="539488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/>
              <a:t>Ao analisar os tempos de execução, podemos ver que estes se revelaram ser bastante satisfatórios tendo em conta que foram usados os algoritmos apropriados para o problema em questão.</a:t>
            </a:r>
          </a:p>
        </p:txBody>
      </p:sp>
    </p:spTree>
    <p:extLst>
      <p:ext uri="{BB962C8B-B14F-4D97-AF65-F5344CB8AC3E}">
        <p14:creationId xmlns:p14="http://schemas.microsoft.com/office/powerpoint/2010/main" val="107846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A6D1B-E4B4-18CD-D2D0-FAC310C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Formalização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7F6DA0-BB1C-27C7-3905-E154DB61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/>
              <a:t>No segundo cenário é se tido em conta um grupo que se pode separar.</a:t>
            </a:r>
          </a:p>
          <a:p>
            <a:r>
              <a:rPr lang="pt-PT"/>
              <a:t>Primeiramente, pede-se um encaminhamento para um grupo, dada a sua dimensão. De seguida, pretende-se corrigir, se necessário, esse caminho, dado um aumento do número de pessoas.</a:t>
            </a:r>
          </a:p>
          <a:p>
            <a:r>
              <a:rPr lang="pt-PT"/>
              <a:t>Em terceiro lugar também se deverá determinar não só a dimensão máxima do grupo (ou seja, o fluxo máximo) como também  um encaminhamento para este.</a:t>
            </a:r>
          </a:p>
          <a:p>
            <a:r>
              <a:rPr lang="pt-PT"/>
              <a:t>Na quarta alínea, é nos pedido quando, no mínimo, é que o grupo se voltaria a reunir no destino (</a:t>
            </a:r>
            <a:r>
              <a:rPr lang="pt-PT" i="1" err="1"/>
              <a:t>earliest</a:t>
            </a:r>
            <a:r>
              <a:rPr lang="pt-PT" i="1"/>
              <a:t> </a:t>
            </a:r>
            <a:r>
              <a:rPr lang="pt-PT" i="1" err="1"/>
              <a:t>finish</a:t>
            </a:r>
            <a:r>
              <a:rPr lang="pt-PT"/>
              <a:t>).</a:t>
            </a:r>
          </a:p>
          <a:p>
            <a:r>
              <a:rPr lang="pt-PT"/>
              <a:t>Finalmente, determina-se o tempo máximo de espera (folga total)  e em que nós é que se esperará esse tempo.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FDBCA-7386-15B1-B9FF-99AF788F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084AF-D900-7398-AA10-55430D4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2:</a:t>
            </a:r>
            <a:br>
              <a:rPr lang="pt-PT"/>
            </a:br>
            <a:r>
              <a:rPr lang="pt-PT"/>
              <a:t>Algoritmos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E3A3B1-9E0A-039C-134D-DEB7631E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1891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r>
              <a:rPr lang="pt-PT" b="1">
                <a:ea typeface="+mn-lt"/>
                <a:cs typeface="+mn-lt"/>
              </a:rPr>
              <a:t>Cenário 2.1</a:t>
            </a:r>
          </a:p>
          <a:p>
            <a:pPr marL="383540" lvl="1"/>
            <a:r>
              <a:rPr lang="pt-PT">
                <a:ea typeface="+mn-lt"/>
                <a:cs typeface="+mn-lt"/>
              </a:rPr>
              <a:t>É usada uma BFS para determinar se ainda é possível realizar um caminho do nó </a:t>
            </a:r>
            <a:r>
              <a:rPr lang="pt-PT" i="1" err="1">
                <a:ea typeface="+mn-lt"/>
                <a:cs typeface="+mn-lt"/>
              </a:rPr>
              <a:t>source</a:t>
            </a:r>
            <a:r>
              <a:rPr lang="pt-PT">
                <a:ea typeface="+mn-lt"/>
                <a:cs typeface="+mn-lt"/>
              </a:rPr>
              <a:t> ao nó </a:t>
            </a:r>
            <a:r>
              <a:rPr lang="pt-PT" i="1" err="1">
                <a:ea typeface="+mn-lt"/>
                <a:cs typeface="+mn-lt"/>
              </a:rPr>
              <a:t>dest</a:t>
            </a:r>
            <a:r>
              <a:rPr lang="pt-PT" i="1">
                <a:ea typeface="+mn-lt"/>
                <a:cs typeface="+mn-lt"/>
              </a:rPr>
              <a:t> </a:t>
            </a:r>
            <a:r>
              <a:rPr lang="pt-PT">
                <a:ea typeface="+mn-lt"/>
                <a:cs typeface="+mn-lt"/>
              </a:rPr>
              <a:t>através do grafo residual criado a partir do grafo g. Ao mesmo tempo é aplicado o algoritmo de </a:t>
            </a:r>
            <a:r>
              <a:rPr lang="pt-PT" err="1">
                <a:ea typeface="+mn-lt"/>
                <a:cs typeface="+mn-lt"/>
              </a:rPr>
              <a:t>Edmonds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Karp</a:t>
            </a:r>
            <a:r>
              <a:rPr lang="pt-PT">
                <a:ea typeface="+mn-lt"/>
                <a:cs typeface="+mn-lt"/>
              </a:rPr>
              <a:t>, de modo a atualizando a rede residual. Em vez de iterarmos até ao fluxo máximo, iteramos até ao limite definido pela dimensão do grupo (dada pelo </a:t>
            </a:r>
            <a:r>
              <a:rPr lang="pt-PT" i="1" err="1">
                <a:ea typeface="+mn-lt"/>
                <a:cs typeface="+mn-lt"/>
              </a:rPr>
              <a:t>user</a:t>
            </a:r>
            <a:r>
              <a:rPr lang="pt-PT">
                <a:ea typeface="+mn-lt"/>
                <a:cs typeface="+mn-lt"/>
              </a:rPr>
              <a:t>).</a:t>
            </a:r>
          </a:p>
          <a:p>
            <a:r>
              <a:rPr lang="pt-PT" b="1">
                <a:ea typeface="+mn-lt"/>
                <a:cs typeface="+mn-lt"/>
              </a:rPr>
              <a:t>Cenário 2..2</a:t>
            </a:r>
          </a:p>
          <a:p>
            <a:pPr marL="383540" lvl="1"/>
            <a:r>
              <a:rPr lang="pt-PT">
                <a:ea typeface="+mn-lt"/>
                <a:cs typeface="+mn-lt"/>
              </a:rPr>
              <a:t>No fundo, foram utilizados os mesmos algoritmos da alínea anterior, sendo a única mudança um incremento na dimensão dada pelo utilizador e corrigindo (se necessário) o encaminhamento calculado previamente.</a:t>
            </a:r>
            <a:endParaRPr lang="pt-PT" b="1">
              <a:ea typeface="+mn-lt"/>
              <a:cs typeface="+mn-lt"/>
            </a:endParaRPr>
          </a:p>
          <a:p>
            <a:r>
              <a:rPr lang="pt-PT" b="1">
                <a:ea typeface="+mn-lt"/>
                <a:cs typeface="+mn-lt"/>
              </a:rPr>
              <a:t>Cenário 2.3</a:t>
            </a:r>
          </a:p>
          <a:p>
            <a:pPr marL="383540" lvl="1"/>
            <a:r>
              <a:rPr lang="pt-PT">
                <a:ea typeface="+mn-lt"/>
                <a:cs typeface="+mn-lt"/>
              </a:rPr>
              <a:t>Esta alínea serviu, no fundo, como uma base para a resolução das alíneas anteriormente referidas. A diferença é que se calcula o fluxo máximo do grafo, independentemente de uma dada dimensão.</a:t>
            </a:r>
            <a:endParaRPr lang="pt-PT" b="1">
              <a:ea typeface="+mn-lt"/>
              <a:cs typeface="+mn-lt"/>
            </a:endParaRPr>
          </a:p>
          <a:p>
            <a:r>
              <a:rPr lang="pt-PT" b="1">
                <a:ea typeface="+mn-lt"/>
                <a:cs typeface="+mn-lt"/>
              </a:rPr>
              <a:t>Cenário 2.4</a:t>
            </a:r>
          </a:p>
          <a:p>
            <a:pPr marL="383540" lvl="1"/>
            <a:r>
              <a:rPr lang="pt-PT">
                <a:ea typeface="+mn-lt"/>
                <a:cs typeface="+mn-lt"/>
              </a:rPr>
              <a:t>Visto que temos no fundo um modelo arco-atividade, temos que a </a:t>
            </a:r>
            <a:r>
              <a:rPr lang="pt-PT" i="1">
                <a:ea typeface="+mn-lt"/>
                <a:cs typeface="+mn-lt"/>
              </a:rPr>
              <a:t>duração mínima do projeto é igual ao comprimento do </a:t>
            </a:r>
            <a:r>
              <a:rPr lang="pt-PT" i="1" err="1">
                <a:ea typeface="+mn-lt"/>
                <a:cs typeface="+mn-lt"/>
              </a:rPr>
              <a:t>caminhp</a:t>
            </a:r>
            <a:r>
              <a:rPr lang="pt-PT" i="1">
                <a:ea typeface="+mn-lt"/>
                <a:cs typeface="+mn-lt"/>
              </a:rPr>
              <a:t> máximo. </a:t>
            </a:r>
            <a:r>
              <a:rPr lang="pt-PT">
                <a:ea typeface="+mn-lt"/>
                <a:cs typeface="+mn-lt"/>
              </a:rPr>
              <a:t>Isto quer dizer que, ao termos o caminho de capacidade máxima, só basta determinamos o tempo desse caminho no total. Por isso mesmo, usamos a função já descrita no cenário 1 de modo a obter de novo o caminho de capacidade máxima e, por consequente, o seu tempo mínimo de execução</a:t>
            </a:r>
            <a:endParaRPr lang="pt-PT" b="1">
              <a:ea typeface="+mn-lt"/>
              <a:cs typeface="+mn-lt"/>
            </a:endParaRPr>
          </a:p>
          <a:p>
            <a:pPr marL="0" indent="0">
              <a:buNone/>
            </a:pPr>
            <a:endParaRPr lang="pt-PT" b="1">
              <a:ea typeface="+mn-lt"/>
              <a:cs typeface="+mn-lt"/>
            </a:endParaRPr>
          </a:p>
          <a:p>
            <a:pPr marL="0" indent="0">
              <a:buNone/>
            </a:pPr>
            <a:endParaRPr lang="pt-PT" b="1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336BF7-4E86-4160-E0DC-FA41FD6B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07/06/2022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61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116d5e470e0900c2787544ee624dcc17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4843c78d50ba83f6d00703ae1042b230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505C5F-5A15-44E2-B6A2-568104E58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9FAB59-D03B-4C97-8059-B8CB31928BF8}">
  <ds:schemaRefs>
    <ds:schemaRef ds:uri="a47fcd35-67e3-4b66-9352-8d0db098ec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1024D2-A76C-4B5A-A0D7-A13B1EB2D917}">
  <ds:schemaRefs>
    <ds:schemaRef ds:uri="a47fcd35-67e3-4b66-9352-8d0db098e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{7A230C7E-F559-4FE2-8C99-4F8318B48CE3}tf56160789_win32</Template>
  <Application>Microsoft Office PowerPoint</Application>
  <PresentationFormat>Ecrã Panorâmico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1_RetrospectVTI</vt:lpstr>
      <vt:lpstr>Agência de Viagens</vt:lpstr>
      <vt:lpstr>Índice</vt:lpstr>
      <vt:lpstr>Problema</vt:lpstr>
      <vt:lpstr>Cenário 1: Formalização</vt:lpstr>
      <vt:lpstr>Cenário 1: Algoritmos relevantes</vt:lpstr>
      <vt:lpstr>Cenário 1: Complexidade</vt:lpstr>
      <vt:lpstr>Cenário 1: Avaliação empírica</vt:lpstr>
      <vt:lpstr>Cenário 2: Formalização</vt:lpstr>
      <vt:lpstr>Cenário 2: Algoritmos relevantes</vt:lpstr>
      <vt:lpstr>Cenário 2: Complexidade</vt:lpstr>
      <vt:lpstr>Cenário 2: Avaliação empírica</vt:lpstr>
      <vt:lpstr>Conclusões</vt:lpstr>
      <vt:lpstr>Destaque de 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Agência de Viagens</dc:title>
  <dc:creator>Francisco Miguel Alcobia Maia Prada</dc:creator>
  <cp:revision>2</cp:revision>
  <dcterms:created xsi:type="dcterms:W3CDTF">2022-06-05T11:26:49Z</dcterms:created>
  <dcterms:modified xsi:type="dcterms:W3CDTF">2022-06-07T09:24:29Z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