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handoutMasterIdLst>
    <p:handoutMasterId r:id="rId14"/>
  </p:handoutMasterIdLst>
  <p:sldIdLst>
    <p:sldId id="257" r:id="rId2"/>
    <p:sldId id="258" r:id="rId3"/>
    <p:sldId id="259" r:id="rId4"/>
    <p:sldId id="269" r:id="rId5"/>
    <p:sldId id="260" r:id="rId6"/>
    <p:sldId id="262" r:id="rId7"/>
    <p:sldId id="263" r:id="rId8"/>
    <p:sldId id="264" r:id="rId9"/>
    <p:sldId id="265" r:id="rId10"/>
    <p:sldId id="266" r:id="rId11"/>
    <p:sldId id="267" r:id="rId12"/>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56F278-A156-4ED5-8F6B-327BF961625C}" v="387" dt="2021-12-19T00:43:35.306"/>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50" d="100"/>
          <a:sy n="50" d="100"/>
        </p:scale>
        <p:origin x="806" y="29"/>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ko Prada" userId="807ed6d7efd7d113" providerId="LiveId" clId="{FD56F278-A156-4ED5-8F6B-327BF961625C}"/>
    <pc:docChg chg="undo custSel modSld">
      <pc:chgData name="Kiko Prada" userId="807ed6d7efd7d113" providerId="LiveId" clId="{FD56F278-A156-4ED5-8F6B-327BF961625C}" dt="2021-12-19T00:48:42.780" v="2853" actId="14100"/>
      <pc:docMkLst>
        <pc:docMk/>
      </pc:docMkLst>
      <pc:sldChg chg="modSp">
        <pc:chgData name="Kiko Prada" userId="807ed6d7efd7d113" providerId="LiveId" clId="{FD56F278-A156-4ED5-8F6B-327BF961625C}" dt="2021-12-18T23:14:09.563" v="1716" actId="20577"/>
        <pc:sldMkLst>
          <pc:docMk/>
          <pc:sldMk cId="263784652" sldId="258"/>
        </pc:sldMkLst>
        <pc:graphicFrameChg chg="mod">
          <ac:chgData name="Kiko Prada" userId="807ed6d7efd7d113" providerId="LiveId" clId="{FD56F278-A156-4ED5-8F6B-327BF961625C}" dt="2021-12-18T23:14:09.563" v="1716" actId="20577"/>
          <ac:graphicFrameMkLst>
            <pc:docMk/>
            <pc:sldMk cId="263784652" sldId="258"/>
            <ac:graphicFrameMk id="4" creationId="{FF3F0D82-0AA6-45C3-8367-955CBFA02ED6}"/>
          </ac:graphicFrameMkLst>
        </pc:graphicFrameChg>
      </pc:sldChg>
      <pc:sldChg chg="modSp mod">
        <pc:chgData name="Kiko Prada" userId="807ed6d7efd7d113" providerId="LiveId" clId="{FD56F278-A156-4ED5-8F6B-327BF961625C}" dt="2021-12-18T23:15:22.845" v="1743" actId="20577"/>
        <pc:sldMkLst>
          <pc:docMk/>
          <pc:sldMk cId="2638664436" sldId="259"/>
        </pc:sldMkLst>
        <pc:spChg chg="mod">
          <ac:chgData name="Kiko Prada" userId="807ed6d7efd7d113" providerId="LiveId" clId="{FD56F278-A156-4ED5-8F6B-327BF961625C}" dt="2021-12-18T22:15:21.672" v="374" actId="20577"/>
          <ac:spMkLst>
            <pc:docMk/>
            <pc:sldMk cId="2638664436" sldId="259"/>
            <ac:spMk id="2" creationId="{7C9B41C9-F226-496C-947D-A15B4832CFB0}"/>
          </ac:spMkLst>
        </pc:spChg>
        <pc:spChg chg="mod">
          <ac:chgData name="Kiko Prada" userId="807ed6d7efd7d113" providerId="LiveId" clId="{FD56F278-A156-4ED5-8F6B-327BF961625C}" dt="2021-12-18T23:15:22.845" v="1743" actId="20577"/>
          <ac:spMkLst>
            <pc:docMk/>
            <pc:sldMk cId="2638664436" sldId="259"/>
            <ac:spMk id="3" creationId="{14A3DD2A-B523-4E61-8646-6DB661927BA9}"/>
          </ac:spMkLst>
        </pc:spChg>
      </pc:sldChg>
      <pc:sldChg chg="addSp delSp modSp mod">
        <pc:chgData name="Kiko Prada" userId="807ed6d7efd7d113" providerId="LiveId" clId="{FD56F278-A156-4ED5-8F6B-327BF961625C}" dt="2021-12-19T00:48:42.780" v="2853" actId="14100"/>
        <pc:sldMkLst>
          <pc:docMk/>
          <pc:sldMk cId="60351812" sldId="262"/>
        </pc:sldMkLst>
        <pc:spChg chg="mod">
          <ac:chgData name="Kiko Prada" userId="807ed6d7efd7d113" providerId="LiveId" clId="{FD56F278-A156-4ED5-8F6B-327BF961625C}" dt="2021-12-19T00:45:02.747" v="2692" actId="1076"/>
          <ac:spMkLst>
            <pc:docMk/>
            <pc:sldMk cId="60351812" sldId="262"/>
            <ac:spMk id="2" creationId="{07BFDD83-B4CA-4AB5-9F49-2B31881885F5}"/>
          </ac:spMkLst>
        </pc:spChg>
        <pc:spChg chg="mod">
          <ac:chgData name="Kiko Prada" userId="807ed6d7efd7d113" providerId="LiveId" clId="{FD56F278-A156-4ED5-8F6B-327BF961625C}" dt="2021-12-18T22:31:25.563" v="1256" actId="5793"/>
          <ac:spMkLst>
            <pc:docMk/>
            <pc:sldMk cId="60351812" sldId="262"/>
            <ac:spMk id="3" creationId="{8C6F156C-3685-4D9C-B4BB-0AE2CBAB22DE}"/>
          </ac:spMkLst>
        </pc:spChg>
        <pc:graphicFrameChg chg="add del">
          <ac:chgData name="Kiko Prada" userId="807ed6d7efd7d113" providerId="LiveId" clId="{FD56F278-A156-4ED5-8F6B-327BF961625C}" dt="2021-12-18T22:28:53.962" v="1213" actId="478"/>
          <ac:graphicFrameMkLst>
            <pc:docMk/>
            <pc:sldMk cId="60351812" sldId="262"/>
            <ac:graphicFrameMk id="5" creationId="{85C8DBD8-85D8-4AA3-B8F3-9705DE8C8A3F}"/>
          </ac:graphicFrameMkLst>
        </pc:graphicFrameChg>
        <pc:graphicFrameChg chg="add del mod modGraphic">
          <ac:chgData name="Kiko Prada" userId="807ed6d7efd7d113" providerId="LiveId" clId="{FD56F278-A156-4ED5-8F6B-327BF961625C}" dt="2021-12-18T22:29:22.422" v="1219" actId="478"/>
          <ac:graphicFrameMkLst>
            <pc:docMk/>
            <pc:sldMk cId="60351812" sldId="262"/>
            <ac:graphicFrameMk id="6" creationId="{A403E14F-EAC6-429A-B343-8C1EE3889828}"/>
          </ac:graphicFrameMkLst>
        </pc:graphicFrameChg>
        <pc:graphicFrameChg chg="add del mod modGraphic">
          <ac:chgData name="Kiko Prada" userId="807ed6d7efd7d113" providerId="LiveId" clId="{FD56F278-A156-4ED5-8F6B-327BF961625C}" dt="2021-12-18T22:30:41.356" v="1225" actId="478"/>
          <ac:graphicFrameMkLst>
            <pc:docMk/>
            <pc:sldMk cId="60351812" sldId="262"/>
            <ac:graphicFrameMk id="7" creationId="{2E294CF4-E813-48B4-9003-71B8B4AF0C12}"/>
          </ac:graphicFrameMkLst>
        </pc:graphicFrameChg>
        <pc:graphicFrameChg chg="add mod modGraphic">
          <ac:chgData name="Kiko Prada" userId="807ed6d7efd7d113" providerId="LiveId" clId="{FD56F278-A156-4ED5-8F6B-327BF961625C}" dt="2021-12-19T00:48:34.804" v="2852" actId="14734"/>
          <ac:graphicFrameMkLst>
            <pc:docMk/>
            <pc:sldMk cId="60351812" sldId="262"/>
            <ac:graphicFrameMk id="8" creationId="{ACFBD175-18AC-41CA-8EC2-0202B1EE5FF1}"/>
          </ac:graphicFrameMkLst>
        </pc:graphicFrameChg>
        <pc:cxnChg chg="add mod">
          <ac:chgData name="Kiko Prada" userId="807ed6d7efd7d113" providerId="LiveId" clId="{FD56F278-A156-4ED5-8F6B-327BF961625C}" dt="2021-12-19T00:48:42.780" v="2853" actId="14100"/>
          <ac:cxnSpMkLst>
            <pc:docMk/>
            <pc:sldMk cId="60351812" sldId="262"/>
            <ac:cxnSpMk id="10" creationId="{6FE78C57-9C7E-4771-B203-78CE25AA647C}"/>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dirty="0"/>
            <a:t>1</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PT" dirty="0"/>
            <a:t>Gerir os aspetos principais que definem um aeroporto (aviões, voos, companhias aéreas, partidas e chegadas, </a:t>
          </a:r>
          <a:r>
            <a:rPr lang="pt-PT" dirty="0" err="1"/>
            <a:t>etc</a:t>
          </a:r>
          <a:r>
            <a:rPr lang="pt-PT" dirty="0"/>
            <a:t>)</a:t>
          </a:r>
          <a:endParaRPr lang="pt-pt"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dirty="0"/>
            <a:t>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PT" dirty="0"/>
            <a:t>Criar classes e respetivos atributos pertinentes de modo a gerir a </a:t>
          </a:r>
        </a:p>
        <a:p>
          <a:pPr rtl="0"/>
          <a:r>
            <a:rPr lang="pt-PT" dirty="0"/>
            <a:t>informação sobre Aviões, Voos, Clientes, Companhias, etc.</a:t>
          </a:r>
          <a:endParaRPr lang="pt-pt" dirty="0"/>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dirty="0"/>
            <a:t>3</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PT" dirty="0"/>
            <a:t>R</a:t>
          </a:r>
          <a:r>
            <a:rPr lang="pt-pt" dirty="0"/>
            <a:t>elacionar as estruturas de modo a obter uma base de dados funcional</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Gerir os aspetos principais que definem um aeroporto (aviões, voos, companhias aéreas, partidas e chegadas, </a:t>
          </a:r>
          <a:r>
            <a:rPr lang="pt-PT" sz="1100" kern="1200" dirty="0" err="1"/>
            <a:t>etc</a:t>
          </a:r>
          <a:r>
            <a:rPr lang="pt-PT" sz="1100" kern="1200" dirty="0"/>
            <a:t>)</a:t>
          </a:r>
          <a:endParaRPr lang="pt-pt"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PT" sz="1100" kern="1200" dirty="0"/>
            <a:t>Criar classes e respetivos atributos pertinentes de modo a gerir a </a:t>
          </a:r>
        </a:p>
        <a:p>
          <a:pPr marL="0" lvl="0" indent="0" algn="ctr" defTabSz="488950" rtl="0">
            <a:lnSpc>
              <a:spcPct val="90000"/>
            </a:lnSpc>
            <a:spcBef>
              <a:spcPct val="0"/>
            </a:spcBef>
            <a:spcAft>
              <a:spcPct val="35000"/>
            </a:spcAft>
            <a:buNone/>
          </a:pPr>
          <a:r>
            <a:rPr lang="pt-PT" sz="1100" kern="1200" dirty="0"/>
            <a:t>informação sobre Aviões, Voos, Clientes, Companhias, etc.</a:t>
          </a:r>
          <a:endParaRPr lang="pt-pt" sz="11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R</a:t>
          </a:r>
          <a:r>
            <a:rPr lang="pt-pt" sz="1100" kern="1200" dirty="0"/>
            <a:t>elacionar as estruturas de modo a obter uma base de dados funcional</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CB2839-1C58-4BCF-A979-9A1F76285043}" type="datetime1">
              <a:rPr lang="pt-PT" smtClean="0"/>
              <a:t>21/12/2021</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B0334B-A01B-4ED9-84B2-4047E9C40D52}" type="datetime1">
              <a:rPr lang="pt-PT" smtClean="0"/>
              <a:t>21/12/2021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de subtítulo do Modelo Global</a:t>
            </a:r>
            <a:endParaRPr lang="en-US" dirty="0"/>
          </a:p>
        </p:txBody>
      </p:sp>
      <p:sp>
        <p:nvSpPr>
          <p:cNvPr id="8" name="Marcador de Posição d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33C872B-9021-4EB5-978D-88549561B1BF}" type="datetime1">
              <a:rPr lang="pt-PT" smtClean="0"/>
              <a:t>21/12/2021</a:t>
            </a:fld>
            <a:endParaRPr lang="en-US" dirty="0"/>
          </a:p>
        </p:txBody>
      </p:sp>
      <p:sp>
        <p:nvSpPr>
          <p:cNvPr id="9" name="Marcador de Posição do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PT"/>
              <a:t>Clique para editar o estilo de título do Modelo Global</a:t>
            </a:r>
            <a:endParaRPr lang="en-US" dirty="0"/>
          </a:p>
        </p:txBody>
      </p:sp>
      <p:sp>
        <p:nvSpPr>
          <p:cNvPr id="3" name="Marcador de Posição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10"/>
          </p:nvPr>
        </p:nvSpPr>
        <p:spPr/>
        <p:txBody>
          <a:bodyPr rtlCol="0"/>
          <a:lstStyle/>
          <a:p>
            <a:pPr rtl="0"/>
            <a:fld id="{D596A2F7-C4B5-4B27-A004-0671785D38D6}" type="datetime1">
              <a:rPr lang="pt-PT" smtClean="0"/>
              <a:t>21/12/2021</a:t>
            </a:fld>
            <a:endParaRPr lang="en-US" dirty="0"/>
          </a:p>
        </p:txBody>
      </p:sp>
      <p:sp>
        <p:nvSpPr>
          <p:cNvPr id="5" name="Marcador de Posição do Rodapé 4"/>
          <p:cNvSpPr>
            <a:spLocks noGrp="1"/>
          </p:cNvSpPr>
          <p:nvPr>
            <p:ph type="ftr" sz="quarter" idx="11"/>
          </p:nvPr>
        </p:nvSpPr>
        <p:spPr/>
        <p:txBody>
          <a:bodyPr rtlCol="0"/>
          <a:lstStyle/>
          <a:p>
            <a:pPr rtl="0"/>
            <a:endParaRPr lang="en-US" dirty="0"/>
          </a:p>
        </p:txBody>
      </p:sp>
      <p:sp>
        <p:nvSpPr>
          <p:cNvPr id="6" name="Marcador de Posição do Número do Diapositivo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pt-pt" dirty="0"/>
              <a:t>Clique para editar o estilo do título do Modelo Global</a:t>
            </a:r>
            <a:endParaRPr lang="en-US" dirty="0"/>
          </a:p>
        </p:txBody>
      </p:sp>
      <p:sp>
        <p:nvSpPr>
          <p:cNvPr id="3" name="Marcador de Posição do Texto Vertical 2"/>
          <p:cNvSpPr>
            <a:spLocks noGrp="1"/>
          </p:cNvSpPr>
          <p:nvPr>
            <p:ph type="body" orient="vert" idx="1"/>
          </p:nvPr>
        </p:nvSpPr>
        <p:spPr>
          <a:xfrm>
            <a:off x="774923" y="863600"/>
            <a:ext cx="7161625" cy="4807326"/>
          </a:xfrm>
        </p:spPr>
        <p:txBody>
          <a:bodyPr vert="eaVert" rtlCol="0" anchor="t"/>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Posição d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F6322EC-603C-467A-ABE0-DDADD4D3F055}" type="datetime1">
              <a:rPr lang="pt-PT" smtClean="0"/>
              <a:t>21/12/2021</a:t>
            </a:fld>
            <a:endParaRPr lang="en-US" dirty="0"/>
          </a:p>
        </p:txBody>
      </p:sp>
      <p:sp>
        <p:nvSpPr>
          <p:cNvPr id="12" name="Marcador de Posição do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Marcador de Posição do Número do Diapositivo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81192" y="2340864"/>
            <a:ext cx="11029615" cy="3634486"/>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Marcador de Posição d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E09E755-EDBC-4192-AC9E-FCC227FEE010}" type="datetime1">
              <a:rPr lang="pt-PT" smtClean="0"/>
              <a:t>21/12/2021</a:t>
            </a:fld>
            <a:endParaRPr lang="en-US" dirty="0"/>
          </a:p>
        </p:txBody>
      </p:sp>
      <p:sp>
        <p:nvSpPr>
          <p:cNvPr id="9" name="Marcador de Posição do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sp>
        <p:nvSpPr>
          <p:cNvPr id="7" name="Marcador de Posição d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96CFE7-A573-4719-8192-DEF0EFA75C09}" type="datetime1">
              <a:rPr lang="pt-PT" smtClean="0"/>
              <a:t>21/12/2021</a:t>
            </a:fld>
            <a:endParaRPr lang="en-US" dirty="0"/>
          </a:p>
        </p:txBody>
      </p:sp>
      <p:sp>
        <p:nvSpPr>
          <p:cNvPr id="9" name="Marcador de Posição do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sz="half" idx="1"/>
          </p:nvPr>
        </p:nvSpPr>
        <p:spPr>
          <a:xfrm>
            <a:off x="581193" y="2228003"/>
            <a:ext cx="5194767"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e Conteúdo 3"/>
          <p:cNvSpPr>
            <a:spLocks noGrp="1"/>
          </p:cNvSpPr>
          <p:nvPr>
            <p:ph sz="half" idx="2"/>
          </p:nvPr>
        </p:nvSpPr>
        <p:spPr>
          <a:xfrm>
            <a:off x="6416039" y="2228003"/>
            <a:ext cx="5194769"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5" name="Marcador de Posição da Data 4"/>
          <p:cNvSpPr>
            <a:spLocks noGrp="1"/>
          </p:cNvSpPr>
          <p:nvPr>
            <p:ph type="dt" sz="half" idx="10"/>
          </p:nvPr>
        </p:nvSpPr>
        <p:spPr/>
        <p:txBody>
          <a:bodyPr rtlCol="0"/>
          <a:lstStyle/>
          <a:p>
            <a:pPr rtl="0"/>
            <a:fld id="{20897C99-EC67-49CE-86D9-F22CCAECAE5E}" type="datetime1">
              <a:rPr lang="pt-PT" smtClean="0"/>
              <a:t>21/12/2021</a:t>
            </a:fld>
            <a:endParaRPr lang="en-US" dirty="0"/>
          </a:p>
        </p:txBody>
      </p:sp>
      <p:sp>
        <p:nvSpPr>
          <p:cNvPr id="6" name="Marcador de Posição do Rodapé 5"/>
          <p:cNvSpPr>
            <a:spLocks noGrp="1"/>
          </p:cNvSpPr>
          <p:nvPr>
            <p:ph type="ftr" sz="quarter" idx="11"/>
          </p:nvPr>
        </p:nvSpPr>
        <p:spPr/>
        <p:txBody>
          <a:bodyPr rtlCol="0"/>
          <a:lstStyle/>
          <a:p>
            <a:pPr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o Tex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581194" y="2926052"/>
            <a:ext cx="5194766"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pt" dirty="0"/>
              <a:t>Clique para editar os estilos de texto do Modelo Global</a:t>
            </a:r>
          </a:p>
        </p:txBody>
      </p:sp>
      <p:sp>
        <p:nvSpPr>
          <p:cNvPr id="6" name="Marcador de Posição de Conteúdo 5"/>
          <p:cNvSpPr>
            <a:spLocks noGrp="1"/>
          </p:cNvSpPr>
          <p:nvPr>
            <p:ph sz="quarter" idx="4" hasCustomPrompt="1"/>
          </p:nvPr>
        </p:nvSpPr>
        <p:spPr>
          <a:xfrm>
            <a:off x="6416037" y="2926052"/>
            <a:ext cx="5194771"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p:cNvSpPr>
            <a:spLocks noGrp="1"/>
          </p:cNvSpPr>
          <p:nvPr>
            <p:ph type="dt" sz="half" idx="10"/>
          </p:nvPr>
        </p:nvSpPr>
        <p:spPr/>
        <p:txBody>
          <a:bodyPr rtlCol="0"/>
          <a:lstStyle/>
          <a:p>
            <a:pPr rtl="0"/>
            <a:fld id="{BE14A099-40C0-42BE-A240-B8755EA7A0CD}" type="datetime1">
              <a:rPr lang="pt-PT" smtClean="0"/>
              <a:t>21/12/2021</a:t>
            </a:fld>
            <a:endParaRPr lang="en-US" dirty="0"/>
          </a:p>
        </p:txBody>
      </p:sp>
      <p:sp>
        <p:nvSpPr>
          <p:cNvPr id="8" name="Marcador de Posição do Rodapé 7"/>
          <p:cNvSpPr>
            <a:spLocks noGrp="1"/>
          </p:cNvSpPr>
          <p:nvPr>
            <p:ph type="ftr" sz="quarter" idx="11"/>
          </p:nvPr>
        </p:nvSpPr>
        <p:spPr/>
        <p:txBody>
          <a:bodyPr rtlCol="0"/>
          <a:lstStyle/>
          <a:p>
            <a:pPr rtl="0"/>
            <a:endParaRPr lang="en-US" dirty="0"/>
          </a:p>
        </p:txBody>
      </p:sp>
      <p:sp>
        <p:nvSpPr>
          <p:cNvPr id="9" name="Marcador de Posição do Número do Diapositivo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PT"/>
              <a:t>Clique para editar o estilo de título do Modelo Global</a:t>
            </a:r>
            <a:endParaRPr lang="en-US" dirty="0"/>
          </a:p>
        </p:txBody>
      </p:sp>
      <p:sp>
        <p:nvSpPr>
          <p:cNvPr id="3" name="Marcador de Posição da Data 2"/>
          <p:cNvSpPr>
            <a:spLocks noGrp="1"/>
          </p:cNvSpPr>
          <p:nvPr>
            <p:ph type="dt" sz="half" idx="10"/>
          </p:nvPr>
        </p:nvSpPr>
        <p:spPr/>
        <p:txBody>
          <a:bodyPr rtlCol="0"/>
          <a:lstStyle/>
          <a:p>
            <a:pPr rtl="0"/>
            <a:fld id="{51700D0E-9E8B-4A9D-866D-52C1587B5C4A}" type="datetime1">
              <a:rPr lang="pt-PT" smtClean="0"/>
              <a:t>21/12/2021</a:t>
            </a:fld>
            <a:endParaRPr lang="en-US" dirty="0"/>
          </a:p>
        </p:txBody>
      </p:sp>
      <p:sp>
        <p:nvSpPr>
          <p:cNvPr id="4" name="Marcador de Posição do Rodapé 3"/>
          <p:cNvSpPr>
            <a:spLocks noGrp="1"/>
          </p:cNvSpPr>
          <p:nvPr>
            <p:ph type="ftr" sz="quarter" idx="11"/>
          </p:nvPr>
        </p:nvSpPr>
        <p:spPr/>
        <p:txBody>
          <a:bodyPr rtlCol="0"/>
          <a:lstStyle/>
          <a:p>
            <a:pPr rtl="0"/>
            <a:endParaRPr lang="en-US" dirty="0"/>
          </a:p>
        </p:txBody>
      </p:sp>
      <p:sp>
        <p:nvSpPr>
          <p:cNvPr id="5" name="Marcador de Posição do Número do Diapositivo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FB469DDE-4AA9-46B4-8B4B-ABB43359B0EE}" type="datetime1">
              <a:rPr lang="pt-PT" smtClean="0"/>
              <a:t>21/12/2021</a:t>
            </a:fld>
            <a:endParaRPr lang="en-US" dirty="0"/>
          </a:p>
        </p:txBody>
      </p:sp>
      <p:sp>
        <p:nvSpPr>
          <p:cNvPr id="3" name="Marcador de Posição do Rodapé 2"/>
          <p:cNvSpPr>
            <a:spLocks noGrp="1"/>
          </p:cNvSpPr>
          <p:nvPr>
            <p:ph type="ftr" sz="quarter" idx="11"/>
          </p:nvPr>
        </p:nvSpPr>
        <p:spPr/>
        <p:txBody>
          <a:bodyPr rtlCol="0"/>
          <a:lstStyle/>
          <a:p>
            <a:pPr rtl="0"/>
            <a:endParaRPr lang="en-US" dirty="0"/>
          </a:p>
        </p:txBody>
      </p:sp>
      <p:sp>
        <p:nvSpPr>
          <p:cNvPr id="4" name="Marcador de Posição do Número do Diapositivo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título do modelo global</a:t>
            </a:r>
          </a:p>
        </p:txBody>
      </p:sp>
      <p:sp>
        <p:nvSpPr>
          <p:cNvPr id="8" name="Marcador de Posição d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EBD87A0C-49D4-4622-B87D-BA2C1B765D76}" type="datetime1">
              <a:rPr lang="pt-PT" smtClean="0"/>
              <a:t>21/12/2021</a:t>
            </a:fld>
            <a:endParaRPr lang="en-US" dirty="0"/>
          </a:p>
        </p:txBody>
      </p:sp>
      <p:sp>
        <p:nvSpPr>
          <p:cNvPr id="10" name="Marcador de Posição do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PT"/>
              <a:t>Clique para editar o estilo de título do Modelo Global</a:t>
            </a:r>
            <a:endParaRPr lang="en-US" dirty="0"/>
          </a:p>
        </p:txBody>
      </p:sp>
      <p:sp>
        <p:nvSpPr>
          <p:cNvPr id="3" name="Marcador de Posição d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a:t>Clique no ícone para adicionar uma imagem</a:t>
            </a:r>
            <a:endParaRPr lang="en-US" dirty="0"/>
          </a:p>
        </p:txBody>
      </p:sp>
      <p:sp>
        <p:nvSpPr>
          <p:cNvPr id="4" name="Marcador de Posição do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p>
            <a:pPr rtl="0"/>
            <a:fld id="{E99E4EDA-B394-40D1-A4AB-5A278200C327}" type="datetime1">
              <a:rPr lang="pt-PT" smtClean="0"/>
              <a:t>21/12/2021</a:t>
            </a:fld>
            <a:endParaRPr lang="en-US" dirty="0"/>
          </a:p>
        </p:txBody>
      </p:sp>
      <p:sp>
        <p:nvSpPr>
          <p:cNvPr id="6" name="Marcador de Posição do Rodapé 5"/>
          <p:cNvSpPr>
            <a:spLocks noGrp="1"/>
          </p:cNvSpPr>
          <p:nvPr>
            <p:ph type="ftr" sz="quarter" idx="11"/>
          </p:nvPr>
        </p:nvSpPr>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en-US" dirty="0"/>
          </a:p>
        </p:txBody>
      </p:sp>
      <p:sp>
        <p:nvSpPr>
          <p:cNvPr id="3" name="Marcador de Posição do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B0569AC-F3A4-423E-A7DC-09E1643F31E7}" type="datetime1">
              <a:rPr lang="pt-PT" smtClean="0"/>
              <a:t>21/12/2021</a:t>
            </a:fld>
            <a:endParaRPr lang="en-US" dirty="0"/>
          </a:p>
        </p:txBody>
      </p:sp>
      <p:sp>
        <p:nvSpPr>
          <p:cNvPr id="5" name="Marcador de Posição do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Marcador de Posição do Número do Diapositivo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446534" y="1369194"/>
            <a:ext cx="10993549" cy="508455"/>
          </a:xfrm>
        </p:spPr>
        <p:txBody>
          <a:bodyPr rtlCol="0">
            <a:normAutofit fontScale="90000"/>
          </a:bodyPr>
          <a:lstStyle/>
          <a:p>
            <a:pPr rtl="0"/>
            <a:br>
              <a:rPr lang="pt-pt" dirty="0"/>
            </a:br>
            <a:r>
              <a:rPr lang="pt-pt" dirty="0"/>
              <a:t>Gestão de informação numa companhia Aérea</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446534" y="1826211"/>
            <a:ext cx="11043166" cy="468233"/>
          </a:xfrm>
        </p:spPr>
        <p:txBody>
          <a:bodyPr rtlCol="0">
            <a:normAutofit/>
          </a:bodyPr>
          <a:lstStyle/>
          <a:p>
            <a:pPr rtl="0"/>
            <a:r>
              <a:rPr lang="pt-pt" dirty="0"/>
              <a:t>Trabalho 1 de Algoritmos e estrutura de dados</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Grande plano de um logó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CaixaDeTexto 3">
            <a:extLst>
              <a:ext uri="{FF2B5EF4-FFF2-40B4-BE49-F238E27FC236}">
                <a16:creationId xmlns:a16="http://schemas.microsoft.com/office/drawing/2014/main" id="{E257BADE-B203-4BDF-B0C0-B68752913BA0}"/>
              </a:ext>
            </a:extLst>
          </p:cNvPr>
          <p:cNvSpPr txBox="1"/>
          <p:nvPr/>
        </p:nvSpPr>
        <p:spPr>
          <a:xfrm>
            <a:off x="446533" y="2334666"/>
            <a:ext cx="11260667" cy="553998"/>
          </a:xfrm>
          <a:prstGeom prst="rect">
            <a:avLst/>
          </a:prstGeom>
          <a:noFill/>
        </p:spPr>
        <p:txBody>
          <a:bodyPr wrap="square" rtlCol="0">
            <a:spAutoFit/>
          </a:bodyPr>
          <a:lstStyle/>
          <a:p>
            <a:pPr algn="ctr"/>
            <a:r>
              <a:rPr lang="pt-PT" sz="1000" b="1" dirty="0"/>
              <a:t>Autores (G14)</a:t>
            </a:r>
          </a:p>
          <a:p>
            <a:pPr algn="ctr"/>
            <a:r>
              <a:rPr lang="pt-PT" sz="1000" dirty="0"/>
              <a:t>Fábio Cunha Morais (up202008052) </a:t>
            </a:r>
          </a:p>
          <a:p>
            <a:pPr algn="ctr"/>
            <a:r>
              <a:rPr lang="pt-PT" sz="1000" dirty="0"/>
              <a:t>Francisco Miguel Alcobia Maia Prada (up202004646)</a:t>
            </a:r>
            <a:endParaRPr lang="pt-PT" sz="1400" dirty="0"/>
          </a:p>
        </p:txBody>
      </p:sp>
      <p:pic>
        <p:nvPicPr>
          <p:cNvPr id="1026" name="Picture 2" descr="log¢tipo com cores oficiais - Expat&amp;#39;11">
            <a:extLst>
              <a:ext uri="{FF2B5EF4-FFF2-40B4-BE49-F238E27FC236}">
                <a16:creationId xmlns:a16="http://schemas.microsoft.com/office/drawing/2014/main" id="{C9FB772F-C32C-4F26-A896-3610940C8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6769" y="6404357"/>
            <a:ext cx="1205950" cy="41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2EFAE-7009-4A1A-9D4C-FF6B120EA686}"/>
              </a:ext>
            </a:extLst>
          </p:cNvPr>
          <p:cNvSpPr>
            <a:spLocks noGrp="1"/>
          </p:cNvSpPr>
          <p:nvPr>
            <p:ph type="title"/>
          </p:nvPr>
        </p:nvSpPr>
        <p:spPr/>
        <p:txBody>
          <a:bodyPr/>
          <a:lstStyle/>
          <a:p>
            <a:r>
              <a:rPr lang="pt-PT" dirty="0"/>
              <a:t>Destaque de funcionalidade</a:t>
            </a:r>
          </a:p>
        </p:txBody>
      </p:sp>
      <p:sp>
        <p:nvSpPr>
          <p:cNvPr id="3" name="Marcador de Posição de Conteúdo 2">
            <a:extLst>
              <a:ext uri="{FF2B5EF4-FFF2-40B4-BE49-F238E27FC236}">
                <a16:creationId xmlns:a16="http://schemas.microsoft.com/office/drawing/2014/main" id="{91EE31ED-9CF8-4E55-9595-E40697C632A3}"/>
              </a:ext>
            </a:extLst>
          </p:cNvPr>
          <p:cNvSpPr>
            <a:spLocks noGrp="1"/>
          </p:cNvSpPr>
          <p:nvPr>
            <p:ph idx="1"/>
          </p:nvPr>
        </p:nvSpPr>
        <p:spPr>
          <a:xfrm>
            <a:off x="581192" y="1332639"/>
            <a:ext cx="11029615" cy="3634486"/>
          </a:xfrm>
        </p:spPr>
        <p:txBody>
          <a:bodyPr/>
          <a:lstStyle/>
          <a:p>
            <a:pPr marL="0" indent="0">
              <a:buNone/>
            </a:pPr>
            <a:r>
              <a:rPr lang="pt-PT" dirty="0"/>
              <a:t>	Existe uma opção “</a:t>
            </a:r>
            <a:r>
              <a:rPr lang="pt-PT" dirty="0" err="1"/>
              <a:t>update</a:t>
            </a:r>
            <a:r>
              <a:rPr lang="pt-PT" dirty="0"/>
              <a:t>” que permite atualizar o ficheiro de texto, tendo em conta a informação que está no programa, sendo que esta tem de ser acionada pela companhia e não ocorre automaticamente. Isto leva a uma maior segurança se, por exemplo, por lapso, se eliminar um avião. Mesmo assim, o ficheiro continuará guardado sem quaisquer alterações que possam prejudicar a gestão de cada companhia.</a:t>
            </a:r>
          </a:p>
        </p:txBody>
      </p:sp>
      <p:sp>
        <p:nvSpPr>
          <p:cNvPr id="4" name="Marcador de Posição da Data 3">
            <a:extLst>
              <a:ext uri="{FF2B5EF4-FFF2-40B4-BE49-F238E27FC236}">
                <a16:creationId xmlns:a16="http://schemas.microsoft.com/office/drawing/2014/main" id="{103210B4-F55F-4BE9-BEA2-9792C8EDBBBD}"/>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236845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7DAF5-50B9-4ECA-90E3-331CF321D20E}"/>
              </a:ext>
            </a:extLst>
          </p:cNvPr>
          <p:cNvSpPr>
            <a:spLocks noGrp="1"/>
          </p:cNvSpPr>
          <p:nvPr>
            <p:ph type="title"/>
          </p:nvPr>
        </p:nvSpPr>
        <p:spPr/>
        <p:txBody>
          <a:bodyPr/>
          <a:lstStyle/>
          <a:p>
            <a:r>
              <a:rPr lang="pt-PT" dirty="0"/>
              <a:t>Principais dificuldades encontradas e prestação</a:t>
            </a:r>
          </a:p>
        </p:txBody>
      </p:sp>
      <p:sp>
        <p:nvSpPr>
          <p:cNvPr id="3" name="Marcador de Posição de Conteúdo 2">
            <a:extLst>
              <a:ext uri="{FF2B5EF4-FFF2-40B4-BE49-F238E27FC236}">
                <a16:creationId xmlns:a16="http://schemas.microsoft.com/office/drawing/2014/main" id="{6DE710D3-9051-49FE-B946-228D9C015BB1}"/>
              </a:ext>
            </a:extLst>
          </p:cNvPr>
          <p:cNvSpPr>
            <a:spLocks noGrp="1"/>
          </p:cNvSpPr>
          <p:nvPr>
            <p:ph idx="1"/>
          </p:nvPr>
        </p:nvSpPr>
        <p:spPr>
          <a:xfrm>
            <a:off x="461552" y="1611756"/>
            <a:ext cx="11029615" cy="4544087"/>
          </a:xfrm>
        </p:spPr>
        <p:txBody>
          <a:bodyPr/>
          <a:lstStyle/>
          <a:p>
            <a:r>
              <a:rPr lang="pt-PT" dirty="0"/>
              <a:t>A maior dificuldade foi, provavelmente, gerir a ligação entre as diferentes classes. Optamos por um sistema de ligação circular entre classes como companhia, aviões, voos, etc. Porém, não foi possível estabelecer certas ligações, tais como: a ligação entre a bagagem e o voo ou a ligação entre o transporte e o aeroporto.</a:t>
            </a:r>
          </a:p>
          <a:p>
            <a:r>
              <a:rPr lang="pt-PT" dirty="0"/>
              <a:t>Outra dificuldade encontrada foi a de gerir o “</a:t>
            </a:r>
            <a:r>
              <a:rPr lang="pt-PT" dirty="0" err="1"/>
              <a:t>Path</a:t>
            </a:r>
            <a:r>
              <a:rPr lang="pt-PT" dirty="0"/>
              <a:t>” </a:t>
            </a:r>
            <a:r>
              <a:rPr lang="pt-PT" u="sng" dirty="0"/>
              <a:t>dos</a:t>
            </a:r>
            <a:r>
              <a:rPr lang="pt-PT" dirty="0"/>
              <a:t> diferentes ficheiros de texto, sendo necessário adaptar o código ao computador em que este é corrido.</a:t>
            </a:r>
          </a:p>
          <a:p>
            <a:r>
              <a:rPr lang="pt-PT" dirty="0"/>
              <a:t>Quanto à prestação de cada elemento no grupo, devido ao tempo disponível para a realização e com a condição de sermos apenas uma dupla, vimo-nos decididos a aplicar um enorme esforço no desenvolvimento do projeto. Por vezes, um criava ficheiros de </a:t>
            </a:r>
            <a:r>
              <a:rPr lang="pt-PT" dirty="0" err="1"/>
              <a:t>raíz</a:t>
            </a:r>
            <a:r>
              <a:rPr lang="pt-PT" dirty="0"/>
              <a:t> e as suas bases e o outro complementava-as, e outras, acontecia o chamado vice-versa. </a:t>
            </a:r>
          </a:p>
        </p:txBody>
      </p:sp>
      <p:sp>
        <p:nvSpPr>
          <p:cNvPr id="4" name="Marcador de Posição da Data 3">
            <a:extLst>
              <a:ext uri="{FF2B5EF4-FFF2-40B4-BE49-F238E27FC236}">
                <a16:creationId xmlns:a16="http://schemas.microsoft.com/office/drawing/2014/main" id="{11728A68-36F5-4B92-9828-F9B1FE6E066F}"/>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391557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Problema a resolver</a:t>
            </a:r>
          </a:p>
        </p:txBody>
      </p:sp>
      <p:graphicFrame>
        <p:nvGraphicFramePr>
          <p:cNvPr id="4" name="Marcador de Posição de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49717035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B41C9-F226-496C-947D-A15B4832CFB0}"/>
              </a:ext>
            </a:extLst>
          </p:cNvPr>
          <p:cNvSpPr>
            <a:spLocks noGrp="1"/>
          </p:cNvSpPr>
          <p:nvPr>
            <p:ph type="title"/>
          </p:nvPr>
        </p:nvSpPr>
        <p:spPr>
          <a:xfrm>
            <a:off x="649558" y="138134"/>
            <a:ext cx="11029616" cy="1188720"/>
          </a:xfrm>
        </p:spPr>
        <p:txBody>
          <a:bodyPr/>
          <a:lstStyle/>
          <a:p>
            <a:r>
              <a:rPr lang="pt-PT" dirty="0"/>
              <a:t>Solução</a:t>
            </a:r>
          </a:p>
        </p:txBody>
      </p:sp>
      <p:sp>
        <p:nvSpPr>
          <p:cNvPr id="3" name="Marcador de Posição de Conteúdo 2">
            <a:extLst>
              <a:ext uri="{FF2B5EF4-FFF2-40B4-BE49-F238E27FC236}">
                <a16:creationId xmlns:a16="http://schemas.microsoft.com/office/drawing/2014/main" id="{14A3DD2A-B523-4E61-8646-6DB661927BA9}"/>
              </a:ext>
            </a:extLst>
          </p:cNvPr>
          <p:cNvSpPr>
            <a:spLocks noGrp="1"/>
          </p:cNvSpPr>
          <p:nvPr>
            <p:ph idx="1"/>
          </p:nvPr>
        </p:nvSpPr>
        <p:spPr>
          <a:xfrm>
            <a:off x="581192" y="1611756"/>
            <a:ext cx="11029615" cy="4233567"/>
          </a:xfrm>
        </p:spPr>
        <p:txBody>
          <a:bodyPr>
            <a:normAutofit/>
          </a:bodyPr>
          <a:lstStyle/>
          <a:p>
            <a:r>
              <a:rPr lang="pt-PT" dirty="0"/>
              <a:t>De modo a resolver o problema dado pelo enunciado, decidimos, primeiramente, dividir o projeto entre duas interfaces: uma utilizada por qualquer companhia aérea X e outra de modo a ser utilizada para qualquer utilizador Y.</a:t>
            </a:r>
          </a:p>
          <a:p>
            <a:r>
              <a:rPr lang="pt-PT" dirty="0"/>
              <a:t>Cada uma destas interfaces, bastante distintas uma da outra, dividem o problema e a sua solução em dois. Desta maneira, tratam ambas de problemas distintos mas que, após várias relações entre as classes usadas em cada uma delas, acabam por se complementar. Desta forma, possibilitamos uma maior e mais versátil gestão e alteração dos dados do projeto.</a:t>
            </a:r>
          </a:p>
        </p:txBody>
      </p:sp>
      <p:sp>
        <p:nvSpPr>
          <p:cNvPr id="4" name="Marcador de Posição da Data 3">
            <a:extLst>
              <a:ext uri="{FF2B5EF4-FFF2-40B4-BE49-F238E27FC236}">
                <a16:creationId xmlns:a16="http://schemas.microsoft.com/office/drawing/2014/main" id="{D6002531-87C3-4490-BA19-26D6661C8799}"/>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263866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423AF-D61A-418F-82B1-BDCED6B3CCC6}"/>
              </a:ext>
            </a:extLst>
          </p:cNvPr>
          <p:cNvSpPr>
            <a:spLocks noGrp="1"/>
          </p:cNvSpPr>
          <p:nvPr>
            <p:ph type="title"/>
          </p:nvPr>
        </p:nvSpPr>
        <p:spPr>
          <a:xfrm>
            <a:off x="581191" y="68961"/>
            <a:ext cx="11029616" cy="1188720"/>
          </a:xfrm>
        </p:spPr>
        <p:txBody>
          <a:bodyPr/>
          <a:lstStyle/>
          <a:p>
            <a:r>
              <a:rPr lang="pt-PT" dirty="0"/>
              <a:t>Solução …</a:t>
            </a:r>
          </a:p>
        </p:txBody>
      </p:sp>
      <p:sp>
        <p:nvSpPr>
          <p:cNvPr id="3" name="Marcador de Posição de Conteúdo 2">
            <a:extLst>
              <a:ext uri="{FF2B5EF4-FFF2-40B4-BE49-F238E27FC236}">
                <a16:creationId xmlns:a16="http://schemas.microsoft.com/office/drawing/2014/main" id="{D2BF8700-E2BB-421E-8EF8-22E7B06F1A45}"/>
              </a:ext>
            </a:extLst>
          </p:cNvPr>
          <p:cNvSpPr>
            <a:spLocks noGrp="1"/>
          </p:cNvSpPr>
          <p:nvPr>
            <p:ph idx="1"/>
          </p:nvPr>
        </p:nvSpPr>
        <p:spPr>
          <a:xfrm>
            <a:off x="581191" y="1441396"/>
            <a:ext cx="11029615" cy="4982518"/>
          </a:xfrm>
        </p:spPr>
        <p:txBody>
          <a:bodyPr>
            <a:normAutofit lnSpcReduction="10000"/>
          </a:bodyPr>
          <a:lstStyle/>
          <a:p>
            <a:r>
              <a:rPr lang="pt-PT" sz="2000" b="1" dirty="0"/>
              <a:t>Interface da companhia: </a:t>
            </a:r>
          </a:p>
          <a:p>
            <a:pPr lvl="1"/>
            <a:r>
              <a:rPr lang="pt-PT" sz="1800" dirty="0"/>
              <a:t>Gere os seus aviões e fornece informação acerca deles;</a:t>
            </a:r>
          </a:p>
          <a:p>
            <a:pPr lvl="1"/>
            <a:r>
              <a:rPr lang="pt-PT" sz="1800" dirty="0"/>
              <a:t>Usada para controlar voos e tráfego aéreo de cada avião;</a:t>
            </a:r>
          </a:p>
          <a:p>
            <a:pPr lvl="1"/>
            <a:r>
              <a:rPr lang="pt-PT" sz="1800" dirty="0"/>
              <a:t>Utiliza operações CRUD;</a:t>
            </a:r>
          </a:p>
          <a:p>
            <a:pPr lvl="1"/>
            <a:r>
              <a:rPr lang="pt-PT" sz="1800" dirty="0"/>
              <a:t>Assenta sobre a manipulação de ficheiros texto que são lidos no início possibilitando, assim, todos os métodos existentes e que deve ser “</a:t>
            </a:r>
            <a:r>
              <a:rPr lang="pt-PT" sz="1800" dirty="0" err="1"/>
              <a:t>updated</a:t>
            </a:r>
            <a:r>
              <a:rPr lang="pt-PT" sz="1800" dirty="0"/>
              <a:t>”, de modo a guardar alterações.</a:t>
            </a:r>
          </a:p>
          <a:p>
            <a:pPr marL="324000" lvl="1" indent="0">
              <a:buNone/>
            </a:pPr>
            <a:endParaRPr lang="pt-PT" sz="1800" dirty="0"/>
          </a:p>
          <a:p>
            <a:r>
              <a:rPr lang="pt-PT" sz="2000" b="1" dirty="0"/>
              <a:t>Interface do cliente: </a:t>
            </a:r>
          </a:p>
          <a:p>
            <a:pPr lvl="1"/>
            <a:r>
              <a:rPr lang="pt-PT" sz="1800" dirty="0"/>
              <a:t>Compra bilhetes;</a:t>
            </a:r>
          </a:p>
          <a:p>
            <a:pPr lvl="1"/>
            <a:r>
              <a:rPr lang="pt-PT" sz="1800" dirty="0"/>
              <a:t>Gere a disponibilidade de bilhetes;</a:t>
            </a:r>
          </a:p>
          <a:p>
            <a:pPr lvl="1"/>
            <a:r>
              <a:rPr lang="pt-PT" sz="1800" dirty="0"/>
              <a:t>Gere a bagagem;</a:t>
            </a:r>
          </a:p>
          <a:p>
            <a:pPr lvl="1"/>
            <a:r>
              <a:rPr lang="pt-PT" sz="1800" dirty="0"/>
              <a:t>Informa acerca dos transportes perto do aeroporto;</a:t>
            </a:r>
          </a:p>
          <a:p>
            <a:pPr lvl="1"/>
            <a:r>
              <a:rPr lang="pt-PT" sz="1800" dirty="0"/>
              <a:t>Utiliza operações CRUD.</a:t>
            </a:r>
          </a:p>
          <a:p>
            <a:endParaRPr lang="pt-PT" dirty="0"/>
          </a:p>
        </p:txBody>
      </p:sp>
      <p:sp>
        <p:nvSpPr>
          <p:cNvPr id="4" name="Marcador de Posição da Data 3">
            <a:extLst>
              <a:ext uri="{FF2B5EF4-FFF2-40B4-BE49-F238E27FC236}">
                <a16:creationId xmlns:a16="http://schemas.microsoft.com/office/drawing/2014/main" id="{16CFA705-8DFA-4FC6-A45F-527CB02CB376}"/>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13499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D1219-A5EC-45E8-8401-538D43D673EF}"/>
              </a:ext>
            </a:extLst>
          </p:cNvPr>
          <p:cNvSpPr>
            <a:spLocks noGrp="1"/>
          </p:cNvSpPr>
          <p:nvPr>
            <p:ph type="title"/>
          </p:nvPr>
        </p:nvSpPr>
        <p:spPr>
          <a:xfrm>
            <a:off x="581192" y="97514"/>
            <a:ext cx="11029616" cy="1188720"/>
          </a:xfrm>
        </p:spPr>
        <p:txBody>
          <a:bodyPr/>
          <a:lstStyle/>
          <a:p>
            <a:r>
              <a:rPr lang="pt-PT" dirty="0"/>
              <a:t>UML</a:t>
            </a:r>
          </a:p>
        </p:txBody>
      </p:sp>
      <p:pic>
        <p:nvPicPr>
          <p:cNvPr id="6" name="Marcador de Posição de Conteúdo 5">
            <a:extLst>
              <a:ext uri="{FF2B5EF4-FFF2-40B4-BE49-F238E27FC236}">
                <a16:creationId xmlns:a16="http://schemas.microsoft.com/office/drawing/2014/main" id="{C0622E76-D81F-4943-A83F-E518998FB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764" y="1444240"/>
            <a:ext cx="6141609" cy="4821668"/>
          </a:xfrm>
        </p:spPr>
      </p:pic>
      <p:sp>
        <p:nvSpPr>
          <p:cNvPr id="4" name="Marcador de Posição da Data 3">
            <a:extLst>
              <a:ext uri="{FF2B5EF4-FFF2-40B4-BE49-F238E27FC236}">
                <a16:creationId xmlns:a16="http://schemas.microsoft.com/office/drawing/2014/main" id="{28765EF6-560A-4F6C-BD50-B60862A16A6C}"/>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413443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FDD83-B4CA-4AB5-9F49-2B31881885F5}"/>
              </a:ext>
            </a:extLst>
          </p:cNvPr>
          <p:cNvSpPr>
            <a:spLocks noGrp="1"/>
          </p:cNvSpPr>
          <p:nvPr>
            <p:ph type="title"/>
          </p:nvPr>
        </p:nvSpPr>
        <p:spPr>
          <a:xfrm>
            <a:off x="455296" y="-38459"/>
            <a:ext cx="11029616" cy="1188720"/>
          </a:xfrm>
        </p:spPr>
        <p:txBody>
          <a:bodyPr/>
          <a:lstStyle/>
          <a:p>
            <a:r>
              <a:rPr lang="pt-PT" dirty="0"/>
              <a:t>Estrutura de Ficheiros</a:t>
            </a:r>
          </a:p>
        </p:txBody>
      </p:sp>
      <p:sp>
        <p:nvSpPr>
          <p:cNvPr id="3" name="Marcador de Posição de Conteúdo 2">
            <a:extLst>
              <a:ext uri="{FF2B5EF4-FFF2-40B4-BE49-F238E27FC236}">
                <a16:creationId xmlns:a16="http://schemas.microsoft.com/office/drawing/2014/main" id="{8C6F156C-3685-4D9C-B4BB-0AE2CBAB22DE}"/>
              </a:ext>
            </a:extLst>
          </p:cNvPr>
          <p:cNvSpPr>
            <a:spLocks noGrp="1"/>
          </p:cNvSpPr>
          <p:nvPr>
            <p:ph idx="1"/>
          </p:nvPr>
        </p:nvSpPr>
        <p:spPr/>
        <p:txBody>
          <a:bodyPr/>
          <a:lstStyle/>
          <a:p>
            <a:pPr marL="324000" lvl="1" indent="0">
              <a:buNone/>
            </a:pPr>
            <a:endParaRPr lang="pt-PT" b="1" dirty="0"/>
          </a:p>
          <a:p>
            <a:pPr marL="0" indent="0">
              <a:buNone/>
            </a:pPr>
            <a:endParaRPr lang="pt-PT" dirty="0"/>
          </a:p>
        </p:txBody>
      </p:sp>
      <p:sp>
        <p:nvSpPr>
          <p:cNvPr id="4" name="Marcador de Posição da Data 3">
            <a:extLst>
              <a:ext uri="{FF2B5EF4-FFF2-40B4-BE49-F238E27FC236}">
                <a16:creationId xmlns:a16="http://schemas.microsoft.com/office/drawing/2014/main" id="{D99B3628-F47F-439E-BDF2-F6940EB4E45D}"/>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pic>
        <p:nvPicPr>
          <p:cNvPr id="7" name="Imagem 6">
            <a:extLst>
              <a:ext uri="{FF2B5EF4-FFF2-40B4-BE49-F238E27FC236}">
                <a16:creationId xmlns:a16="http://schemas.microsoft.com/office/drawing/2014/main" id="{F7978D75-8356-4879-84E5-B93DEAD25DC2}"/>
              </a:ext>
            </a:extLst>
          </p:cNvPr>
          <p:cNvPicPr>
            <a:picLocks noChangeAspect="1"/>
          </p:cNvPicPr>
          <p:nvPr/>
        </p:nvPicPr>
        <p:blipFill rotWithShape="1">
          <a:blip r:embed="rId2"/>
          <a:srcRect l="816" t="2242" r="1258" b="4748"/>
          <a:stretch/>
        </p:blipFill>
        <p:spPr>
          <a:xfrm>
            <a:off x="455296" y="1428169"/>
            <a:ext cx="11358559" cy="4001661"/>
          </a:xfrm>
          <a:prstGeom prst="rect">
            <a:avLst/>
          </a:prstGeom>
        </p:spPr>
      </p:pic>
    </p:spTree>
    <p:extLst>
      <p:ext uri="{BB962C8B-B14F-4D97-AF65-F5344CB8AC3E}">
        <p14:creationId xmlns:p14="http://schemas.microsoft.com/office/powerpoint/2010/main" val="6035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a:xfrm>
            <a:off x="581191" y="68961"/>
            <a:ext cx="11029616" cy="1188720"/>
          </a:xfrm>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a:xfrm>
            <a:off x="581192" y="1810313"/>
            <a:ext cx="11029615" cy="4282838"/>
          </a:xfrm>
        </p:spPr>
        <p:txBody>
          <a:bodyPr>
            <a:normAutofit/>
          </a:bodyPr>
          <a:lstStyle/>
          <a:p>
            <a:r>
              <a:rPr lang="pt-PT" b="1" u="sng" dirty="0"/>
              <a:t>Foram implementadas as seguintes funcionalidades para os aviões:</a:t>
            </a:r>
          </a:p>
          <a:p>
            <a:pPr lvl="1"/>
            <a:r>
              <a:rPr lang="pt-PT" dirty="0" err="1"/>
              <a:t>Create</a:t>
            </a:r>
            <a:r>
              <a:rPr lang="pt-PT" dirty="0"/>
              <a:t> através de um ficheiro de texto- </a:t>
            </a:r>
            <a:r>
              <a:rPr lang="pt-PT" b="1" dirty="0"/>
              <a:t>Completa</a:t>
            </a:r>
          </a:p>
          <a:p>
            <a:pPr lvl="1"/>
            <a:r>
              <a:rPr lang="pt-PT" dirty="0"/>
              <a:t>Mostrar os aviões ordenados na consola- </a:t>
            </a:r>
            <a:r>
              <a:rPr lang="pt-PT" b="1" dirty="0"/>
              <a:t>Completa</a:t>
            </a:r>
          </a:p>
          <a:p>
            <a:pPr lvl="1"/>
            <a:r>
              <a:rPr lang="pt-PT" dirty="0"/>
              <a:t>Adicionar aviões a um vetor mantendo-o </a:t>
            </a:r>
            <a:r>
              <a:rPr lang="pt-PT" dirty="0" err="1"/>
              <a:t>sorted</a:t>
            </a:r>
            <a:r>
              <a:rPr lang="pt-PT" dirty="0"/>
              <a:t>- </a:t>
            </a:r>
            <a:r>
              <a:rPr lang="pt-PT" b="1" dirty="0"/>
              <a:t>Completa</a:t>
            </a:r>
          </a:p>
          <a:p>
            <a:pPr lvl="1"/>
            <a:r>
              <a:rPr lang="pt-PT" dirty="0"/>
              <a:t>Remover aviões do vetor- </a:t>
            </a:r>
            <a:r>
              <a:rPr lang="pt-PT" b="1" dirty="0"/>
              <a:t>Completa</a:t>
            </a:r>
          </a:p>
          <a:p>
            <a:pPr lvl="1"/>
            <a:r>
              <a:rPr lang="pt-PT" dirty="0"/>
              <a:t>Atualizar ficheiro de texto- </a:t>
            </a:r>
            <a:r>
              <a:rPr lang="pt-PT" b="1" dirty="0"/>
              <a:t>Completa</a:t>
            </a:r>
          </a:p>
          <a:p>
            <a:r>
              <a:rPr lang="pt-PT" b="1" u="sng" dirty="0"/>
              <a:t>Foram implementadas as seguintes funcionalidades para os voos:</a:t>
            </a:r>
          </a:p>
          <a:p>
            <a:pPr lvl="1"/>
            <a:r>
              <a:rPr lang="pt-PT" dirty="0" err="1"/>
              <a:t>Create</a:t>
            </a:r>
            <a:r>
              <a:rPr lang="pt-PT" dirty="0"/>
              <a:t> através de um ficheiro de texto- </a:t>
            </a:r>
            <a:r>
              <a:rPr lang="pt-PT" b="1" dirty="0"/>
              <a:t>Completa</a:t>
            </a:r>
          </a:p>
          <a:p>
            <a:pPr lvl="1"/>
            <a:r>
              <a:rPr lang="pt-PT" dirty="0"/>
              <a:t>Mostrar os voos de todos os aviões na consola- </a:t>
            </a:r>
            <a:r>
              <a:rPr lang="pt-PT" b="1" dirty="0"/>
              <a:t>Completa</a:t>
            </a:r>
          </a:p>
          <a:p>
            <a:pPr lvl="1"/>
            <a:r>
              <a:rPr lang="pt-PT" dirty="0"/>
              <a:t>Adicionar o voo com as características fornecidas pela companhia a um avião escolhido por esta- </a:t>
            </a:r>
            <a:r>
              <a:rPr lang="pt-PT" b="1" dirty="0"/>
              <a:t>Parcial</a:t>
            </a:r>
          </a:p>
          <a:p>
            <a:pPr lvl="1"/>
            <a:r>
              <a:rPr lang="pt-PT" dirty="0"/>
              <a:t>Remover voo com o id fornecido (percorre todos os voos de todos os aviões)- </a:t>
            </a:r>
            <a:r>
              <a:rPr lang="pt-PT" b="1" dirty="0"/>
              <a:t>Parcial</a:t>
            </a:r>
          </a:p>
          <a:p>
            <a:pPr lvl="1"/>
            <a:r>
              <a:rPr lang="pt-PT" dirty="0"/>
              <a:t>Atualizar ficheiro de texto- </a:t>
            </a:r>
            <a:r>
              <a:rPr lang="pt-PT" b="1" dirty="0"/>
              <a:t>Parcial</a:t>
            </a:r>
          </a:p>
          <a:p>
            <a:pPr marL="324000" lvl="1" indent="0">
              <a:buNone/>
            </a:pPr>
            <a:endParaRPr lang="pt-PT" dirty="0"/>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396092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p:txBody>
          <a:bodyPr>
            <a:normAutofit lnSpcReduction="10000"/>
          </a:bodyPr>
          <a:lstStyle/>
          <a:p>
            <a:r>
              <a:rPr lang="pt-PT" b="1" u="sng" dirty="0"/>
              <a:t>Foram implementadas as seguintes funcionalidades para os serviços:</a:t>
            </a:r>
          </a:p>
          <a:p>
            <a:pPr lvl="1"/>
            <a:r>
              <a:rPr lang="pt-PT" dirty="0" err="1"/>
              <a:t>Create</a:t>
            </a:r>
            <a:r>
              <a:rPr lang="pt-PT" dirty="0"/>
              <a:t> através de um ficheiro de texto- </a:t>
            </a:r>
            <a:r>
              <a:rPr lang="pt-PT" b="1" dirty="0"/>
              <a:t>Parcial</a:t>
            </a:r>
          </a:p>
          <a:p>
            <a:pPr lvl="1"/>
            <a:r>
              <a:rPr lang="pt-PT" dirty="0"/>
              <a:t>Efetuar o primeiro serviço da fila do avião escolhido- </a:t>
            </a:r>
            <a:r>
              <a:rPr lang="pt-PT" b="1" dirty="0"/>
              <a:t>Parcial</a:t>
            </a:r>
          </a:p>
          <a:p>
            <a:pPr lvl="1"/>
            <a:r>
              <a:rPr lang="pt-PT" dirty="0"/>
              <a:t>Mostrar último serviço realizado- </a:t>
            </a:r>
            <a:r>
              <a:rPr lang="pt-PT" b="1" dirty="0"/>
              <a:t>Completa</a:t>
            </a:r>
          </a:p>
          <a:p>
            <a:pPr lvl="1"/>
            <a:r>
              <a:rPr lang="pt-PT" dirty="0"/>
              <a:t>Adiciona serviço no fim da fila do avião escolhido- </a:t>
            </a:r>
            <a:r>
              <a:rPr lang="pt-PT" b="1" dirty="0"/>
              <a:t>Parcial</a:t>
            </a:r>
          </a:p>
          <a:p>
            <a:pPr lvl="1"/>
            <a:r>
              <a:rPr lang="pt-PT" dirty="0"/>
              <a:t>Atualizar ficheiro de texto- </a:t>
            </a:r>
            <a:r>
              <a:rPr lang="pt-PT" b="1" dirty="0"/>
              <a:t>Parcial</a:t>
            </a:r>
          </a:p>
          <a:p>
            <a:r>
              <a:rPr lang="pt-PT" b="1" u="sng" dirty="0"/>
              <a:t>Foram implementadas as seguintes funcionalidades para a bagagem:</a:t>
            </a:r>
          </a:p>
          <a:p>
            <a:pPr lvl="1"/>
            <a:r>
              <a:rPr lang="pt-PT" dirty="0"/>
              <a:t>Adicionar bagagem ao tapete rolante (fila)</a:t>
            </a:r>
            <a:r>
              <a:rPr lang="pt-PT" b="1" dirty="0"/>
              <a:t>- Parcial</a:t>
            </a:r>
          </a:p>
          <a:p>
            <a:pPr lvl="1"/>
            <a:r>
              <a:rPr lang="pt-PT" dirty="0"/>
              <a:t>Remover bagagem do tapete rolante (deve ser seguida de adicionar ao carrinho)- </a:t>
            </a:r>
            <a:r>
              <a:rPr lang="pt-PT" b="1" dirty="0"/>
              <a:t>Parcial</a:t>
            </a:r>
          </a:p>
          <a:p>
            <a:pPr lvl="1"/>
            <a:r>
              <a:rPr lang="pt-PT" dirty="0"/>
              <a:t>Adicionar bagagem ao primeiro sítio disponível do carrinho- </a:t>
            </a:r>
            <a:r>
              <a:rPr lang="pt-PT" b="1" dirty="0"/>
              <a:t>Parcial</a:t>
            </a:r>
          </a:p>
          <a:p>
            <a:pPr lvl="1"/>
            <a:r>
              <a:rPr lang="pt-PT" dirty="0"/>
              <a:t>Remover bagagem pedida se ela estiver no topo duma das </a:t>
            </a:r>
            <a:r>
              <a:rPr lang="pt-PT" dirty="0" err="1"/>
              <a:t>stacks</a:t>
            </a:r>
            <a:r>
              <a:rPr lang="pt-PT" dirty="0"/>
              <a:t>- </a:t>
            </a:r>
            <a:r>
              <a:rPr lang="pt-PT" b="1" dirty="0"/>
              <a:t>Parcial</a:t>
            </a:r>
          </a:p>
          <a:p>
            <a:pPr lvl="1"/>
            <a:endParaRPr lang="pt-PT" dirty="0"/>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62862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p:txBody>
          <a:bodyPr/>
          <a:lstStyle/>
          <a:p>
            <a:r>
              <a:rPr lang="pt-PT" b="1" u="sng" dirty="0"/>
              <a:t>Foram implementadas as seguintes funcionalidades para os transportes:</a:t>
            </a:r>
          </a:p>
          <a:p>
            <a:pPr lvl="1"/>
            <a:r>
              <a:rPr lang="pt-PT" dirty="0" err="1"/>
              <a:t>Create</a:t>
            </a:r>
            <a:r>
              <a:rPr lang="pt-PT" dirty="0"/>
              <a:t> através de um ficheiro de texto- </a:t>
            </a:r>
            <a:r>
              <a:rPr lang="pt-PT" b="1" dirty="0"/>
              <a:t>Completa</a:t>
            </a:r>
          </a:p>
          <a:p>
            <a:pPr lvl="1"/>
            <a:r>
              <a:rPr lang="pt-PT" dirty="0"/>
              <a:t>Ler o ficheiro, consoante os parâmetros requeridos- </a:t>
            </a:r>
            <a:r>
              <a:rPr lang="pt-PT" b="1" dirty="0"/>
              <a:t>Completa</a:t>
            </a:r>
          </a:p>
          <a:p>
            <a:pPr lvl="1"/>
            <a:r>
              <a:rPr lang="pt-PT" dirty="0"/>
              <a:t>Implementar operadores de modo a pesquisar por elementos na BST- </a:t>
            </a:r>
            <a:r>
              <a:rPr lang="pt-PT" b="1" dirty="0"/>
              <a:t>Completa</a:t>
            </a:r>
          </a:p>
          <a:p>
            <a:pPr lvl="1"/>
            <a:r>
              <a:rPr lang="pt-PT" dirty="0"/>
              <a:t>Implementar operadores de modo a inserir elementos na BST- </a:t>
            </a:r>
            <a:r>
              <a:rPr lang="pt-PT" b="1" dirty="0"/>
              <a:t>Parcial</a:t>
            </a:r>
          </a:p>
          <a:p>
            <a:pPr lvl="1"/>
            <a:r>
              <a:rPr lang="pt-PT" dirty="0"/>
              <a:t>Criação de uma BST para cada aeroporto- </a:t>
            </a:r>
            <a:r>
              <a:rPr lang="pt-PT" b="1" dirty="0"/>
              <a:t>Parcial</a:t>
            </a:r>
          </a:p>
          <a:p>
            <a:pPr lvl="1"/>
            <a:r>
              <a:rPr lang="pt-PT" dirty="0"/>
              <a:t>Mostrar os transportes ordenados na consola- </a:t>
            </a:r>
            <a:r>
              <a:rPr lang="pt-PT" b="1" dirty="0"/>
              <a:t>Completa</a:t>
            </a:r>
          </a:p>
          <a:p>
            <a:pPr lvl="1"/>
            <a:endParaRPr lang="pt-PT" dirty="0"/>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270123661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68_TF33552983" id="{7E2CAAD0-1BF9-41CA-9F0A-10C012483691}" vid="{406C7F29-3274-4C36-84DD-86177416B65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{BB7809E5-4604-499B-BCF8-62A45742D368}tf33552983_win32</Template>
  <TotalTime>348</TotalTime>
  <Words>826</Words>
  <Application>Microsoft Office PowerPoint</Application>
  <PresentationFormat>Ecrã Panorâmico</PresentationFormat>
  <Paragraphs>79</Paragraphs>
  <Slides>11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11</vt:i4>
      </vt:variant>
    </vt:vector>
  </HeadingPairs>
  <TitlesOfParts>
    <vt:vector size="16" baseType="lpstr">
      <vt:lpstr>Calibri</vt:lpstr>
      <vt:lpstr>Franklin Gothic Book</vt:lpstr>
      <vt:lpstr>Franklin Gothic Demi</vt:lpstr>
      <vt:lpstr>Wingdings 2</vt:lpstr>
      <vt:lpstr>DividendVTI</vt:lpstr>
      <vt:lpstr> Gestão de informação numa companhia Aérea</vt:lpstr>
      <vt:lpstr>Problema a resolver</vt:lpstr>
      <vt:lpstr>Solução</vt:lpstr>
      <vt:lpstr>Solução …</vt:lpstr>
      <vt:lpstr>UML</vt:lpstr>
      <vt:lpstr>Estrutura de Ficheiros</vt:lpstr>
      <vt:lpstr>Funcionalidades implementadas</vt:lpstr>
      <vt:lpstr>Funcionalidades implementadas</vt:lpstr>
      <vt:lpstr>Funcionalidades implementadas</vt:lpstr>
      <vt:lpstr>Destaque de funcionalidade</vt:lpstr>
      <vt:lpstr>Principais dificuldades encontradas e prestação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Gestão de informação numa companhia Aérea</dc:title>
  <dc:creator>Kiko Prada</dc:creator>
  <cp:lastModifiedBy>Kiko Prada</cp:lastModifiedBy>
  <cp:revision>4</cp:revision>
  <dcterms:created xsi:type="dcterms:W3CDTF">2021-12-14T00:20:23Z</dcterms:created>
  <dcterms:modified xsi:type="dcterms:W3CDTF">2021-12-21T01:59:11Z</dcterms:modified>
</cp:coreProperties>
</file>