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8"/>
  </p:notesMasterIdLst>
  <p:sldIdLst>
    <p:sldId id="256" r:id="rId5"/>
    <p:sldId id="257" r:id="rId6"/>
    <p:sldId id="258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A29FE8-BE9A-4B80-A19F-1111EF451902}" v="2" dt="2021-09-25T21:04:04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te Holmes" userId="S::tholmes@mines.edu::fc6a0e00-3658-4edb-a255-1d50612c3dae" providerId="AD" clId="Web-{9AA29FE8-BE9A-4B80-A19F-1111EF451902}"/>
    <pc:docChg chg="modSld">
      <pc:chgData name="Tate Holmes" userId="S::tholmes@mines.edu::fc6a0e00-3658-4edb-a255-1d50612c3dae" providerId="AD" clId="Web-{9AA29FE8-BE9A-4B80-A19F-1111EF451902}" dt="2021-09-25T21:04:04.270" v="1"/>
      <pc:docMkLst>
        <pc:docMk/>
      </pc:docMkLst>
      <pc:sldChg chg="delSp">
        <pc:chgData name="Tate Holmes" userId="S::tholmes@mines.edu::fc6a0e00-3658-4edb-a255-1d50612c3dae" providerId="AD" clId="Web-{9AA29FE8-BE9A-4B80-A19F-1111EF451902}" dt="2021-09-25T21:04:04.270" v="1"/>
        <pc:sldMkLst>
          <pc:docMk/>
          <pc:sldMk cId="0" sldId="258"/>
        </pc:sldMkLst>
        <pc:spChg chg="del">
          <ac:chgData name="Tate Holmes" userId="S::tholmes@mines.edu::fc6a0e00-3658-4edb-a255-1d50612c3dae" providerId="AD" clId="Web-{9AA29FE8-BE9A-4B80-A19F-1111EF451902}" dt="2021-09-25T21:04:03.035" v="0"/>
          <ac:spMkLst>
            <pc:docMk/>
            <pc:sldMk cId="0" sldId="258"/>
            <ac:spMk id="101" creationId="{00000000-0000-0000-0000-000000000000}"/>
          </ac:spMkLst>
        </pc:spChg>
        <pc:spChg chg="del">
          <ac:chgData name="Tate Holmes" userId="S::tholmes@mines.edu::fc6a0e00-3658-4edb-a255-1d50612c3dae" providerId="AD" clId="Web-{9AA29FE8-BE9A-4B80-A19F-1111EF451902}" dt="2021-09-25T21:04:04.270" v="1"/>
          <ac:spMkLst>
            <pc:docMk/>
            <pc:sldMk cId="0" sldId="258"/>
            <ac:spMk id="10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57aeabfe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57aeabfe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745f6fb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745f6fb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b="1">
                <a:solidFill>
                  <a:schemeClr val="accent1"/>
                </a:solidFill>
              </a:rPr>
              <a:t>Concept of Operations Flow</a:t>
            </a:r>
            <a:endParaRPr sz="63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325" y="4154525"/>
            <a:ext cx="7843351" cy="9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275" y="4700400"/>
            <a:ext cx="3844713" cy="4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161100" y="269513"/>
            <a:ext cx="22158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 Operations Phase</a:t>
            </a:r>
            <a:endParaRPr sz="1600" u="sng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" name="Google Shape;62;p14"/>
          <p:cNvCxnSpPr>
            <a:stCxn id="61" idx="3"/>
          </p:cNvCxnSpPr>
          <p:nvPr/>
        </p:nvCxnSpPr>
        <p:spPr>
          <a:xfrm>
            <a:off x="2376900" y="491063"/>
            <a:ext cx="13800" cy="415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3" name="Google Shape;63;p14"/>
          <p:cNvSpPr txBox="1"/>
          <p:nvPr/>
        </p:nvSpPr>
        <p:spPr>
          <a:xfrm>
            <a:off x="2578450" y="269525"/>
            <a:ext cx="17862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Operations Phase</a:t>
            </a:r>
            <a:endParaRPr sz="1600" u="sng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2873100" y="0"/>
            <a:ext cx="3397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</a:rPr>
              <a:t>Concept of Operations Flow</a:t>
            </a:r>
            <a:endParaRPr sz="1500" b="1">
              <a:solidFill>
                <a:schemeClr val="accent1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88600" y="645425"/>
            <a:ext cx="1960800" cy="375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Manufacturing/ Assembly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288650" y="1164500"/>
            <a:ext cx="1960800" cy="375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of Components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288650" y="1683563"/>
            <a:ext cx="1960800" cy="375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Tests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288650" y="2721725"/>
            <a:ext cx="1960800" cy="375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282125" y="3240800"/>
            <a:ext cx="1960800" cy="375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LV Separation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288650" y="3759863"/>
            <a:ext cx="1960800" cy="375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 Travel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295400" y="4278938"/>
            <a:ext cx="1947300" cy="375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Sequence</a:t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295400" y="4798025"/>
            <a:ext cx="1947300" cy="375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Setup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2980550" y="792254"/>
            <a:ext cx="1591500" cy="64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Charging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9822638" y="-169200"/>
            <a:ext cx="1490700" cy="50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RTB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Return to Base</a:t>
            </a:r>
            <a:endParaRPr sz="1000"/>
          </a:p>
        </p:txBody>
      </p:sp>
      <p:cxnSp>
        <p:nvCxnSpPr>
          <p:cNvPr id="75" name="Google Shape;75;p14"/>
          <p:cNvCxnSpPr>
            <a:stCxn id="72" idx="3"/>
            <a:endCxn id="73" idx="1"/>
          </p:cNvCxnSpPr>
          <p:nvPr/>
        </p:nvCxnSpPr>
        <p:spPr>
          <a:xfrm rot="10800000" flipH="1">
            <a:off x="2242700" y="1115375"/>
            <a:ext cx="738000" cy="38706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4"/>
          <p:cNvCxnSpPr>
            <a:stCxn id="77" idx="2"/>
            <a:endCxn id="73" idx="3"/>
          </p:cNvCxnSpPr>
          <p:nvPr/>
        </p:nvCxnSpPr>
        <p:spPr>
          <a:xfrm rot="5400000" flipH="1">
            <a:off x="3770013" y="1917479"/>
            <a:ext cx="3126900" cy="1523100"/>
          </a:xfrm>
          <a:prstGeom prst="bentConnector4">
            <a:avLst>
              <a:gd name="adj1" fmla="val -7615"/>
              <a:gd name="adj2" fmla="val -191464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4"/>
          <p:cNvSpPr/>
          <p:nvPr/>
        </p:nvSpPr>
        <p:spPr>
          <a:xfrm rot="5400000">
            <a:off x="1957550" y="1015888"/>
            <a:ext cx="351300" cy="2190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/>
          <p:nvPr/>
        </p:nvSpPr>
        <p:spPr>
          <a:xfrm rot="5400000">
            <a:off x="230188" y="1502488"/>
            <a:ext cx="351300" cy="2190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/>
          <p:nvPr/>
        </p:nvSpPr>
        <p:spPr>
          <a:xfrm rot="5400000">
            <a:off x="1957550" y="3059700"/>
            <a:ext cx="351300" cy="2190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/>
          <p:nvPr/>
        </p:nvSpPr>
        <p:spPr>
          <a:xfrm rot="5400000">
            <a:off x="230200" y="3578775"/>
            <a:ext cx="351300" cy="2190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/>
          <p:cNvSpPr/>
          <p:nvPr/>
        </p:nvSpPr>
        <p:spPr>
          <a:xfrm rot="5400000">
            <a:off x="1957550" y="4097863"/>
            <a:ext cx="351300" cy="2190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/>
          <p:cNvSpPr/>
          <p:nvPr/>
        </p:nvSpPr>
        <p:spPr>
          <a:xfrm rot="5400000">
            <a:off x="230200" y="4616900"/>
            <a:ext cx="351300" cy="2190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5235450" y="1682475"/>
            <a:ext cx="2993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Done by mechanical means.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Implementing universal attachment points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Allows for a 2-person lift if 200kg or less</a:t>
            </a:r>
            <a:endParaRPr sz="1000"/>
          </a:p>
        </p:txBody>
      </p:sp>
      <p:sp>
        <p:nvSpPr>
          <p:cNvPr id="85" name="Google Shape;85;p14"/>
          <p:cNvSpPr txBox="1"/>
          <p:nvPr/>
        </p:nvSpPr>
        <p:spPr>
          <a:xfrm>
            <a:off x="6019550" y="2633050"/>
            <a:ext cx="2830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Sensors allow for autonomous independent navigation and travel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Allows for remote access</a:t>
            </a:r>
            <a:endParaRPr sz="1000"/>
          </a:p>
        </p:txBody>
      </p:sp>
      <p:sp>
        <p:nvSpPr>
          <p:cNvPr id="86" name="Google Shape;86;p14"/>
          <p:cNvSpPr txBox="1"/>
          <p:nvPr/>
        </p:nvSpPr>
        <p:spPr>
          <a:xfrm>
            <a:off x="6751775" y="3512625"/>
            <a:ext cx="23922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Done by mechanical means.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Implementing universal attachment points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Allows for a 2-person lift if 200kg or less</a:t>
            </a:r>
            <a:endParaRPr sz="1000"/>
          </a:p>
        </p:txBody>
      </p:sp>
      <p:sp>
        <p:nvSpPr>
          <p:cNvPr id="87" name="Google Shape;87;p14"/>
          <p:cNvSpPr txBox="1"/>
          <p:nvPr/>
        </p:nvSpPr>
        <p:spPr>
          <a:xfrm>
            <a:off x="4468825" y="712613"/>
            <a:ext cx="3627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Implement nuclear and rechargeable battery</a:t>
            </a:r>
            <a:endParaRPr sz="1000"/>
          </a:p>
        </p:txBody>
      </p:sp>
      <p:sp>
        <p:nvSpPr>
          <p:cNvPr id="88" name="Google Shape;88;p14"/>
          <p:cNvSpPr/>
          <p:nvPr/>
        </p:nvSpPr>
        <p:spPr>
          <a:xfrm>
            <a:off x="282125" y="2202638"/>
            <a:ext cx="1960800" cy="375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Pre-Launch Assembly</a:t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 rot="10800000" flipH="1">
            <a:off x="3114775" y="1585575"/>
            <a:ext cx="527400" cy="4965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4"/>
          <p:cNvSpPr/>
          <p:nvPr/>
        </p:nvSpPr>
        <p:spPr>
          <a:xfrm rot="5400000">
            <a:off x="1957550" y="2021563"/>
            <a:ext cx="351300" cy="2190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/>
          <p:nvPr/>
        </p:nvSpPr>
        <p:spPr>
          <a:xfrm rot="5400000">
            <a:off x="215975" y="2540638"/>
            <a:ext cx="351300" cy="2190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 rot="10800000" flipH="1">
            <a:off x="3941437" y="2474500"/>
            <a:ext cx="527400" cy="4965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/>
          <p:nvPr/>
        </p:nvSpPr>
        <p:spPr>
          <a:xfrm rot="10800000" flipH="1">
            <a:off x="4708050" y="3440025"/>
            <a:ext cx="527400" cy="4965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/>
          <p:nvPr/>
        </p:nvSpPr>
        <p:spPr>
          <a:xfrm rot="10800000" flipH="1">
            <a:off x="10936900" y="415500"/>
            <a:ext cx="527400" cy="4965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3776238" y="1726829"/>
            <a:ext cx="1591500" cy="64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4523975" y="2661404"/>
            <a:ext cx="1591500" cy="64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Autonomous Roundtrip Travel</a:t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5299263" y="3595979"/>
            <a:ext cx="1591500" cy="64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Unloading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019" y="0"/>
            <a:ext cx="793197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/>
          <p:nvPr/>
        </p:nvSpPr>
        <p:spPr>
          <a:xfrm>
            <a:off x="1235525" y="523750"/>
            <a:ext cx="1611600" cy="993900"/>
          </a:xfrm>
          <a:prstGeom prst="wedgeRoundRectCallout">
            <a:avLst>
              <a:gd name="adj1" fmla="val 25725"/>
              <a:gd name="adj2" fmla="val 88449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Body consisting of aerospace grade aluminum</a:t>
            </a:r>
            <a:endParaRPr sz="1200"/>
          </a:p>
        </p:txBody>
      </p:sp>
      <p:sp>
        <p:nvSpPr>
          <p:cNvPr id="105" name="Google Shape;105;p15"/>
          <p:cNvSpPr/>
          <p:nvPr/>
        </p:nvSpPr>
        <p:spPr>
          <a:xfrm>
            <a:off x="5013725" y="658100"/>
            <a:ext cx="1611600" cy="564000"/>
          </a:xfrm>
          <a:prstGeom prst="wedgeRoundRectCallout">
            <a:avLst>
              <a:gd name="adj1" fmla="val -22502"/>
              <a:gd name="adj2" fmla="val 100009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Nuclear reactor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2377025" y="4431725"/>
            <a:ext cx="1289100" cy="483600"/>
          </a:xfrm>
          <a:prstGeom prst="wedgeRoundRectCallout">
            <a:avLst>
              <a:gd name="adj1" fmla="val 73970"/>
              <a:gd name="adj2" fmla="val 13875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Wheg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5698800" y="3509775"/>
            <a:ext cx="1289100" cy="483600"/>
          </a:xfrm>
          <a:prstGeom prst="wedgeRoundRectCallout">
            <a:avLst>
              <a:gd name="adj1" fmla="val 77775"/>
              <a:gd name="adj2" fmla="val -42633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mesh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850475" y="2834125"/>
            <a:ext cx="1781700" cy="483600"/>
          </a:xfrm>
          <a:prstGeom prst="wedgeRoundRectCallout">
            <a:avLst>
              <a:gd name="adj1" fmla="val 66678"/>
              <a:gd name="adj2" fmla="val -22229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Sensors, hardware, and battery</a:t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6863600" y="604150"/>
            <a:ext cx="1674300" cy="483600"/>
          </a:xfrm>
          <a:prstGeom prst="wedgeRoundRectCallout">
            <a:avLst>
              <a:gd name="adj1" fmla="val -32421"/>
              <a:gd name="adj2" fmla="val 97219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Latching system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4082575" y="3143125"/>
            <a:ext cx="702900" cy="483600"/>
          </a:xfrm>
          <a:prstGeom prst="wedgeRoundRectCallout">
            <a:avLst>
              <a:gd name="adj1" fmla="val -13700"/>
              <a:gd name="adj2" fmla="val 124824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47227299BEAD4EA71154116DFFD371" ma:contentTypeVersion="9" ma:contentTypeDescription="Create a new document." ma:contentTypeScope="" ma:versionID="cd080878089c416e9e8a3b357f2d585e">
  <xsd:schema xmlns:xsd="http://www.w3.org/2001/XMLSchema" xmlns:xs="http://www.w3.org/2001/XMLSchema" xmlns:p="http://schemas.microsoft.com/office/2006/metadata/properties" xmlns:ns2="38f51eb8-46f5-4e19-8ece-f28cbda15f13" targetNamespace="http://schemas.microsoft.com/office/2006/metadata/properties" ma:root="true" ma:fieldsID="0b86d64ce03a0872868e496c245fb4e9" ns2:_="">
    <xsd:import namespace="38f51eb8-46f5-4e19-8ece-f28cbda15f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f51eb8-46f5-4e19-8ece-f28cbda15f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DD4557-E660-4C07-9DEE-AA0774D82A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4B94295-8BAC-46FB-827A-CF12061C59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FA7B98-5A4F-4AF4-86BD-42FAD5CCC5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f51eb8-46f5-4e19-8ece-f28cbda15f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Simple Light</vt:lpstr>
      <vt:lpstr>Concept of Operations Flow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of Operations Flow</dc:title>
  <cp:revision>2</cp:revision>
  <dcterms:modified xsi:type="dcterms:W3CDTF">2021-09-25T21:04:05Z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0x0101002947227299BEAD4EA71154116DFFD371</vt:lpwstr>
  </property>
  <property fmtid="{D5CDD505-2E9C-101B-9397-08002B2CF9AE}" pid="3" name="Order">
    <vt:r8>58300</vt:r8>
  </property>
  <property fmtid="{D5CDD505-2E9C-101B-9397-08002B2CF9AE}" pid="4" name="_ExtendedDescription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</Properties>
</file>