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Canva Sans" charset="1" panose="020B0503030501040103"/>
      <p:regular r:id="rId18"/>
    </p:embeddedFont>
    <p:embeddedFont>
      <p:font typeface="Canva Sans Bold" charset="1" panose="020B0803030501040103"/>
      <p:regular r:id="rId19"/>
    </p:embeddedFont>
    <p:embeddedFont>
      <p:font typeface="Canva Sans Italics" charset="1" panose="020B0503030501040103"/>
      <p:regular r:id="rId20"/>
    </p:embeddedFont>
    <p:embeddedFont>
      <p:font typeface="Canva Sans Bold Italics" charset="1" panose="020B08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486377" y="3940175"/>
            <a:ext cx="11315247" cy="2597149"/>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CAR INSURANCE REPORRT</a:t>
            </a:r>
          </a:p>
        </p:txBody>
      </p:sp>
      <p:sp>
        <p:nvSpPr>
          <p:cNvPr name="TextBox 9" id="9"/>
          <p:cNvSpPr txBox="true"/>
          <p:nvPr/>
        </p:nvSpPr>
        <p:spPr>
          <a:xfrm rot="0">
            <a:off x="5545397" y="6809551"/>
            <a:ext cx="7197206" cy="523246"/>
          </a:xfrm>
          <a:prstGeom prst="rect">
            <a:avLst/>
          </a:prstGeom>
        </p:spPr>
        <p:txBody>
          <a:bodyPr anchor="t" rtlCol="false" tIns="0" lIns="0" bIns="0" rIns="0">
            <a:spAutoFit/>
          </a:bodyPr>
          <a:lstStyle/>
          <a:p>
            <a:pPr algn="ctr">
              <a:lnSpc>
                <a:spcPts val="4070"/>
              </a:lnSpc>
            </a:pPr>
            <a:r>
              <a:rPr lang="en-US" sz="3700">
                <a:solidFill>
                  <a:srgbClr val="545454"/>
                </a:solidFill>
                <a:latin typeface="DM Sans"/>
              </a:rPr>
              <a:t>Studio Shodwe</a:t>
            </a:r>
          </a:p>
        </p:txBody>
      </p:sp>
      <p:sp>
        <p:nvSpPr>
          <p:cNvPr name="Freeform 10" id="10"/>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2" id="32"/>
          <p:cNvGrpSpPr/>
          <p:nvPr/>
        </p:nvGrpSpPr>
        <p:grpSpPr>
          <a:xfrm rot="2700000">
            <a:off x="-1376391" y="-3093321"/>
            <a:ext cx="7415398" cy="3565095"/>
            <a:chOff x="0" y="0"/>
            <a:chExt cx="660400" cy="317500"/>
          </a:xfrm>
        </p:grpSpPr>
        <p:sp>
          <p:nvSpPr>
            <p:cNvPr name="Freeform 33" id="3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4" id="3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5" id="3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6" id="3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7" id="3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8" id="3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9" id="3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40" id="4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1" id="4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2" id="42"/>
          <p:cNvSpPr/>
          <p:nvPr/>
        </p:nvSpPr>
        <p:spPr>
          <a:xfrm>
            <a:off x="-2509797" y="905760"/>
            <a:ext cx="2628598" cy="2671969"/>
          </a:xfrm>
          <a:prstGeom prst="line">
            <a:avLst/>
          </a:prstGeom>
          <a:ln cap="flat" w="28575">
            <a:solidFill>
              <a:srgbClr val="8CA9AD"/>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028700" y="1753266"/>
            <a:ext cx="9641573" cy="4363419"/>
            <a:chOff x="0" y="0"/>
            <a:chExt cx="2539344" cy="1149213"/>
          </a:xfrm>
        </p:grpSpPr>
        <p:sp>
          <p:nvSpPr>
            <p:cNvPr name="Freeform 3" id="3"/>
            <p:cNvSpPr/>
            <p:nvPr/>
          </p:nvSpPr>
          <p:spPr>
            <a:xfrm flipH="false" flipV="false" rot="0">
              <a:off x="0" y="0"/>
              <a:ext cx="2539344" cy="1149213"/>
            </a:xfrm>
            <a:custGeom>
              <a:avLst/>
              <a:gdLst/>
              <a:ahLst/>
              <a:cxnLst/>
              <a:rect r="r" b="b" t="t" l="l"/>
              <a:pathLst>
                <a:path h="1149213" w="2539344">
                  <a:moveTo>
                    <a:pt x="40149" y="0"/>
                  </a:moveTo>
                  <a:lnTo>
                    <a:pt x="2499196" y="0"/>
                  </a:lnTo>
                  <a:cubicBezTo>
                    <a:pt x="2509844" y="0"/>
                    <a:pt x="2520056" y="4230"/>
                    <a:pt x="2527585" y="11759"/>
                  </a:cubicBezTo>
                  <a:cubicBezTo>
                    <a:pt x="2535114" y="19289"/>
                    <a:pt x="2539344" y="29501"/>
                    <a:pt x="2539344" y="40149"/>
                  </a:cubicBezTo>
                  <a:lnTo>
                    <a:pt x="2539344" y="1109065"/>
                  </a:lnTo>
                  <a:cubicBezTo>
                    <a:pt x="2539344" y="1131238"/>
                    <a:pt x="2521369" y="1149213"/>
                    <a:pt x="2499196" y="1149213"/>
                  </a:cubicBezTo>
                  <a:lnTo>
                    <a:pt x="40149" y="1149213"/>
                  </a:lnTo>
                  <a:cubicBezTo>
                    <a:pt x="17975" y="1149213"/>
                    <a:pt x="0" y="1131238"/>
                    <a:pt x="0" y="1109065"/>
                  </a:cubicBezTo>
                  <a:lnTo>
                    <a:pt x="0" y="40149"/>
                  </a:lnTo>
                  <a:cubicBezTo>
                    <a:pt x="0" y="17975"/>
                    <a:pt x="17975" y="0"/>
                    <a:pt x="40149" y="0"/>
                  </a:cubicBezTo>
                  <a:close/>
                </a:path>
              </a:pathLst>
            </a:custGeom>
            <a:solidFill>
              <a:srgbClr val="48CFAE"/>
            </a:solidFill>
          </p:spPr>
        </p:sp>
        <p:sp>
          <p:nvSpPr>
            <p:cNvPr name="TextBox 4" id="4"/>
            <p:cNvSpPr txBox="true"/>
            <p:nvPr/>
          </p:nvSpPr>
          <p:spPr>
            <a:xfrm>
              <a:off x="0" y="-38100"/>
              <a:ext cx="2539344" cy="118731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128713" y="6316710"/>
            <a:ext cx="7771184" cy="3474048"/>
            <a:chOff x="0" y="0"/>
            <a:chExt cx="2046732" cy="914976"/>
          </a:xfrm>
        </p:grpSpPr>
        <p:sp>
          <p:nvSpPr>
            <p:cNvPr name="Freeform 6" id="6"/>
            <p:cNvSpPr/>
            <p:nvPr/>
          </p:nvSpPr>
          <p:spPr>
            <a:xfrm flipH="false" flipV="false" rot="0">
              <a:off x="0" y="0"/>
              <a:ext cx="2046732" cy="914976"/>
            </a:xfrm>
            <a:custGeom>
              <a:avLst/>
              <a:gdLst/>
              <a:ahLst/>
              <a:cxnLst/>
              <a:rect r="r" b="b" t="t" l="l"/>
              <a:pathLst>
                <a:path h="914976" w="2046732">
                  <a:moveTo>
                    <a:pt x="49812" y="0"/>
                  </a:moveTo>
                  <a:lnTo>
                    <a:pt x="1996920" y="0"/>
                  </a:lnTo>
                  <a:cubicBezTo>
                    <a:pt x="2024430" y="0"/>
                    <a:pt x="2046732" y="22301"/>
                    <a:pt x="2046732" y="49812"/>
                  </a:cubicBezTo>
                  <a:lnTo>
                    <a:pt x="2046732" y="865164"/>
                  </a:lnTo>
                  <a:cubicBezTo>
                    <a:pt x="2046732" y="878375"/>
                    <a:pt x="2041484" y="891045"/>
                    <a:pt x="2032142" y="900386"/>
                  </a:cubicBezTo>
                  <a:cubicBezTo>
                    <a:pt x="2022801" y="909728"/>
                    <a:pt x="2010131" y="914976"/>
                    <a:pt x="1996920" y="914976"/>
                  </a:cubicBezTo>
                  <a:lnTo>
                    <a:pt x="49812" y="914976"/>
                  </a:lnTo>
                  <a:cubicBezTo>
                    <a:pt x="36601" y="914976"/>
                    <a:pt x="23931" y="909728"/>
                    <a:pt x="14590" y="900386"/>
                  </a:cubicBezTo>
                  <a:cubicBezTo>
                    <a:pt x="5248" y="891045"/>
                    <a:pt x="0" y="878375"/>
                    <a:pt x="0" y="865164"/>
                  </a:cubicBezTo>
                  <a:lnTo>
                    <a:pt x="0" y="49812"/>
                  </a:lnTo>
                  <a:cubicBezTo>
                    <a:pt x="0" y="36601"/>
                    <a:pt x="5248" y="23931"/>
                    <a:pt x="14590" y="14590"/>
                  </a:cubicBezTo>
                  <a:cubicBezTo>
                    <a:pt x="23931" y="5248"/>
                    <a:pt x="36601" y="0"/>
                    <a:pt x="49812" y="0"/>
                  </a:cubicBezTo>
                  <a:close/>
                </a:path>
              </a:pathLst>
            </a:custGeom>
            <a:solidFill>
              <a:srgbClr val="48CFAE"/>
            </a:solidFill>
          </p:spPr>
        </p:sp>
        <p:sp>
          <p:nvSpPr>
            <p:cNvPr name="TextBox 7" id="7"/>
            <p:cNvSpPr txBox="true"/>
            <p:nvPr/>
          </p:nvSpPr>
          <p:spPr>
            <a:xfrm>
              <a:off x="0" y="-38100"/>
              <a:ext cx="2046732" cy="953076"/>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028949" y="629143"/>
            <a:ext cx="13518522" cy="922939"/>
          </a:xfrm>
          <a:prstGeom prst="rect">
            <a:avLst/>
          </a:prstGeom>
        </p:spPr>
        <p:txBody>
          <a:bodyPr anchor="t" rtlCol="false" tIns="0" lIns="0" bIns="0" rIns="0">
            <a:spAutoFit/>
          </a:bodyPr>
          <a:lstStyle/>
          <a:p>
            <a:pPr algn="ctr">
              <a:lnSpc>
                <a:spcPts val="6868"/>
              </a:lnSpc>
            </a:pPr>
            <a:r>
              <a:rPr lang="en-US" sz="6868">
                <a:solidFill>
                  <a:srgbClr val="FE6D73"/>
                </a:solidFill>
                <a:latin typeface="Kollektif Bold"/>
              </a:rPr>
              <a:t>BÀI 3</a:t>
            </a:r>
          </a:p>
        </p:txBody>
      </p:sp>
      <p:sp>
        <p:nvSpPr>
          <p:cNvPr name="TextBox 9" id="9"/>
          <p:cNvSpPr txBox="true"/>
          <p:nvPr/>
        </p:nvSpPr>
        <p:spPr>
          <a:xfrm rot="0">
            <a:off x="1300727" y="1940879"/>
            <a:ext cx="8661054" cy="3830488"/>
          </a:xfrm>
          <a:prstGeom prst="rect">
            <a:avLst/>
          </a:prstGeom>
        </p:spPr>
        <p:txBody>
          <a:bodyPr anchor="t" rtlCol="false" tIns="0" lIns="0" bIns="0" rIns="0">
            <a:spAutoFit/>
          </a:bodyPr>
          <a:lstStyle/>
          <a:p>
            <a:pPr>
              <a:lnSpc>
                <a:spcPts val="4401"/>
              </a:lnSpc>
            </a:pPr>
            <a:r>
              <a:rPr lang="en-US" sz="3385">
                <a:solidFill>
                  <a:srgbClr val="FFFFFF"/>
                </a:solidFill>
                <a:latin typeface="DM Sans Bold Italics"/>
              </a:rPr>
              <a:t>Mục tiêu của em trong thời gian tới: Mong muốn có được công việc thực tập để có thêm nhiều kinh nghiệm và kĩ năng cả kĩ năng chuyên môn. Học hỏi thêm nhiều về phần hệ thống, học các kĩ năng liên quan đến hệ thống (DW &amp; DL, Hadoop, Spark,..)  rèn luyện thêm các kĩ năng về ML,....</a:t>
            </a:r>
          </a:p>
        </p:txBody>
      </p:sp>
      <p:sp>
        <p:nvSpPr>
          <p:cNvPr name="TextBox 10" id="10"/>
          <p:cNvSpPr txBox="true"/>
          <p:nvPr/>
        </p:nvSpPr>
        <p:spPr>
          <a:xfrm rot="0">
            <a:off x="9391079" y="6885842"/>
            <a:ext cx="7246452" cy="2316734"/>
          </a:xfrm>
          <a:prstGeom prst="rect">
            <a:avLst/>
          </a:prstGeom>
        </p:spPr>
        <p:txBody>
          <a:bodyPr anchor="t" rtlCol="false" tIns="0" lIns="0" bIns="0" rIns="0">
            <a:spAutoFit/>
          </a:bodyPr>
          <a:lstStyle/>
          <a:p>
            <a:pPr>
              <a:lnSpc>
                <a:spcPts val="3678"/>
              </a:lnSpc>
            </a:pPr>
            <a:r>
              <a:rPr lang="en-US" sz="2829">
                <a:solidFill>
                  <a:srgbClr val="FFFFFF"/>
                </a:solidFill>
                <a:latin typeface="DM Sans Bold Italics"/>
              </a:rPr>
              <a:t>Kỳ vọng trong thời gian làm việc: Môi trường làm việc thật áp lực và nhiều deadline để em học hỏi, có nhiều data để thực hành và rèn luyện kĩ năng. Có nhiều việc phải làm và 1 leader tốt.</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609607" y="1843513"/>
            <a:ext cx="8246640" cy="4720728"/>
          </a:xfrm>
          <a:custGeom>
            <a:avLst/>
            <a:gdLst/>
            <a:ahLst/>
            <a:cxnLst/>
            <a:rect r="r" b="b" t="t" l="l"/>
            <a:pathLst>
              <a:path h="4720728" w="8246640">
                <a:moveTo>
                  <a:pt x="0" y="0"/>
                </a:moveTo>
                <a:lnTo>
                  <a:pt x="8246641" y="0"/>
                </a:lnTo>
                <a:lnTo>
                  <a:pt x="8246641" y="4720728"/>
                </a:lnTo>
                <a:lnTo>
                  <a:pt x="0" y="4720728"/>
                </a:lnTo>
                <a:lnTo>
                  <a:pt x="0" y="0"/>
                </a:lnTo>
                <a:close/>
              </a:path>
            </a:pathLst>
          </a:custGeom>
          <a:blipFill>
            <a:blip r:embed="rId2"/>
            <a:stretch>
              <a:fillRect l="-614" t="0" r="-614" b="0"/>
            </a:stretch>
          </a:blipFill>
        </p:spPr>
      </p:sp>
      <p:sp>
        <p:nvSpPr>
          <p:cNvPr name="Freeform 3" id="3"/>
          <p:cNvSpPr/>
          <p:nvPr/>
        </p:nvSpPr>
        <p:spPr>
          <a:xfrm flipH="false" flipV="false" rot="0">
            <a:off x="9600761" y="1843513"/>
            <a:ext cx="8313342" cy="4720728"/>
          </a:xfrm>
          <a:custGeom>
            <a:avLst/>
            <a:gdLst/>
            <a:ahLst/>
            <a:cxnLst/>
            <a:rect r="r" b="b" t="t" l="l"/>
            <a:pathLst>
              <a:path h="4720728" w="8313342">
                <a:moveTo>
                  <a:pt x="0" y="0"/>
                </a:moveTo>
                <a:lnTo>
                  <a:pt x="8313342" y="0"/>
                </a:lnTo>
                <a:lnTo>
                  <a:pt x="8313342" y="4720728"/>
                </a:lnTo>
                <a:lnTo>
                  <a:pt x="0" y="4720728"/>
                </a:lnTo>
                <a:lnTo>
                  <a:pt x="0" y="0"/>
                </a:lnTo>
                <a:close/>
              </a:path>
            </a:pathLst>
          </a:custGeom>
          <a:blipFill>
            <a:blip r:embed="rId3"/>
            <a:stretch>
              <a:fillRect l="0" t="0" r="0" b="0"/>
            </a:stretch>
          </a:blipFill>
        </p:spPr>
      </p:sp>
      <p:sp>
        <p:nvSpPr>
          <p:cNvPr name="TextBox 4" id="4"/>
          <p:cNvSpPr txBox="true"/>
          <p:nvPr/>
        </p:nvSpPr>
        <p:spPr>
          <a:xfrm rot="0">
            <a:off x="3740778" y="421005"/>
            <a:ext cx="11242129" cy="922939"/>
          </a:xfrm>
          <a:prstGeom prst="rect">
            <a:avLst/>
          </a:prstGeom>
        </p:spPr>
        <p:txBody>
          <a:bodyPr anchor="t" rtlCol="false" tIns="0" lIns="0" bIns="0" rIns="0">
            <a:spAutoFit/>
          </a:bodyPr>
          <a:lstStyle/>
          <a:p>
            <a:pPr algn="ctr">
              <a:lnSpc>
                <a:spcPts val="6868"/>
              </a:lnSpc>
            </a:pPr>
            <a:r>
              <a:rPr lang="en-US" sz="6868">
                <a:solidFill>
                  <a:srgbClr val="FE6D73"/>
                </a:solidFill>
                <a:latin typeface="Kollektif Bold"/>
              </a:rPr>
              <a:t>TỔNG QUAN VỀ REPORT</a:t>
            </a:r>
          </a:p>
        </p:txBody>
      </p:sp>
      <p:grpSp>
        <p:nvGrpSpPr>
          <p:cNvPr name="Group 5" id="5"/>
          <p:cNvGrpSpPr/>
          <p:nvPr/>
        </p:nvGrpSpPr>
        <p:grpSpPr>
          <a:xfrm rot="0">
            <a:off x="1437139" y="6930319"/>
            <a:ext cx="6591578" cy="3086100"/>
            <a:chOff x="0" y="0"/>
            <a:chExt cx="1736053" cy="812800"/>
          </a:xfrm>
        </p:grpSpPr>
        <p:sp>
          <p:nvSpPr>
            <p:cNvPr name="Freeform 6" id="6"/>
            <p:cNvSpPr/>
            <p:nvPr/>
          </p:nvSpPr>
          <p:spPr>
            <a:xfrm flipH="false" flipV="false" rot="0">
              <a:off x="0" y="0"/>
              <a:ext cx="1736053" cy="812800"/>
            </a:xfrm>
            <a:custGeom>
              <a:avLst/>
              <a:gdLst/>
              <a:ahLst/>
              <a:cxnLst/>
              <a:rect r="r" b="b" t="t" l="l"/>
              <a:pathLst>
                <a:path h="812800" w="1736053">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48CFAE"/>
            </a:solidFill>
          </p:spPr>
        </p:sp>
        <p:sp>
          <p:nvSpPr>
            <p:cNvPr name="TextBox 7" id="7"/>
            <p:cNvSpPr txBox="true"/>
            <p:nvPr/>
          </p:nvSpPr>
          <p:spPr>
            <a:xfrm>
              <a:off x="0" y="-38100"/>
              <a:ext cx="1736053" cy="8509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629161" y="7288459"/>
            <a:ext cx="6399555" cy="2341245"/>
          </a:xfrm>
          <a:prstGeom prst="rect">
            <a:avLst/>
          </a:prstGeom>
        </p:spPr>
        <p:txBody>
          <a:bodyPr anchor="t" rtlCol="false" tIns="0" lIns="0" bIns="0" rIns="0">
            <a:spAutoFit/>
          </a:bodyPr>
          <a:lstStyle/>
          <a:p>
            <a:pPr>
              <a:lnSpc>
                <a:spcPts val="3119"/>
              </a:lnSpc>
            </a:pPr>
            <a:r>
              <a:rPr lang="en-US" sz="2399">
                <a:solidFill>
                  <a:srgbClr val="FFFFFF"/>
                </a:solidFill>
                <a:latin typeface="DM Sans Bold Italics"/>
              </a:rPr>
              <a:t>Customer Charecteristics</a:t>
            </a:r>
            <a:r>
              <a:rPr lang="en-US" sz="2399">
                <a:solidFill>
                  <a:srgbClr val="FFFFFF"/>
                </a:solidFill>
                <a:latin typeface="DM Sans Italics"/>
              </a:rPr>
              <a:t>: Xu hướng khách hàng (Các đặc điểm của khách hàng (tuổi, công việc, tình trạng hôn nhân, trình độ học vấn, v.v.) có ảnh hưởng như thế nào đến việc mua bảo hiểm ô tô? Điều này giúp xác định đối tượng khách hàng mục tiêu)</a:t>
            </a:r>
          </a:p>
        </p:txBody>
      </p:sp>
      <p:grpSp>
        <p:nvGrpSpPr>
          <p:cNvPr name="Group 9" id="9"/>
          <p:cNvGrpSpPr/>
          <p:nvPr/>
        </p:nvGrpSpPr>
        <p:grpSpPr>
          <a:xfrm rot="0">
            <a:off x="10403637" y="6930319"/>
            <a:ext cx="6591578" cy="3086100"/>
            <a:chOff x="0" y="0"/>
            <a:chExt cx="1736053" cy="812800"/>
          </a:xfrm>
        </p:grpSpPr>
        <p:sp>
          <p:nvSpPr>
            <p:cNvPr name="Freeform 10" id="10"/>
            <p:cNvSpPr/>
            <p:nvPr/>
          </p:nvSpPr>
          <p:spPr>
            <a:xfrm flipH="false" flipV="false" rot="0">
              <a:off x="0" y="0"/>
              <a:ext cx="1736053" cy="812800"/>
            </a:xfrm>
            <a:custGeom>
              <a:avLst/>
              <a:gdLst/>
              <a:ahLst/>
              <a:cxnLst/>
              <a:rect r="r" b="b" t="t" l="l"/>
              <a:pathLst>
                <a:path h="812800" w="1736053">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48CFAE"/>
            </a:solidFill>
          </p:spPr>
        </p:sp>
        <p:sp>
          <p:nvSpPr>
            <p:cNvPr name="TextBox 11" id="11"/>
            <p:cNvSpPr txBox="true"/>
            <p:nvPr/>
          </p:nvSpPr>
          <p:spPr>
            <a:xfrm>
              <a:off x="0" y="-38100"/>
              <a:ext cx="1736053"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0595660" y="7491930"/>
            <a:ext cx="6399555" cy="1169670"/>
          </a:xfrm>
          <a:prstGeom prst="rect">
            <a:avLst/>
          </a:prstGeom>
        </p:spPr>
        <p:txBody>
          <a:bodyPr anchor="t" rtlCol="false" tIns="0" lIns="0" bIns="0" rIns="0">
            <a:spAutoFit/>
          </a:bodyPr>
          <a:lstStyle/>
          <a:p>
            <a:pPr>
              <a:lnSpc>
                <a:spcPts val="3119"/>
              </a:lnSpc>
            </a:pPr>
            <a:r>
              <a:rPr lang="en-US" sz="2399">
                <a:solidFill>
                  <a:srgbClr val="FFFFFF"/>
                </a:solidFill>
                <a:latin typeface="DM Sans Bold Italics"/>
              </a:rPr>
              <a:t>Campaign Analysis: </a:t>
            </a:r>
            <a:r>
              <a:rPr lang="en-US" sz="2399">
                <a:solidFill>
                  <a:srgbClr val="FFFFFF"/>
                </a:solidFill>
                <a:latin typeface="DM Sans Italics"/>
              </a:rPr>
              <a:t>Phân tích chiến dịch, các yếu tố của chiến dịch ảnh hướng đến khách hàng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8529426" y="2403987"/>
            <a:ext cx="7771184" cy="5017156"/>
            <a:chOff x="0" y="0"/>
            <a:chExt cx="2046732" cy="1321391"/>
          </a:xfrm>
        </p:grpSpPr>
        <p:sp>
          <p:nvSpPr>
            <p:cNvPr name="Freeform 3" id="3"/>
            <p:cNvSpPr/>
            <p:nvPr/>
          </p:nvSpPr>
          <p:spPr>
            <a:xfrm flipH="false" flipV="false" rot="0">
              <a:off x="0" y="0"/>
              <a:ext cx="2046732" cy="1321391"/>
            </a:xfrm>
            <a:custGeom>
              <a:avLst/>
              <a:gdLst/>
              <a:ahLst/>
              <a:cxnLst/>
              <a:rect r="r" b="b" t="t" l="l"/>
              <a:pathLst>
                <a:path h="1321391" w="2046732">
                  <a:moveTo>
                    <a:pt x="49812" y="0"/>
                  </a:moveTo>
                  <a:lnTo>
                    <a:pt x="1996920" y="0"/>
                  </a:lnTo>
                  <a:cubicBezTo>
                    <a:pt x="2024430" y="0"/>
                    <a:pt x="2046732" y="22301"/>
                    <a:pt x="2046732" y="49812"/>
                  </a:cubicBezTo>
                  <a:lnTo>
                    <a:pt x="2046732" y="1271579"/>
                  </a:lnTo>
                  <a:cubicBezTo>
                    <a:pt x="2046732" y="1284790"/>
                    <a:pt x="2041484" y="1297460"/>
                    <a:pt x="2032142" y="1306801"/>
                  </a:cubicBezTo>
                  <a:cubicBezTo>
                    <a:pt x="2022801" y="1316143"/>
                    <a:pt x="2010131" y="1321391"/>
                    <a:pt x="1996920" y="1321391"/>
                  </a:cubicBezTo>
                  <a:lnTo>
                    <a:pt x="49812" y="1321391"/>
                  </a:lnTo>
                  <a:cubicBezTo>
                    <a:pt x="22301" y="1321391"/>
                    <a:pt x="0" y="1299090"/>
                    <a:pt x="0" y="1271579"/>
                  </a:cubicBezTo>
                  <a:lnTo>
                    <a:pt x="0" y="49812"/>
                  </a:lnTo>
                  <a:cubicBezTo>
                    <a:pt x="0" y="36601"/>
                    <a:pt x="5248" y="23931"/>
                    <a:pt x="14590" y="14590"/>
                  </a:cubicBezTo>
                  <a:cubicBezTo>
                    <a:pt x="23931" y="5248"/>
                    <a:pt x="36601" y="0"/>
                    <a:pt x="49812" y="0"/>
                  </a:cubicBezTo>
                  <a:close/>
                </a:path>
              </a:pathLst>
            </a:custGeom>
            <a:solidFill>
              <a:srgbClr val="48CFAE"/>
            </a:solidFill>
          </p:spPr>
        </p:sp>
        <p:sp>
          <p:nvSpPr>
            <p:cNvPr name="TextBox 4" id="4"/>
            <p:cNvSpPr txBox="true"/>
            <p:nvPr/>
          </p:nvSpPr>
          <p:spPr>
            <a:xfrm>
              <a:off x="0" y="-38100"/>
              <a:ext cx="2046732" cy="1359491"/>
            </a:xfrm>
            <a:prstGeom prst="rect">
              <a:avLst/>
            </a:prstGeom>
          </p:spPr>
          <p:txBody>
            <a:bodyPr anchor="ctr" rtlCol="false" tIns="50800" lIns="50800" bIns="50800" rIns="50800"/>
            <a:lstStyle/>
            <a:p>
              <a:pPr algn="ctr">
                <a:lnSpc>
                  <a:spcPts val="2799"/>
                </a:lnSpc>
                <a:spcBef>
                  <a:spcPct val="0"/>
                </a:spcBef>
              </a:pPr>
            </a:p>
          </p:txBody>
        </p:sp>
      </p:grpSp>
      <p:sp>
        <p:nvSpPr>
          <p:cNvPr name="Freeform 5" id="5"/>
          <p:cNvSpPr/>
          <p:nvPr/>
        </p:nvSpPr>
        <p:spPr>
          <a:xfrm flipH="false" flipV="false" rot="0">
            <a:off x="2435772" y="2440095"/>
            <a:ext cx="4504393" cy="4981048"/>
          </a:xfrm>
          <a:custGeom>
            <a:avLst/>
            <a:gdLst/>
            <a:ahLst/>
            <a:cxnLst/>
            <a:rect r="r" b="b" t="t" l="l"/>
            <a:pathLst>
              <a:path h="4981048" w="4504393">
                <a:moveTo>
                  <a:pt x="0" y="0"/>
                </a:moveTo>
                <a:lnTo>
                  <a:pt x="4504393" y="0"/>
                </a:lnTo>
                <a:lnTo>
                  <a:pt x="4504393" y="4981048"/>
                </a:lnTo>
                <a:lnTo>
                  <a:pt x="0" y="4981048"/>
                </a:lnTo>
                <a:lnTo>
                  <a:pt x="0" y="0"/>
                </a:lnTo>
                <a:close/>
              </a:path>
            </a:pathLst>
          </a:custGeom>
          <a:blipFill>
            <a:blip r:embed="rId2"/>
            <a:stretch>
              <a:fillRect l="0" t="0" r="0" b="0"/>
            </a:stretch>
          </a:blipFill>
        </p:spPr>
      </p:sp>
      <p:sp>
        <p:nvSpPr>
          <p:cNvPr name="TextBox 6" id="6"/>
          <p:cNvSpPr txBox="true"/>
          <p:nvPr/>
        </p:nvSpPr>
        <p:spPr>
          <a:xfrm rot="0">
            <a:off x="180904" y="558624"/>
            <a:ext cx="13518522" cy="922939"/>
          </a:xfrm>
          <a:prstGeom prst="rect">
            <a:avLst/>
          </a:prstGeom>
        </p:spPr>
        <p:txBody>
          <a:bodyPr anchor="t" rtlCol="false" tIns="0" lIns="0" bIns="0" rIns="0">
            <a:spAutoFit/>
          </a:bodyPr>
          <a:lstStyle/>
          <a:p>
            <a:pPr algn="ctr">
              <a:lnSpc>
                <a:spcPts val="6868"/>
              </a:lnSpc>
            </a:pPr>
            <a:r>
              <a:rPr lang="en-US" sz="6868">
                <a:solidFill>
                  <a:srgbClr val="FE6D73"/>
                </a:solidFill>
                <a:latin typeface="Kollektif Bold"/>
              </a:rPr>
              <a:t>CUSTOMER CHARACTERISTIC</a:t>
            </a:r>
          </a:p>
        </p:txBody>
      </p:sp>
      <p:sp>
        <p:nvSpPr>
          <p:cNvPr name="TextBox 7" id="7"/>
          <p:cNvSpPr txBox="true"/>
          <p:nvPr/>
        </p:nvSpPr>
        <p:spPr>
          <a:xfrm rot="0">
            <a:off x="8791792" y="2653765"/>
            <a:ext cx="7246452" cy="7308215"/>
          </a:xfrm>
          <a:prstGeom prst="rect">
            <a:avLst/>
          </a:prstGeom>
        </p:spPr>
        <p:txBody>
          <a:bodyPr anchor="t" rtlCol="false" tIns="0" lIns="0" bIns="0" rIns="0">
            <a:spAutoFit/>
          </a:bodyPr>
          <a:lstStyle/>
          <a:p>
            <a:pPr>
              <a:lnSpc>
                <a:spcPts val="3639"/>
              </a:lnSpc>
            </a:pPr>
            <a:r>
              <a:rPr lang="en-US" sz="2799">
                <a:solidFill>
                  <a:srgbClr val="FFFFFF"/>
                </a:solidFill>
                <a:latin typeface="DM Sans Bold Italics"/>
              </a:rPr>
              <a:t>Number of Customer: </a:t>
            </a:r>
            <a:r>
              <a:rPr lang="en-US" sz="2799">
                <a:solidFill>
                  <a:srgbClr val="FFFFFF"/>
                </a:solidFill>
                <a:latin typeface="DM Sans Italics"/>
              </a:rPr>
              <a:t>1604 khách hàng mua hàng trên tổng số 4000 khách hàng tiềm năng trong data. Tỷ lệ đạt 0,4. </a:t>
            </a:r>
          </a:p>
          <a:p>
            <a:pPr marL="604516" indent="-302258" lvl="1">
              <a:lnSpc>
                <a:spcPts val="3639"/>
              </a:lnSpc>
              <a:buFont typeface="Arial"/>
              <a:buChar char="•"/>
            </a:pPr>
            <a:r>
              <a:rPr lang="en-US" sz="2799">
                <a:solidFill>
                  <a:srgbClr val="FFFFFF"/>
                </a:solidFill>
                <a:latin typeface="DM Sans Italics"/>
              </a:rPr>
              <a:t>Tỷ lệ 0,4 chỉ ra rằng tỷ lệ khách hàng tiềm năng đã mua hàng không quá cao.</a:t>
            </a:r>
          </a:p>
          <a:p>
            <a:pPr marL="604516" indent="-302258" lvl="1">
              <a:lnSpc>
                <a:spcPts val="3639"/>
              </a:lnSpc>
              <a:buFont typeface="Arial"/>
              <a:buChar char="•"/>
            </a:pPr>
            <a:r>
              <a:rPr lang="en-US" sz="2799">
                <a:solidFill>
                  <a:srgbClr val="FFFFFF"/>
                </a:solidFill>
                <a:latin typeface="DM Sans Italics"/>
              </a:rPr>
              <a:t>Có thể cần xem xét các chiến lược để tăng tỷ lệ này, chẳng hạn như tối ưu hóa chiến lược tiếp thị hoặc cải thiện sản phẩm/dịch vụ để thu hút khách hàng tiềm năng.</a:t>
            </a:r>
          </a:p>
          <a:p>
            <a:pPr>
              <a:lnSpc>
                <a:spcPts val="3639"/>
              </a:lnSpc>
            </a:pPr>
          </a:p>
          <a:p>
            <a:pPr>
              <a:lnSpc>
                <a:spcPts val="3639"/>
              </a:lnSpc>
            </a:pPr>
          </a:p>
          <a:p>
            <a:pPr>
              <a:lnSpc>
                <a:spcPts val="3639"/>
              </a:lnSpc>
            </a:pPr>
          </a:p>
          <a:p>
            <a:pPr>
              <a:lnSpc>
                <a:spcPts val="3639"/>
              </a:lnSpc>
            </a:pPr>
          </a:p>
          <a:p>
            <a:pPr>
              <a:lnSpc>
                <a:spcPts val="3639"/>
              </a:lnSpc>
            </a:pPr>
          </a:p>
          <a:p>
            <a:pPr>
              <a:lnSpc>
                <a:spcPts val="363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0047491" y="1650012"/>
            <a:ext cx="7771184" cy="3962790"/>
            <a:chOff x="0" y="0"/>
            <a:chExt cx="2046732" cy="1043698"/>
          </a:xfrm>
        </p:grpSpPr>
        <p:sp>
          <p:nvSpPr>
            <p:cNvPr name="Freeform 3" id="3"/>
            <p:cNvSpPr/>
            <p:nvPr/>
          </p:nvSpPr>
          <p:spPr>
            <a:xfrm flipH="false" flipV="false" rot="0">
              <a:off x="0" y="0"/>
              <a:ext cx="2046732" cy="1043698"/>
            </a:xfrm>
            <a:custGeom>
              <a:avLst/>
              <a:gdLst/>
              <a:ahLst/>
              <a:cxnLst/>
              <a:rect r="r" b="b" t="t" l="l"/>
              <a:pathLst>
                <a:path h="1043698" w="2046732">
                  <a:moveTo>
                    <a:pt x="49812" y="0"/>
                  </a:moveTo>
                  <a:lnTo>
                    <a:pt x="1996920" y="0"/>
                  </a:lnTo>
                  <a:cubicBezTo>
                    <a:pt x="2024430" y="0"/>
                    <a:pt x="2046732" y="22301"/>
                    <a:pt x="2046732" y="49812"/>
                  </a:cubicBezTo>
                  <a:lnTo>
                    <a:pt x="2046732" y="993886"/>
                  </a:lnTo>
                  <a:cubicBezTo>
                    <a:pt x="2046732" y="1007097"/>
                    <a:pt x="2041484" y="1019767"/>
                    <a:pt x="2032142" y="1029108"/>
                  </a:cubicBezTo>
                  <a:cubicBezTo>
                    <a:pt x="2022801" y="1038450"/>
                    <a:pt x="2010131" y="1043698"/>
                    <a:pt x="1996920" y="1043698"/>
                  </a:cubicBezTo>
                  <a:lnTo>
                    <a:pt x="49812" y="1043698"/>
                  </a:lnTo>
                  <a:cubicBezTo>
                    <a:pt x="36601" y="1043698"/>
                    <a:pt x="23931" y="1038450"/>
                    <a:pt x="14590" y="1029108"/>
                  </a:cubicBezTo>
                  <a:cubicBezTo>
                    <a:pt x="5248" y="1019767"/>
                    <a:pt x="0" y="1007097"/>
                    <a:pt x="0" y="993886"/>
                  </a:cubicBezTo>
                  <a:lnTo>
                    <a:pt x="0" y="49812"/>
                  </a:lnTo>
                  <a:cubicBezTo>
                    <a:pt x="0" y="36601"/>
                    <a:pt x="5248" y="23931"/>
                    <a:pt x="14590" y="14590"/>
                  </a:cubicBezTo>
                  <a:cubicBezTo>
                    <a:pt x="23931" y="5248"/>
                    <a:pt x="36601" y="0"/>
                    <a:pt x="49812" y="0"/>
                  </a:cubicBezTo>
                  <a:close/>
                </a:path>
              </a:pathLst>
            </a:custGeom>
            <a:solidFill>
              <a:srgbClr val="48CFAE"/>
            </a:solidFill>
          </p:spPr>
        </p:sp>
        <p:sp>
          <p:nvSpPr>
            <p:cNvPr name="TextBox 4" id="4"/>
            <p:cNvSpPr txBox="true"/>
            <p:nvPr/>
          </p:nvSpPr>
          <p:spPr>
            <a:xfrm>
              <a:off x="0" y="-38100"/>
              <a:ext cx="2046732" cy="108179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00246" y="1650012"/>
            <a:ext cx="9216214" cy="3962790"/>
          </a:xfrm>
          <a:custGeom>
            <a:avLst/>
            <a:gdLst/>
            <a:ahLst/>
            <a:cxnLst/>
            <a:rect r="r" b="b" t="t" l="l"/>
            <a:pathLst>
              <a:path h="3962790" w="9216214">
                <a:moveTo>
                  <a:pt x="0" y="0"/>
                </a:moveTo>
                <a:lnTo>
                  <a:pt x="9216214" y="0"/>
                </a:lnTo>
                <a:lnTo>
                  <a:pt x="9216214" y="3962790"/>
                </a:lnTo>
                <a:lnTo>
                  <a:pt x="0" y="3962790"/>
                </a:lnTo>
                <a:lnTo>
                  <a:pt x="0" y="0"/>
                </a:lnTo>
                <a:close/>
              </a:path>
            </a:pathLst>
          </a:custGeom>
          <a:blipFill>
            <a:blip r:embed="rId2"/>
            <a:stretch>
              <a:fillRect l="0" t="0" r="0" b="0"/>
            </a:stretch>
          </a:blipFill>
        </p:spPr>
      </p:sp>
      <p:sp>
        <p:nvSpPr>
          <p:cNvPr name="Freeform 6" id="6"/>
          <p:cNvSpPr/>
          <p:nvPr/>
        </p:nvSpPr>
        <p:spPr>
          <a:xfrm flipH="false" flipV="false" rot="0">
            <a:off x="600246" y="5784252"/>
            <a:ext cx="9216214" cy="3772206"/>
          </a:xfrm>
          <a:custGeom>
            <a:avLst/>
            <a:gdLst/>
            <a:ahLst/>
            <a:cxnLst/>
            <a:rect r="r" b="b" t="t" l="l"/>
            <a:pathLst>
              <a:path h="3772206" w="9216214">
                <a:moveTo>
                  <a:pt x="0" y="0"/>
                </a:moveTo>
                <a:lnTo>
                  <a:pt x="9216214" y="0"/>
                </a:lnTo>
                <a:lnTo>
                  <a:pt x="9216214" y="3772206"/>
                </a:lnTo>
                <a:lnTo>
                  <a:pt x="0" y="3772206"/>
                </a:lnTo>
                <a:lnTo>
                  <a:pt x="0" y="0"/>
                </a:lnTo>
                <a:close/>
              </a:path>
            </a:pathLst>
          </a:custGeom>
          <a:blipFill>
            <a:blip r:embed="rId3"/>
            <a:stretch>
              <a:fillRect l="0" t="-18529" r="0" b="-10511"/>
            </a:stretch>
          </a:blipFill>
        </p:spPr>
      </p:sp>
      <p:sp>
        <p:nvSpPr>
          <p:cNvPr name="TextBox 7" id="7"/>
          <p:cNvSpPr txBox="true"/>
          <p:nvPr/>
        </p:nvSpPr>
        <p:spPr>
          <a:xfrm rot="0">
            <a:off x="180904" y="558624"/>
            <a:ext cx="13518522" cy="922939"/>
          </a:xfrm>
          <a:prstGeom prst="rect">
            <a:avLst/>
          </a:prstGeom>
        </p:spPr>
        <p:txBody>
          <a:bodyPr anchor="t" rtlCol="false" tIns="0" lIns="0" bIns="0" rIns="0">
            <a:spAutoFit/>
          </a:bodyPr>
          <a:lstStyle/>
          <a:p>
            <a:pPr algn="ctr">
              <a:lnSpc>
                <a:spcPts val="6868"/>
              </a:lnSpc>
            </a:pPr>
            <a:r>
              <a:rPr lang="en-US" sz="6868">
                <a:solidFill>
                  <a:srgbClr val="FE6D73"/>
                </a:solidFill>
                <a:latin typeface="Kollektif Bold"/>
              </a:rPr>
              <a:t>CUSTOMER CHARACTERISTIC</a:t>
            </a:r>
          </a:p>
        </p:txBody>
      </p:sp>
      <p:sp>
        <p:nvSpPr>
          <p:cNvPr name="TextBox 8" id="8"/>
          <p:cNvSpPr txBox="true"/>
          <p:nvPr/>
        </p:nvSpPr>
        <p:spPr>
          <a:xfrm rot="0">
            <a:off x="10233928" y="1894495"/>
            <a:ext cx="7322381" cy="3640771"/>
          </a:xfrm>
          <a:prstGeom prst="rect">
            <a:avLst/>
          </a:prstGeom>
        </p:spPr>
        <p:txBody>
          <a:bodyPr anchor="t" rtlCol="false" tIns="0" lIns="0" bIns="0" rIns="0">
            <a:spAutoFit/>
          </a:bodyPr>
          <a:lstStyle/>
          <a:p>
            <a:pPr>
              <a:lnSpc>
                <a:spcPts val="3672"/>
              </a:lnSpc>
            </a:pPr>
            <a:r>
              <a:rPr lang="en-US" sz="2825">
                <a:solidFill>
                  <a:srgbClr val="FFFFFF"/>
                </a:solidFill>
                <a:latin typeface="DM Sans Bold Italics"/>
              </a:rPr>
              <a:t>Customer by Age_Range: </a:t>
            </a:r>
            <a:r>
              <a:rPr lang="en-US" sz="2825">
                <a:solidFill>
                  <a:srgbClr val="FFFFFF"/>
                </a:solidFill>
                <a:latin typeface="DM Sans Italics"/>
              </a:rPr>
              <a:t>Từ biểu đồ trên ta có thể thấy nhóm khách hàng mua bảo hiểm phần lớn thuộc về độ tuổi từ 26 - 40 tuổi. cụ thể là lớp trẻ - trung niên bắt đầu có thu nhập ổn định, nhu cầu dùng ô tô nhiều nên nhu cầu về bảo hiểm cũng vì đó mà tăng theo ( nhiều nhất là độ tuổi từ 30 - 40).</a:t>
            </a:r>
          </a:p>
        </p:txBody>
      </p:sp>
      <p:grpSp>
        <p:nvGrpSpPr>
          <p:cNvPr name="Group 9" id="9"/>
          <p:cNvGrpSpPr/>
          <p:nvPr/>
        </p:nvGrpSpPr>
        <p:grpSpPr>
          <a:xfrm rot="0">
            <a:off x="10047491" y="5784252"/>
            <a:ext cx="7771184" cy="3772206"/>
            <a:chOff x="0" y="0"/>
            <a:chExt cx="2046732" cy="993503"/>
          </a:xfrm>
        </p:grpSpPr>
        <p:sp>
          <p:nvSpPr>
            <p:cNvPr name="Freeform 10" id="10"/>
            <p:cNvSpPr/>
            <p:nvPr/>
          </p:nvSpPr>
          <p:spPr>
            <a:xfrm flipH="false" flipV="false" rot="0">
              <a:off x="0" y="0"/>
              <a:ext cx="2046732" cy="993503"/>
            </a:xfrm>
            <a:custGeom>
              <a:avLst/>
              <a:gdLst/>
              <a:ahLst/>
              <a:cxnLst/>
              <a:rect r="r" b="b" t="t" l="l"/>
              <a:pathLst>
                <a:path h="993503" w="2046732">
                  <a:moveTo>
                    <a:pt x="49812" y="0"/>
                  </a:moveTo>
                  <a:lnTo>
                    <a:pt x="1996920" y="0"/>
                  </a:lnTo>
                  <a:cubicBezTo>
                    <a:pt x="2024430" y="0"/>
                    <a:pt x="2046732" y="22301"/>
                    <a:pt x="2046732" y="49812"/>
                  </a:cubicBezTo>
                  <a:lnTo>
                    <a:pt x="2046732" y="943691"/>
                  </a:lnTo>
                  <a:cubicBezTo>
                    <a:pt x="2046732" y="956902"/>
                    <a:pt x="2041484" y="969572"/>
                    <a:pt x="2032142" y="978913"/>
                  </a:cubicBezTo>
                  <a:cubicBezTo>
                    <a:pt x="2022801" y="988255"/>
                    <a:pt x="2010131" y="993503"/>
                    <a:pt x="1996920" y="993503"/>
                  </a:cubicBezTo>
                  <a:lnTo>
                    <a:pt x="49812" y="993503"/>
                  </a:lnTo>
                  <a:cubicBezTo>
                    <a:pt x="36601" y="993503"/>
                    <a:pt x="23931" y="988255"/>
                    <a:pt x="14590" y="978913"/>
                  </a:cubicBezTo>
                  <a:cubicBezTo>
                    <a:pt x="5248" y="969572"/>
                    <a:pt x="0" y="956902"/>
                    <a:pt x="0" y="943691"/>
                  </a:cubicBezTo>
                  <a:lnTo>
                    <a:pt x="0" y="49812"/>
                  </a:lnTo>
                  <a:cubicBezTo>
                    <a:pt x="0" y="36601"/>
                    <a:pt x="5248" y="23931"/>
                    <a:pt x="14590" y="14590"/>
                  </a:cubicBezTo>
                  <a:cubicBezTo>
                    <a:pt x="23931" y="5248"/>
                    <a:pt x="36601" y="0"/>
                    <a:pt x="49812" y="0"/>
                  </a:cubicBezTo>
                  <a:close/>
                </a:path>
              </a:pathLst>
            </a:custGeom>
            <a:solidFill>
              <a:srgbClr val="48CFAE"/>
            </a:solidFill>
          </p:spPr>
        </p:sp>
        <p:sp>
          <p:nvSpPr>
            <p:cNvPr name="TextBox 11" id="11"/>
            <p:cNvSpPr txBox="true"/>
            <p:nvPr/>
          </p:nvSpPr>
          <p:spPr>
            <a:xfrm>
              <a:off x="0" y="-38100"/>
              <a:ext cx="2046732" cy="1031603"/>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0309857" y="6479669"/>
            <a:ext cx="7246452" cy="1850009"/>
          </a:xfrm>
          <a:prstGeom prst="rect">
            <a:avLst/>
          </a:prstGeom>
        </p:spPr>
        <p:txBody>
          <a:bodyPr anchor="t" rtlCol="false" tIns="0" lIns="0" bIns="0" rIns="0">
            <a:spAutoFit/>
          </a:bodyPr>
          <a:lstStyle/>
          <a:p>
            <a:pPr>
              <a:lnSpc>
                <a:spcPts val="3678"/>
              </a:lnSpc>
            </a:pPr>
            <a:r>
              <a:rPr lang="en-US" sz="2829">
                <a:solidFill>
                  <a:srgbClr val="FFFFFF"/>
                </a:solidFill>
                <a:latin typeface="DM Sans Bold Italics"/>
              </a:rPr>
              <a:t>Customer by job: </a:t>
            </a:r>
            <a:r>
              <a:rPr lang="en-US" sz="2829">
                <a:solidFill>
                  <a:srgbClr val="FFFFFF"/>
                </a:solidFill>
                <a:latin typeface="DM Sans Italics"/>
              </a:rPr>
              <a:t>nhìn chung thì các nghề có thu nhập cao như management, technician, ... sẽ có xu hướng mua bảo hiểm nhiều hơn. Điều này cũng rất hợp lý.</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0047491" y="1650012"/>
            <a:ext cx="7771184" cy="3962790"/>
            <a:chOff x="0" y="0"/>
            <a:chExt cx="2046732" cy="1043698"/>
          </a:xfrm>
        </p:grpSpPr>
        <p:sp>
          <p:nvSpPr>
            <p:cNvPr name="Freeform 3" id="3"/>
            <p:cNvSpPr/>
            <p:nvPr/>
          </p:nvSpPr>
          <p:spPr>
            <a:xfrm flipH="false" flipV="false" rot="0">
              <a:off x="0" y="0"/>
              <a:ext cx="2046732" cy="1043698"/>
            </a:xfrm>
            <a:custGeom>
              <a:avLst/>
              <a:gdLst/>
              <a:ahLst/>
              <a:cxnLst/>
              <a:rect r="r" b="b" t="t" l="l"/>
              <a:pathLst>
                <a:path h="1043698" w="2046732">
                  <a:moveTo>
                    <a:pt x="49812" y="0"/>
                  </a:moveTo>
                  <a:lnTo>
                    <a:pt x="1996920" y="0"/>
                  </a:lnTo>
                  <a:cubicBezTo>
                    <a:pt x="2024430" y="0"/>
                    <a:pt x="2046732" y="22301"/>
                    <a:pt x="2046732" y="49812"/>
                  </a:cubicBezTo>
                  <a:lnTo>
                    <a:pt x="2046732" y="993886"/>
                  </a:lnTo>
                  <a:cubicBezTo>
                    <a:pt x="2046732" y="1007097"/>
                    <a:pt x="2041484" y="1019767"/>
                    <a:pt x="2032142" y="1029108"/>
                  </a:cubicBezTo>
                  <a:cubicBezTo>
                    <a:pt x="2022801" y="1038450"/>
                    <a:pt x="2010131" y="1043698"/>
                    <a:pt x="1996920" y="1043698"/>
                  </a:cubicBezTo>
                  <a:lnTo>
                    <a:pt x="49812" y="1043698"/>
                  </a:lnTo>
                  <a:cubicBezTo>
                    <a:pt x="36601" y="1043698"/>
                    <a:pt x="23931" y="1038450"/>
                    <a:pt x="14590" y="1029108"/>
                  </a:cubicBezTo>
                  <a:cubicBezTo>
                    <a:pt x="5248" y="1019767"/>
                    <a:pt x="0" y="1007097"/>
                    <a:pt x="0" y="993886"/>
                  </a:cubicBezTo>
                  <a:lnTo>
                    <a:pt x="0" y="49812"/>
                  </a:lnTo>
                  <a:cubicBezTo>
                    <a:pt x="0" y="36601"/>
                    <a:pt x="5248" y="23931"/>
                    <a:pt x="14590" y="14590"/>
                  </a:cubicBezTo>
                  <a:cubicBezTo>
                    <a:pt x="23931" y="5248"/>
                    <a:pt x="36601" y="0"/>
                    <a:pt x="49812" y="0"/>
                  </a:cubicBezTo>
                  <a:close/>
                </a:path>
              </a:pathLst>
            </a:custGeom>
            <a:solidFill>
              <a:srgbClr val="48CFAE"/>
            </a:solidFill>
          </p:spPr>
        </p:sp>
        <p:sp>
          <p:nvSpPr>
            <p:cNvPr name="TextBox 4" id="4"/>
            <p:cNvSpPr txBox="true"/>
            <p:nvPr/>
          </p:nvSpPr>
          <p:spPr>
            <a:xfrm>
              <a:off x="0" y="-38100"/>
              <a:ext cx="2046732" cy="108179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047491" y="5784252"/>
            <a:ext cx="7771184" cy="3772206"/>
            <a:chOff x="0" y="0"/>
            <a:chExt cx="2046732" cy="993503"/>
          </a:xfrm>
        </p:grpSpPr>
        <p:sp>
          <p:nvSpPr>
            <p:cNvPr name="Freeform 6" id="6"/>
            <p:cNvSpPr/>
            <p:nvPr/>
          </p:nvSpPr>
          <p:spPr>
            <a:xfrm flipH="false" flipV="false" rot="0">
              <a:off x="0" y="0"/>
              <a:ext cx="2046732" cy="993503"/>
            </a:xfrm>
            <a:custGeom>
              <a:avLst/>
              <a:gdLst/>
              <a:ahLst/>
              <a:cxnLst/>
              <a:rect r="r" b="b" t="t" l="l"/>
              <a:pathLst>
                <a:path h="993503" w="2046732">
                  <a:moveTo>
                    <a:pt x="49812" y="0"/>
                  </a:moveTo>
                  <a:lnTo>
                    <a:pt x="1996920" y="0"/>
                  </a:lnTo>
                  <a:cubicBezTo>
                    <a:pt x="2024430" y="0"/>
                    <a:pt x="2046732" y="22301"/>
                    <a:pt x="2046732" y="49812"/>
                  </a:cubicBezTo>
                  <a:lnTo>
                    <a:pt x="2046732" y="943691"/>
                  </a:lnTo>
                  <a:cubicBezTo>
                    <a:pt x="2046732" y="956902"/>
                    <a:pt x="2041484" y="969572"/>
                    <a:pt x="2032142" y="978913"/>
                  </a:cubicBezTo>
                  <a:cubicBezTo>
                    <a:pt x="2022801" y="988255"/>
                    <a:pt x="2010131" y="993503"/>
                    <a:pt x="1996920" y="993503"/>
                  </a:cubicBezTo>
                  <a:lnTo>
                    <a:pt x="49812" y="993503"/>
                  </a:lnTo>
                  <a:cubicBezTo>
                    <a:pt x="36601" y="993503"/>
                    <a:pt x="23931" y="988255"/>
                    <a:pt x="14590" y="978913"/>
                  </a:cubicBezTo>
                  <a:cubicBezTo>
                    <a:pt x="5248" y="969572"/>
                    <a:pt x="0" y="956902"/>
                    <a:pt x="0" y="943691"/>
                  </a:cubicBezTo>
                  <a:lnTo>
                    <a:pt x="0" y="49812"/>
                  </a:lnTo>
                  <a:cubicBezTo>
                    <a:pt x="0" y="36601"/>
                    <a:pt x="5248" y="23931"/>
                    <a:pt x="14590" y="14590"/>
                  </a:cubicBezTo>
                  <a:cubicBezTo>
                    <a:pt x="23931" y="5248"/>
                    <a:pt x="36601" y="0"/>
                    <a:pt x="49812" y="0"/>
                  </a:cubicBezTo>
                  <a:close/>
                </a:path>
              </a:pathLst>
            </a:custGeom>
            <a:solidFill>
              <a:srgbClr val="48CFAE"/>
            </a:solidFill>
          </p:spPr>
        </p:sp>
        <p:sp>
          <p:nvSpPr>
            <p:cNvPr name="TextBox 7" id="7"/>
            <p:cNvSpPr txBox="true"/>
            <p:nvPr/>
          </p:nvSpPr>
          <p:spPr>
            <a:xfrm>
              <a:off x="0" y="-38100"/>
              <a:ext cx="2046732" cy="1031603"/>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334523" y="1766657"/>
            <a:ext cx="5747660" cy="3768609"/>
          </a:xfrm>
          <a:custGeom>
            <a:avLst/>
            <a:gdLst/>
            <a:ahLst/>
            <a:cxnLst/>
            <a:rect r="r" b="b" t="t" l="l"/>
            <a:pathLst>
              <a:path h="3768609" w="5747660">
                <a:moveTo>
                  <a:pt x="0" y="0"/>
                </a:moveTo>
                <a:lnTo>
                  <a:pt x="5747660" y="0"/>
                </a:lnTo>
                <a:lnTo>
                  <a:pt x="5747660" y="3768609"/>
                </a:lnTo>
                <a:lnTo>
                  <a:pt x="0" y="3768609"/>
                </a:lnTo>
                <a:lnTo>
                  <a:pt x="0" y="0"/>
                </a:lnTo>
                <a:close/>
              </a:path>
            </a:pathLst>
          </a:custGeom>
          <a:blipFill>
            <a:blip r:embed="rId2"/>
            <a:stretch>
              <a:fillRect l="0" t="0" r="0" b="-6606"/>
            </a:stretch>
          </a:blipFill>
        </p:spPr>
      </p:sp>
      <p:sp>
        <p:nvSpPr>
          <p:cNvPr name="Freeform 9" id="9"/>
          <p:cNvSpPr/>
          <p:nvPr/>
        </p:nvSpPr>
        <p:spPr>
          <a:xfrm flipH="false" flipV="false" rot="0">
            <a:off x="1681612" y="5821016"/>
            <a:ext cx="7053483" cy="3502193"/>
          </a:xfrm>
          <a:custGeom>
            <a:avLst/>
            <a:gdLst/>
            <a:ahLst/>
            <a:cxnLst/>
            <a:rect r="r" b="b" t="t" l="l"/>
            <a:pathLst>
              <a:path h="3502193" w="7053483">
                <a:moveTo>
                  <a:pt x="0" y="0"/>
                </a:moveTo>
                <a:lnTo>
                  <a:pt x="7053482" y="0"/>
                </a:lnTo>
                <a:lnTo>
                  <a:pt x="7053482" y="3502193"/>
                </a:lnTo>
                <a:lnTo>
                  <a:pt x="0" y="3502193"/>
                </a:lnTo>
                <a:lnTo>
                  <a:pt x="0" y="0"/>
                </a:lnTo>
                <a:close/>
              </a:path>
            </a:pathLst>
          </a:custGeom>
          <a:blipFill>
            <a:blip r:embed="rId3"/>
            <a:stretch>
              <a:fillRect l="0" t="0" r="0" b="0"/>
            </a:stretch>
          </a:blipFill>
        </p:spPr>
      </p:sp>
      <p:sp>
        <p:nvSpPr>
          <p:cNvPr name="TextBox 10" id="10"/>
          <p:cNvSpPr txBox="true"/>
          <p:nvPr/>
        </p:nvSpPr>
        <p:spPr>
          <a:xfrm rot="0">
            <a:off x="180904" y="558624"/>
            <a:ext cx="13518522" cy="922939"/>
          </a:xfrm>
          <a:prstGeom prst="rect">
            <a:avLst/>
          </a:prstGeom>
        </p:spPr>
        <p:txBody>
          <a:bodyPr anchor="t" rtlCol="false" tIns="0" lIns="0" bIns="0" rIns="0">
            <a:spAutoFit/>
          </a:bodyPr>
          <a:lstStyle/>
          <a:p>
            <a:pPr algn="ctr">
              <a:lnSpc>
                <a:spcPts val="6868"/>
              </a:lnSpc>
            </a:pPr>
            <a:r>
              <a:rPr lang="en-US" sz="6868">
                <a:solidFill>
                  <a:srgbClr val="FE6D73"/>
                </a:solidFill>
                <a:latin typeface="Kollektif Bold"/>
              </a:rPr>
              <a:t>CUSTOMER CHARACTERISTIC</a:t>
            </a:r>
          </a:p>
        </p:txBody>
      </p:sp>
      <p:sp>
        <p:nvSpPr>
          <p:cNvPr name="TextBox 11" id="11"/>
          <p:cNvSpPr txBox="true"/>
          <p:nvPr/>
        </p:nvSpPr>
        <p:spPr>
          <a:xfrm rot="0">
            <a:off x="10309857" y="2715897"/>
            <a:ext cx="7322381" cy="1811971"/>
          </a:xfrm>
          <a:prstGeom prst="rect">
            <a:avLst/>
          </a:prstGeom>
        </p:spPr>
        <p:txBody>
          <a:bodyPr anchor="t" rtlCol="false" tIns="0" lIns="0" bIns="0" rIns="0">
            <a:spAutoFit/>
          </a:bodyPr>
          <a:lstStyle/>
          <a:p>
            <a:pPr>
              <a:lnSpc>
                <a:spcPts val="3672"/>
              </a:lnSpc>
            </a:pPr>
            <a:r>
              <a:rPr lang="en-US" sz="2825">
                <a:solidFill>
                  <a:srgbClr val="FFFFFF"/>
                </a:solidFill>
                <a:latin typeface="DM Sans Bold Italics"/>
              </a:rPr>
              <a:t>Customer by Level: </a:t>
            </a:r>
            <a:r>
              <a:rPr lang="en-US" sz="2825">
                <a:solidFill>
                  <a:srgbClr val="FFFFFF"/>
                </a:solidFill>
                <a:latin typeface="DM Sans Italics"/>
              </a:rPr>
              <a:t>Chủ yếu 2 nhóm</a:t>
            </a:r>
            <a:r>
              <a:rPr lang="en-US" sz="2825">
                <a:solidFill>
                  <a:srgbClr val="FFFFFF"/>
                </a:solidFill>
                <a:latin typeface="DM Sans Bold Italics"/>
              </a:rPr>
              <a:t> </a:t>
            </a:r>
            <a:r>
              <a:rPr lang="en-US" sz="2825">
                <a:solidFill>
                  <a:srgbClr val="FFFFFF"/>
                </a:solidFill>
                <a:latin typeface="DM Sans Italics"/>
              </a:rPr>
              <a:t>Khách hàng có level là secondary và tertiary là 2 nguồn khách hàng chiếm nhiều hơn và số lượng là tương đương nhau.</a:t>
            </a:r>
          </a:p>
        </p:txBody>
      </p:sp>
      <p:sp>
        <p:nvSpPr>
          <p:cNvPr name="TextBox 12" id="12"/>
          <p:cNvSpPr txBox="true"/>
          <p:nvPr/>
        </p:nvSpPr>
        <p:spPr>
          <a:xfrm rot="0">
            <a:off x="10309857" y="6479669"/>
            <a:ext cx="7246452" cy="1383284"/>
          </a:xfrm>
          <a:prstGeom prst="rect">
            <a:avLst/>
          </a:prstGeom>
        </p:spPr>
        <p:txBody>
          <a:bodyPr anchor="t" rtlCol="false" tIns="0" lIns="0" bIns="0" rIns="0">
            <a:spAutoFit/>
          </a:bodyPr>
          <a:lstStyle/>
          <a:p>
            <a:pPr>
              <a:lnSpc>
                <a:spcPts val="3678"/>
              </a:lnSpc>
            </a:pPr>
            <a:r>
              <a:rPr lang="en-US" sz="2829">
                <a:solidFill>
                  <a:srgbClr val="FFFFFF"/>
                </a:solidFill>
                <a:latin typeface="DM Sans Bold Italics"/>
              </a:rPr>
              <a:t>Customer by Communication: Phương pháp mang lại khách hàng hiệu quả nhất vẫn là qua di động.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1378329" y="1863320"/>
            <a:ext cx="6440346" cy="6615360"/>
            <a:chOff x="0" y="0"/>
            <a:chExt cx="1696223" cy="1742317"/>
          </a:xfrm>
        </p:grpSpPr>
        <p:sp>
          <p:nvSpPr>
            <p:cNvPr name="Freeform 3" id="3"/>
            <p:cNvSpPr/>
            <p:nvPr/>
          </p:nvSpPr>
          <p:spPr>
            <a:xfrm flipH="false" flipV="false" rot="0">
              <a:off x="0" y="0"/>
              <a:ext cx="1696223" cy="1742317"/>
            </a:xfrm>
            <a:custGeom>
              <a:avLst/>
              <a:gdLst/>
              <a:ahLst/>
              <a:cxnLst/>
              <a:rect r="r" b="b" t="t" l="l"/>
              <a:pathLst>
                <a:path h="1742317" w="1696223">
                  <a:moveTo>
                    <a:pt x="60105" y="0"/>
                  </a:moveTo>
                  <a:lnTo>
                    <a:pt x="1636118" y="0"/>
                  </a:lnTo>
                  <a:cubicBezTo>
                    <a:pt x="1669313" y="0"/>
                    <a:pt x="1696223" y="26910"/>
                    <a:pt x="1696223" y="60105"/>
                  </a:cubicBezTo>
                  <a:lnTo>
                    <a:pt x="1696223" y="1682212"/>
                  </a:lnTo>
                  <a:cubicBezTo>
                    <a:pt x="1696223" y="1698153"/>
                    <a:pt x="1689890" y="1713441"/>
                    <a:pt x="1678618" y="1724713"/>
                  </a:cubicBezTo>
                  <a:cubicBezTo>
                    <a:pt x="1667347" y="1735985"/>
                    <a:pt x="1652059" y="1742317"/>
                    <a:pt x="1636118" y="1742317"/>
                  </a:cubicBezTo>
                  <a:lnTo>
                    <a:pt x="60105" y="1742317"/>
                  </a:lnTo>
                  <a:cubicBezTo>
                    <a:pt x="26910" y="1742317"/>
                    <a:pt x="0" y="1715407"/>
                    <a:pt x="0" y="1682212"/>
                  </a:cubicBezTo>
                  <a:lnTo>
                    <a:pt x="0" y="60105"/>
                  </a:lnTo>
                  <a:cubicBezTo>
                    <a:pt x="0" y="26910"/>
                    <a:pt x="26910" y="0"/>
                    <a:pt x="60105" y="0"/>
                  </a:cubicBezTo>
                  <a:close/>
                </a:path>
              </a:pathLst>
            </a:custGeom>
            <a:solidFill>
              <a:srgbClr val="48CFAE"/>
            </a:solidFill>
          </p:spPr>
        </p:sp>
        <p:sp>
          <p:nvSpPr>
            <p:cNvPr name="TextBox 4" id="4"/>
            <p:cNvSpPr txBox="true"/>
            <p:nvPr/>
          </p:nvSpPr>
          <p:spPr>
            <a:xfrm>
              <a:off x="0" y="-38100"/>
              <a:ext cx="1696223" cy="178041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35498" y="2007823"/>
            <a:ext cx="9674359" cy="5542707"/>
          </a:xfrm>
          <a:custGeom>
            <a:avLst/>
            <a:gdLst/>
            <a:ahLst/>
            <a:cxnLst/>
            <a:rect r="r" b="b" t="t" l="l"/>
            <a:pathLst>
              <a:path h="5542707" w="9674359">
                <a:moveTo>
                  <a:pt x="0" y="0"/>
                </a:moveTo>
                <a:lnTo>
                  <a:pt x="9674359" y="0"/>
                </a:lnTo>
                <a:lnTo>
                  <a:pt x="9674359" y="5542707"/>
                </a:lnTo>
                <a:lnTo>
                  <a:pt x="0" y="5542707"/>
                </a:lnTo>
                <a:lnTo>
                  <a:pt x="0" y="0"/>
                </a:lnTo>
                <a:close/>
              </a:path>
            </a:pathLst>
          </a:custGeom>
          <a:blipFill>
            <a:blip r:embed="rId2"/>
            <a:stretch>
              <a:fillRect l="0" t="0" r="0" b="0"/>
            </a:stretch>
          </a:blipFill>
        </p:spPr>
      </p:sp>
      <p:sp>
        <p:nvSpPr>
          <p:cNvPr name="TextBox 6" id="6"/>
          <p:cNvSpPr txBox="true"/>
          <p:nvPr/>
        </p:nvSpPr>
        <p:spPr>
          <a:xfrm rot="0">
            <a:off x="180904" y="558624"/>
            <a:ext cx="13518522" cy="922939"/>
          </a:xfrm>
          <a:prstGeom prst="rect">
            <a:avLst/>
          </a:prstGeom>
        </p:spPr>
        <p:txBody>
          <a:bodyPr anchor="t" rtlCol="false" tIns="0" lIns="0" bIns="0" rIns="0">
            <a:spAutoFit/>
          </a:bodyPr>
          <a:lstStyle/>
          <a:p>
            <a:pPr algn="ctr">
              <a:lnSpc>
                <a:spcPts val="6868"/>
              </a:lnSpc>
            </a:pPr>
            <a:r>
              <a:rPr lang="en-US" sz="6868">
                <a:solidFill>
                  <a:srgbClr val="FE6D73"/>
                </a:solidFill>
                <a:latin typeface="Kollektif Bold"/>
              </a:rPr>
              <a:t>CUSTOMER CHARACTERISTIC</a:t>
            </a:r>
          </a:p>
        </p:txBody>
      </p:sp>
      <p:sp>
        <p:nvSpPr>
          <p:cNvPr name="TextBox 7" id="7"/>
          <p:cNvSpPr txBox="true"/>
          <p:nvPr/>
        </p:nvSpPr>
        <p:spPr>
          <a:xfrm rot="0">
            <a:off x="11776803" y="2577893"/>
            <a:ext cx="5643397" cy="4183634"/>
          </a:xfrm>
          <a:prstGeom prst="rect">
            <a:avLst/>
          </a:prstGeom>
        </p:spPr>
        <p:txBody>
          <a:bodyPr anchor="t" rtlCol="false" tIns="0" lIns="0" bIns="0" rIns="0">
            <a:spAutoFit/>
          </a:bodyPr>
          <a:lstStyle/>
          <a:p>
            <a:pPr>
              <a:lnSpc>
                <a:spcPts val="3678"/>
              </a:lnSpc>
            </a:pPr>
            <a:r>
              <a:rPr lang="en-US" sz="2829">
                <a:solidFill>
                  <a:srgbClr val="FFFFFF"/>
                </a:solidFill>
                <a:latin typeface="DM Sans Bold Italics"/>
              </a:rPr>
              <a:t>Nhìn chung khi ta lọc trạng thái single, các trạng thái không quá thay đổi,  thay đổi chủ yếu ở phần độ tuổi, điều này có lẽ cũng là đương nhiên vì độ tuổi trẻ thường sẽ trong trạng thái single nhiều. Các trạng thái khác cũng có các hành vi tương tự.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8220907" y="1552082"/>
            <a:ext cx="7771184" cy="3962790"/>
            <a:chOff x="0" y="0"/>
            <a:chExt cx="2046732" cy="1043698"/>
          </a:xfrm>
        </p:grpSpPr>
        <p:sp>
          <p:nvSpPr>
            <p:cNvPr name="Freeform 3" id="3"/>
            <p:cNvSpPr/>
            <p:nvPr/>
          </p:nvSpPr>
          <p:spPr>
            <a:xfrm flipH="false" flipV="false" rot="0">
              <a:off x="0" y="0"/>
              <a:ext cx="2046732" cy="1043698"/>
            </a:xfrm>
            <a:custGeom>
              <a:avLst/>
              <a:gdLst/>
              <a:ahLst/>
              <a:cxnLst/>
              <a:rect r="r" b="b" t="t" l="l"/>
              <a:pathLst>
                <a:path h="1043698" w="2046732">
                  <a:moveTo>
                    <a:pt x="49812" y="0"/>
                  </a:moveTo>
                  <a:lnTo>
                    <a:pt x="1996920" y="0"/>
                  </a:lnTo>
                  <a:cubicBezTo>
                    <a:pt x="2024430" y="0"/>
                    <a:pt x="2046732" y="22301"/>
                    <a:pt x="2046732" y="49812"/>
                  </a:cubicBezTo>
                  <a:lnTo>
                    <a:pt x="2046732" y="993886"/>
                  </a:lnTo>
                  <a:cubicBezTo>
                    <a:pt x="2046732" y="1007097"/>
                    <a:pt x="2041484" y="1019767"/>
                    <a:pt x="2032142" y="1029108"/>
                  </a:cubicBezTo>
                  <a:cubicBezTo>
                    <a:pt x="2022801" y="1038450"/>
                    <a:pt x="2010131" y="1043698"/>
                    <a:pt x="1996920" y="1043698"/>
                  </a:cubicBezTo>
                  <a:lnTo>
                    <a:pt x="49812" y="1043698"/>
                  </a:lnTo>
                  <a:cubicBezTo>
                    <a:pt x="36601" y="1043698"/>
                    <a:pt x="23931" y="1038450"/>
                    <a:pt x="14590" y="1029108"/>
                  </a:cubicBezTo>
                  <a:cubicBezTo>
                    <a:pt x="5248" y="1019767"/>
                    <a:pt x="0" y="1007097"/>
                    <a:pt x="0" y="993886"/>
                  </a:cubicBezTo>
                  <a:lnTo>
                    <a:pt x="0" y="49812"/>
                  </a:lnTo>
                  <a:cubicBezTo>
                    <a:pt x="0" y="36601"/>
                    <a:pt x="5248" y="23931"/>
                    <a:pt x="14590" y="14590"/>
                  </a:cubicBezTo>
                  <a:cubicBezTo>
                    <a:pt x="23931" y="5248"/>
                    <a:pt x="36601" y="0"/>
                    <a:pt x="49812" y="0"/>
                  </a:cubicBezTo>
                  <a:close/>
                </a:path>
              </a:pathLst>
            </a:custGeom>
            <a:solidFill>
              <a:srgbClr val="48CFAE"/>
            </a:solidFill>
          </p:spPr>
        </p:sp>
        <p:sp>
          <p:nvSpPr>
            <p:cNvPr name="TextBox 4" id="4"/>
            <p:cNvSpPr txBox="true"/>
            <p:nvPr/>
          </p:nvSpPr>
          <p:spPr>
            <a:xfrm>
              <a:off x="0" y="-38100"/>
              <a:ext cx="2046732" cy="108179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8603981" y="6237947"/>
            <a:ext cx="7771184" cy="3474048"/>
            <a:chOff x="0" y="0"/>
            <a:chExt cx="2046732" cy="914976"/>
          </a:xfrm>
        </p:grpSpPr>
        <p:sp>
          <p:nvSpPr>
            <p:cNvPr name="Freeform 6" id="6"/>
            <p:cNvSpPr/>
            <p:nvPr/>
          </p:nvSpPr>
          <p:spPr>
            <a:xfrm flipH="false" flipV="false" rot="0">
              <a:off x="0" y="0"/>
              <a:ext cx="2046732" cy="914976"/>
            </a:xfrm>
            <a:custGeom>
              <a:avLst/>
              <a:gdLst/>
              <a:ahLst/>
              <a:cxnLst/>
              <a:rect r="r" b="b" t="t" l="l"/>
              <a:pathLst>
                <a:path h="914976" w="2046732">
                  <a:moveTo>
                    <a:pt x="49812" y="0"/>
                  </a:moveTo>
                  <a:lnTo>
                    <a:pt x="1996920" y="0"/>
                  </a:lnTo>
                  <a:cubicBezTo>
                    <a:pt x="2024430" y="0"/>
                    <a:pt x="2046732" y="22301"/>
                    <a:pt x="2046732" y="49812"/>
                  </a:cubicBezTo>
                  <a:lnTo>
                    <a:pt x="2046732" y="865164"/>
                  </a:lnTo>
                  <a:cubicBezTo>
                    <a:pt x="2046732" y="878375"/>
                    <a:pt x="2041484" y="891045"/>
                    <a:pt x="2032142" y="900386"/>
                  </a:cubicBezTo>
                  <a:cubicBezTo>
                    <a:pt x="2022801" y="909728"/>
                    <a:pt x="2010131" y="914976"/>
                    <a:pt x="1996920" y="914976"/>
                  </a:cubicBezTo>
                  <a:lnTo>
                    <a:pt x="49812" y="914976"/>
                  </a:lnTo>
                  <a:cubicBezTo>
                    <a:pt x="36601" y="914976"/>
                    <a:pt x="23931" y="909728"/>
                    <a:pt x="14590" y="900386"/>
                  </a:cubicBezTo>
                  <a:cubicBezTo>
                    <a:pt x="5248" y="891045"/>
                    <a:pt x="0" y="878375"/>
                    <a:pt x="0" y="865164"/>
                  </a:cubicBezTo>
                  <a:lnTo>
                    <a:pt x="0" y="49812"/>
                  </a:lnTo>
                  <a:cubicBezTo>
                    <a:pt x="0" y="36601"/>
                    <a:pt x="5248" y="23931"/>
                    <a:pt x="14590" y="14590"/>
                  </a:cubicBezTo>
                  <a:cubicBezTo>
                    <a:pt x="23931" y="5248"/>
                    <a:pt x="36601" y="0"/>
                    <a:pt x="49812" y="0"/>
                  </a:cubicBezTo>
                  <a:close/>
                </a:path>
              </a:pathLst>
            </a:custGeom>
            <a:solidFill>
              <a:srgbClr val="48CFAE"/>
            </a:solidFill>
          </p:spPr>
        </p:sp>
        <p:sp>
          <p:nvSpPr>
            <p:cNvPr name="TextBox 7" id="7"/>
            <p:cNvSpPr txBox="true"/>
            <p:nvPr/>
          </p:nvSpPr>
          <p:spPr>
            <a:xfrm>
              <a:off x="0" y="-38100"/>
              <a:ext cx="2046732" cy="953076"/>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903087" y="1552082"/>
            <a:ext cx="5614567" cy="4060720"/>
          </a:xfrm>
          <a:custGeom>
            <a:avLst/>
            <a:gdLst/>
            <a:ahLst/>
            <a:cxnLst/>
            <a:rect r="r" b="b" t="t" l="l"/>
            <a:pathLst>
              <a:path h="4060720" w="5614567">
                <a:moveTo>
                  <a:pt x="0" y="0"/>
                </a:moveTo>
                <a:lnTo>
                  <a:pt x="5614567" y="0"/>
                </a:lnTo>
                <a:lnTo>
                  <a:pt x="5614567" y="4060720"/>
                </a:lnTo>
                <a:lnTo>
                  <a:pt x="0" y="4060720"/>
                </a:lnTo>
                <a:lnTo>
                  <a:pt x="0" y="0"/>
                </a:lnTo>
                <a:close/>
              </a:path>
            </a:pathLst>
          </a:custGeom>
          <a:blipFill>
            <a:blip r:embed="rId2"/>
            <a:stretch>
              <a:fillRect l="0" t="0" r="0" b="0"/>
            </a:stretch>
          </a:blipFill>
        </p:spPr>
      </p:sp>
      <p:sp>
        <p:nvSpPr>
          <p:cNvPr name="Freeform 9" id="9"/>
          <p:cNvSpPr/>
          <p:nvPr/>
        </p:nvSpPr>
        <p:spPr>
          <a:xfrm flipH="false" flipV="false" rot="0">
            <a:off x="1311348" y="6237947"/>
            <a:ext cx="6798044" cy="3586370"/>
          </a:xfrm>
          <a:custGeom>
            <a:avLst/>
            <a:gdLst/>
            <a:ahLst/>
            <a:cxnLst/>
            <a:rect r="r" b="b" t="t" l="l"/>
            <a:pathLst>
              <a:path h="3586370" w="6798044">
                <a:moveTo>
                  <a:pt x="0" y="0"/>
                </a:moveTo>
                <a:lnTo>
                  <a:pt x="6798044" y="0"/>
                </a:lnTo>
                <a:lnTo>
                  <a:pt x="6798044" y="3586370"/>
                </a:lnTo>
                <a:lnTo>
                  <a:pt x="0" y="3586370"/>
                </a:lnTo>
                <a:lnTo>
                  <a:pt x="0" y="0"/>
                </a:lnTo>
                <a:close/>
              </a:path>
            </a:pathLst>
          </a:custGeom>
          <a:blipFill>
            <a:blip r:embed="rId3"/>
            <a:stretch>
              <a:fillRect l="0" t="0" r="0" b="0"/>
            </a:stretch>
          </a:blipFill>
        </p:spPr>
      </p:sp>
      <p:sp>
        <p:nvSpPr>
          <p:cNvPr name="TextBox 10" id="10"/>
          <p:cNvSpPr txBox="true"/>
          <p:nvPr/>
        </p:nvSpPr>
        <p:spPr>
          <a:xfrm rot="0">
            <a:off x="-1028949" y="629143"/>
            <a:ext cx="13518522" cy="922939"/>
          </a:xfrm>
          <a:prstGeom prst="rect">
            <a:avLst/>
          </a:prstGeom>
        </p:spPr>
        <p:txBody>
          <a:bodyPr anchor="t" rtlCol="false" tIns="0" lIns="0" bIns="0" rIns="0">
            <a:spAutoFit/>
          </a:bodyPr>
          <a:lstStyle/>
          <a:p>
            <a:pPr algn="ctr">
              <a:lnSpc>
                <a:spcPts val="6868"/>
              </a:lnSpc>
            </a:pPr>
            <a:r>
              <a:rPr lang="en-US" sz="6868">
                <a:solidFill>
                  <a:srgbClr val="FE6D73"/>
                </a:solidFill>
                <a:latin typeface="Kollektif Bold"/>
              </a:rPr>
              <a:t>CAMPAIGN ANALYSIS</a:t>
            </a:r>
          </a:p>
        </p:txBody>
      </p:sp>
      <p:sp>
        <p:nvSpPr>
          <p:cNvPr name="TextBox 11" id="11"/>
          <p:cNvSpPr txBox="true"/>
          <p:nvPr/>
        </p:nvSpPr>
        <p:spPr>
          <a:xfrm rot="0">
            <a:off x="8445308" y="1856196"/>
            <a:ext cx="7227131" cy="1811971"/>
          </a:xfrm>
          <a:prstGeom prst="rect">
            <a:avLst/>
          </a:prstGeom>
        </p:spPr>
        <p:txBody>
          <a:bodyPr anchor="t" rtlCol="false" tIns="0" lIns="0" bIns="0" rIns="0">
            <a:spAutoFit/>
          </a:bodyPr>
          <a:lstStyle/>
          <a:p>
            <a:pPr>
              <a:lnSpc>
                <a:spcPts val="3672"/>
              </a:lnSpc>
            </a:pPr>
            <a:r>
              <a:rPr lang="en-US" sz="2825">
                <a:solidFill>
                  <a:srgbClr val="FFFFFF"/>
                </a:solidFill>
                <a:latin typeface="DM Sans Bold Italics"/>
              </a:rPr>
              <a:t>Medium TimeCall:  </a:t>
            </a:r>
            <a:r>
              <a:rPr lang="en-US" sz="2825">
                <a:solidFill>
                  <a:srgbClr val="FFFFFF"/>
                </a:solidFill>
                <a:latin typeface="DM Sans Italics"/>
              </a:rPr>
              <a:t>Thời gian cho 1 cuộc gọi trung bình để thu về khách hàng sẽ là 7 phút, có lẽ thời gian gọi cũng 1 phần ảnh hưởng đến việc thu về khách hàng</a:t>
            </a:r>
          </a:p>
        </p:txBody>
      </p:sp>
      <p:sp>
        <p:nvSpPr>
          <p:cNvPr name="TextBox 12" id="12"/>
          <p:cNvSpPr txBox="true"/>
          <p:nvPr/>
        </p:nvSpPr>
        <p:spPr>
          <a:xfrm rot="0">
            <a:off x="9128713" y="7040441"/>
            <a:ext cx="7246452" cy="1850009"/>
          </a:xfrm>
          <a:prstGeom prst="rect">
            <a:avLst/>
          </a:prstGeom>
        </p:spPr>
        <p:txBody>
          <a:bodyPr anchor="t" rtlCol="false" tIns="0" lIns="0" bIns="0" rIns="0">
            <a:spAutoFit/>
          </a:bodyPr>
          <a:lstStyle/>
          <a:p>
            <a:pPr>
              <a:lnSpc>
                <a:spcPts val="3678"/>
              </a:lnSpc>
            </a:pPr>
            <a:r>
              <a:rPr lang="en-US" sz="2829">
                <a:solidFill>
                  <a:srgbClr val="FFFFFF"/>
                </a:solidFill>
                <a:latin typeface="DM Sans Bold Italics"/>
              </a:rPr>
              <a:t>CusTumer By Balance: </a:t>
            </a:r>
            <a:r>
              <a:rPr lang="en-US" sz="2829">
                <a:solidFill>
                  <a:srgbClr val="FFFFFF"/>
                </a:solidFill>
                <a:latin typeface="DM Sans Italics"/>
              </a:rPr>
              <a:t>Phần lớn khách hàng sẽ là nhũng người có số dư bình quân dương, vì vậy ta nên tập trung vào những người người như vậy.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9144000" y="1632005"/>
            <a:ext cx="7771184" cy="4363419"/>
            <a:chOff x="0" y="0"/>
            <a:chExt cx="2046732" cy="1149213"/>
          </a:xfrm>
        </p:grpSpPr>
        <p:sp>
          <p:nvSpPr>
            <p:cNvPr name="Freeform 3" id="3"/>
            <p:cNvSpPr/>
            <p:nvPr/>
          </p:nvSpPr>
          <p:spPr>
            <a:xfrm flipH="false" flipV="false" rot="0">
              <a:off x="0" y="0"/>
              <a:ext cx="2046732" cy="1149213"/>
            </a:xfrm>
            <a:custGeom>
              <a:avLst/>
              <a:gdLst/>
              <a:ahLst/>
              <a:cxnLst/>
              <a:rect r="r" b="b" t="t" l="l"/>
              <a:pathLst>
                <a:path h="1149213" w="2046732">
                  <a:moveTo>
                    <a:pt x="49812" y="0"/>
                  </a:moveTo>
                  <a:lnTo>
                    <a:pt x="1996920" y="0"/>
                  </a:lnTo>
                  <a:cubicBezTo>
                    <a:pt x="2024430" y="0"/>
                    <a:pt x="2046732" y="22301"/>
                    <a:pt x="2046732" y="49812"/>
                  </a:cubicBezTo>
                  <a:lnTo>
                    <a:pt x="2046732" y="1099401"/>
                  </a:lnTo>
                  <a:cubicBezTo>
                    <a:pt x="2046732" y="1112612"/>
                    <a:pt x="2041484" y="1125282"/>
                    <a:pt x="2032142" y="1134624"/>
                  </a:cubicBezTo>
                  <a:cubicBezTo>
                    <a:pt x="2022801" y="1143965"/>
                    <a:pt x="2010131" y="1149213"/>
                    <a:pt x="1996920" y="1149213"/>
                  </a:cubicBezTo>
                  <a:lnTo>
                    <a:pt x="49812" y="1149213"/>
                  </a:lnTo>
                  <a:cubicBezTo>
                    <a:pt x="36601" y="1149213"/>
                    <a:pt x="23931" y="1143965"/>
                    <a:pt x="14590" y="1134624"/>
                  </a:cubicBezTo>
                  <a:cubicBezTo>
                    <a:pt x="5248" y="1125282"/>
                    <a:pt x="0" y="1112612"/>
                    <a:pt x="0" y="1099401"/>
                  </a:cubicBezTo>
                  <a:lnTo>
                    <a:pt x="0" y="49812"/>
                  </a:lnTo>
                  <a:cubicBezTo>
                    <a:pt x="0" y="36601"/>
                    <a:pt x="5248" y="23931"/>
                    <a:pt x="14590" y="14590"/>
                  </a:cubicBezTo>
                  <a:cubicBezTo>
                    <a:pt x="23931" y="5248"/>
                    <a:pt x="36601" y="0"/>
                    <a:pt x="49812" y="0"/>
                  </a:cubicBezTo>
                  <a:close/>
                </a:path>
              </a:pathLst>
            </a:custGeom>
            <a:solidFill>
              <a:srgbClr val="48CFAE"/>
            </a:solidFill>
          </p:spPr>
        </p:sp>
        <p:sp>
          <p:nvSpPr>
            <p:cNvPr name="TextBox 4" id="4"/>
            <p:cNvSpPr txBox="true"/>
            <p:nvPr/>
          </p:nvSpPr>
          <p:spPr>
            <a:xfrm>
              <a:off x="0" y="-38100"/>
              <a:ext cx="2046732" cy="118731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128713" y="6116685"/>
            <a:ext cx="7771184" cy="3474048"/>
            <a:chOff x="0" y="0"/>
            <a:chExt cx="2046732" cy="914976"/>
          </a:xfrm>
        </p:grpSpPr>
        <p:sp>
          <p:nvSpPr>
            <p:cNvPr name="Freeform 6" id="6"/>
            <p:cNvSpPr/>
            <p:nvPr/>
          </p:nvSpPr>
          <p:spPr>
            <a:xfrm flipH="false" flipV="false" rot="0">
              <a:off x="0" y="0"/>
              <a:ext cx="2046732" cy="914976"/>
            </a:xfrm>
            <a:custGeom>
              <a:avLst/>
              <a:gdLst/>
              <a:ahLst/>
              <a:cxnLst/>
              <a:rect r="r" b="b" t="t" l="l"/>
              <a:pathLst>
                <a:path h="914976" w="2046732">
                  <a:moveTo>
                    <a:pt x="49812" y="0"/>
                  </a:moveTo>
                  <a:lnTo>
                    <a:pt x="1996920" y="0"/>
                  </a:lnTo>
                  <a:cubicBezTo>
                    <a:pt x="2024430" y="0"/>
                    <a:pt x="2046732" y="22301"/>
                    <a:pt x="2046732" y="49812"/>
                  </a:cubicBezTo>
                  <a:lnTo>
                    <a:pt x="2046732" y="865164"/>
                  </a:lnTo>
                  <a:cubicBezTo>
                    <a:pt x="2046732" y="878375"/>
                    <a:pt x="2041484" y="891045"/>
                    <a:pt x="2032142" y="900386"/>
                  </a:cubicBezTo>
                  <a:cubicBezTo>
                    <a:pt x="2022801" y="909728"/>
                    <a:pt x="2010131" y="914976"/>
                    <a:pt x="1996920" y="914976"/>
                  </a:cubicBezTo>
                  <a:lnTo>
                    <a:pt x="49812" y="914976"/>
                  </a:lnTo>
                  <a:cubicBezTo>
                    <a:pt x="36601" y="914976"/>
                    <a:pt x="23931" y="909728"/>
                    <a:pt x="14590" y="900386"/>
                  </a:cubicBezTo>
                  <a:cubicBezTo>
                    <a:pt x="5248" y="891045"/>
                    <a:pt x="0" y="878375"/>
                    <a:pt x="0" y="865164"/>
                  </a:cubicBezTo>
                  <a:lnTo>
                    <a:pt x="0" y="49812"/>
                  </a:lnTo>
                  <a:cubicBezTo>
                    <a:pt x="0" y="36601"/>
                    <a:pt x="5248" y="23931"/>
                    <a:pt x="14590" y="14590"/>
                  </a:cubicBezTo>
                  <a:cubicBezTo>
                    <a:pt x="23931" y="5248"/>
                    <a:pt x="36601" y="0"/>
                    <a:pt x="49812" y="0"/>
                  </a:cubicBezTo>
                  <a:close/>
                </a:path>
              </a:pathLst>
            </a:custGeom>
            <a:solidFill>
              <a:srgbClr val="48CFAE"/>
            </a:solidFill>
          </p:spPr>
        </p:sp>
        <p:sp>
          <p:nvSpPr>
            <p:cNvPr name="TextBox 7" id="7"/>
            <p:cNvSpPr txBox="true"/>
            <p:nvPr/>
          </p:nvSpPr>
          <p:spPr>
            <a:xfrm>
              <a:off x="0" y="-38100"/>
              <a:ext cx="2046732" cy="953076"/>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859761" y="1632005"/>
            <a:ext cx="7357132" cy="4038838"/>
          </a:xfrm>
          <a:custGeom>
            <a:avLst/>
            <a:gdLst/>
            <a:ahLst/>
            <a:cxnLst/>
            <a:rect r="r" b="b" t="t" l="l"/>
            <a:pathLst>
              <a:path h="4038838" w="7357132">
                <a:moveTo>
                  <a:pt x="0" y="0"/>
                </a:moveTo>
                <a:lnTo>
                  <a:pt x="7357132" y="0"/>
                </a:lnTo>
                <a:lnTo>
                  <a:pt x="7357132" y="4038838"/>
                </a:lnTo>
                <a:lnTo>
                  <a:pt x="0" y="4038838"/>
                </a:lnTo>
                <a:lnTo>
                  <a:pt x="0" y="0"/>
                </a:lnTo>
                <a:close/>
              </a:path>
            </a:pathLst>
          </a:custGeom>
          <a:blipFill>
            <a:blip r:embed="rId2"/>
            <a:stretch>
              <a:fillRect l="0" t="0" r="0" b="0"/>
            </a:stretch>
          </a:blipFill>
        </p:spPr>
      </p:sp>
      <p:sp>
        <p:nvSpPr>
          <p:cNvPr name="Freeform 9" id="9"/>
          <p:cNvSpPr/>
          <p:nvPr/>
        </p:nvSpPr>
        <p:spPr>
          <a:xfrm flipH="false" flipV="false" rot="0">
            <a:off x="1789854" y="5995423"/>
            <a:ext cx="5227505" cy="4291577"/>
          </a:xfrm>
          <a:custGeom>
            <a:avLst/>
            <a:gdLst/>
            <a:ahLst/>
            <a:cxnLst/>
            <a:rect r="r" b="b" t="t" l="l"/>
            <a:pathLst>
              <a:path h="4291577" w="5227505">
                <a:moveTo>
                  <a:pt x="0" y="0"/>
                </a:moveTo>
                <a:lnTo>
                  <a:pt x="5227506" y="0"/>
                </a:lnTo>
                <a:lnTo>
                  <a:pt x="5227506" y="4291577"/>
                </a:lnTo>
                <a:lnTo>
                  <a:pt x="0" y="4291577"/>
                </a:lnTo>
                <a:lnTo>
                  <a:pt x="0" y="0"/>
                </a:lnTo>
                <a:close/>
              </a:path>
            </a:pathLst>
          </a:custGeom>
          <a:blipFill>
            <a:blip r:embed="rId3"/>
            <a:stretch>
              <a:fillRect l="0" t="0" r="0" b="0"/>
            </a:stretch>
          </a:blipFill>
        </p:spPr>
      </p:sp>
      <p:sp>
        <p:nvSpPr>
          <p:cNvPr name="TextBox 10" id="10"/>
          <p:cNvSpPr txBox="true"/>
          <p:nvPr/>
        </p:nvSpPr>
        <p:spPr>
          <a:xfrm rot="0">
            <a:off x="-1028949" y="629143"/>
            <a:ext cx="13518522" cy="922939"/>
          </a:xfrm>
          <a:prstGeom prst="rect">
            <a:avLst/>
          </a:prstGeom>
        </p:spPr>
        <p:txBody>
          <a:bodyPr anchor="t" rtlCol="false" tIns="0" lIns="0" bIns="0" rIns="0">
            <a:spAutoFit/>
          </a:bodyPr>
          <a:lstStyle/>
          <a:p>
            <a:pPr algn="ctr">
              <a:lnSpc>
                <a:spcPts val="6868"/>
              </a:lnSpc>
            </a:pPr>
            <a:r>
              <a:rPr lang="en-US" sz="6868">
                <a:solidFill>
                  <a:srgbClr val="FE6D73"/>
                </a:solidFill>
                <a:latin typeface="Kollektif Bold"/>
              </a:rPr>
              <a:t>CAMPAIGN ANALYSIS</a:t>
            </a:r>
          </a:p>
        </p:txBody>
      </p:sp>
      <p:sp>
        <p:nvSpPr>
          <p:cNvPr name="TextBox 11" id="11"/>
          <p:cNvSpPr txBox="true"/>
          <p:nvPr/>
        </p:nvSpPr>
        <p:spPr>
          <a:xfrm rot="0">
            <a:off x="9416027" y="2417129"/>
            <a:ext cx="7227131" cy="2726371"/>
          </a:xfrm>
          <a:prstGeom prst="rect">
            <a:avLst/>
          </a:prstGeom>
        </p:spPr>
        <p:txBody>
          <a:bodyPr anchor="t" rtlCol="false" tIns="0" lIns="0" bIns="0" rIns="0">
            <a:spAutoFit/>
          </a:bodyPr>
          <a:lstStyle/>
          <a:p>
            <a:pPr>
              <a:lnSpc>
                <a:spcPts val="3672"/>
              </a:lnSpc>
            </a:pPr>
            <a:r>
              <a:rPr lang="en-US" sz="2825">
                <a:solidFill>
                  <a:srgbClr val="FFFFFF"/>
                </a:solidFill>
                <a:latin typeface="DM Sans Bold Italics"/>
              </a:rPr>
              <a:t>Customer By OutCome: </a:t>
            </a:r>
            <a:r>
              <a:rPr lang="en-US" sz="2825">
                <a:solidFill>
                  <a:srgbClr val="FFFFFF"/>
                </a:solidFill>
                <a:latin typeface="DM Sans Italics"/>
              </a:rPr>
              <a:t>Phần này khá quan trọng vì ta muốn kiểm tra khách hàng đã mua hàng từ chiến dịch trước có tiếp tục mua bảo hiểm nữa hay không. Tuy nhiên tồn tại quá nhiều “NA” value nên rất khó để đưa ra kết luận.</a:t>
            </a:r>
          </a:p>
        </p:txBody>
      </p:sp>
      <p:sp>
        <p:nvSpPr>
          <p:cNvPr name="TextBox 12" id="12"/>
          <p:cNvSpPr txBox="true"/>
          <p:nvPr/>
        </p:nvSpPr>
        <p:spPr>
          <a:xfrm rot="0">
            <a:off x="9391079" y="6464937"/>
            <a:ext cx="7246452" cy="2316734"/>
          </a:xfrm>
          <a:prstGeom prst="rect">
            <a:avLst/>
          </a:prstGeom>
        </p:spPr>
        <p:txBody>
          <a:bodyPr anchor="t" rtlCol="false" tIns="0" lIns="0" bIns="0" rIns="0">
            <a:spAutoFit/>
          </a:bodyPr>
          <a:lstStyle/>
          <a:p>
            <a:pPr>
              <a:lnSpc>
                <a:spcPts val="3678"/>
              </a:lnSpc>
            </a:pPr>
            <a:r>
              <a:rPr lang="en-US" sz="2829">
                <a:solidFill>
                  <a:srgbClr val="FFFFFF"/>
                </a:solidFill>
                <a:latin typeface="DM Sans Bold Italics"/>
              </a:rPr>
              <a:t>CusTumer By PreAttemp: Số lượng liên hệ cho khách hàng này trước chiến dịch này cũng khá quan trọng, contact nhiều cũng giúp tăng tỉ lệ mua hàng của khách hàng.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9144000" y="1632005"/>
            <a:ext cx="7771184" cy="4363419"/>
            <a:chOff x="0" y="0"/>
            <a:chExt cx="2046732" cy="1149213"/>
          </a:xfrm>
        </p:grpSpPr>
        <p:sp>
          <p:nvSpPr>
            <p:cNvPr name="Freeform 3" id="3"/>
            <p:cNvSpPr/>
            <p:nvPr/>
          </p:nvSpPr>
          <p:spPr>
            <a:xfrm flipH="false" flipV="false" rot="0">
              <a:off x="0" y="0"/>
              <a:ext cx="2046732" cy="1149213"/>
            </a:xfrm>
            <a:custGeom>
              <a:avLst/>
              <a:gdLst/>
              <a:ahLst/>
              <a:cxnLst/>
              <a:rect r="r" b="b" t="t" l="l"/>
              <a:pathLst>
                <a:path h="1149213" w="2046732">
                  <a:moveTo>
                    <a:pt x="49812" y="0"/>
                  </a:moveTo>
                  <a:lnTo>
                    <a:pt x="1996920" y="0"/>
                  </a:lnTo>
                  <a:cubicBezTo>
                    <a:pt x="2024430" y="0"/>
                    <a:pt x="2046732" y="22301"/>
                    <a:pt x="2046732" y="49812"/>
                  </a:cubicBezTo>
                  <a:lnTo>
                    <a:pt x="2046732" y="1099401"/>
                  </a:lnTo>
                  <a:cubicBezTo>
                    <a:pt x="2046732" y="1112612"/>
                    <a:pt x="2041484" y="1125282"/>
                    <a:pt x="2032142" y="1134624"/>
                  </a:cubicBezTo>
                  <a:cubicBezTo>
                    <a:pt x="2022801" y="1143965"/>
                    <a:pt x="2010131" y="1149213"/>
                    <a:pt x="1996920" y="1149213"/>
                  </a:cubicBezTo>
                  <a:lnTo>
                    <a:pt x="49812" y="1149213"/>
                  </a:lnTo>
                  <a:cubicBezTo>
                    <a:pt x="36601" y="1149213"/>
                    <a:pt x="23931" y="1143965"/>
                    <a:pt x="14590" y="1134624"/>
                  </a:cubicBezTo>
                  <a:cubicBezTo>
                    <a:pt x="5248" y="1125282"/>
                    <a:pt x="0" y="1112612"/>
                    <a:pt x="0" y="1099401"/>
                  </a:cubicBezTo>
                  <a:lnTo>
                    <a:pt x="0" y="49812"/>
                  </a:lnTo>
                  <a:cubicBezTo>
                    <a:pt x="0" y="36601"/>
                    <a:pt x="5248" y="23931"/>
                    <a:pt x="14590" y="14590"/>
                  </a:cubicBezTo>
                  <a:cubicBezTo>
                    <a:pt x="23931" y="5248"/>
                    <a:pt x="36601" y="0"/>
                    <a:pt x="49812" y="0"/>
                  </a:cubicBezTo>
                  <a:close/>
                </a:path>
              </a:pathLst>
            </a:custGeom>
            <a:solidFill>
              <a:srgbClr val="48CFAE"/>
            </a:solidFill>
          </p:spPr>
        </p:sp>
        <p:sp>
          <p:nvSpPr>
            <p:cNvPr name="TextBox 4" id="4"/>
            <p:cNvSpPr txBox="true"/>
            <p:nvPr/>
          </p:nvSpPr>
          <p:spPr>
            <a:xfrm>
              <a:off x="0" y="-38100"/>
              <a:ext cx="2046732" cy="118731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128713" y="6116685"/>
            <a:ext cx="7771184" cy="3474048"/>
            <a:chOff x="0" y="0"/>
            <a:chExt cx="2046732" cy="914976"/>
          </a:xfrm>
        </p:grpSpPr>
        <p:sp>
          <p:nvSpPr>
            <p:cNvPr name="Freeform 6" id="6"/>
            <p:cNvSpPr/>
            <p:nvPr/>
          </p:nvSpPr>
          <p:spPr>
            <a:xfrm flipH="false" flipV="false" rot="0">
              <a:off x="0" y="0"/>
              <a:ext cx="2046732" cy="914976"/>
            </a:xfrm>
            <a:custGeom>
              <a:avLst/>
              <a:gdLst/>
              <a:ahLst/>
              <a:cxnLst/>
              <a:rect r="r" b="b" t="t" l="l"/>
              <a:pathLst>
                <a:path h="914976" w="2046732">
                  <a:moveTo>
                    <a:pt x="49812" y="0"/>
                  </a:moveTo>
                  <a:lnTo>
                    <a:pt x="1996920" y="0"/>
                  </a:lnTo>
                  <a:cubicBezTo>
                    <a:pt x="2024430" y="0"/>
                    <a:pt x="2046732" y="22301"/>
                    <a:pt x="2046732" y="49812"/>
                  </a:cubicBezTo>
                  <a:lnTo>
                    <a:pt x="2046732" y="865164"/>
                  </a:lnTo>
                  <a:cubicBezTo>
                    <a:pt x="2046732" y="878375"/>
                    <a:pt x="2041484" y="891045"/>
                    <a:pt x="2032142" y="900386"/>
                  </a:cubicBezTo>
                  <a:cubicBezTo>
                    <a:pt x="2022801" y="909728"/>
                    <a:pt x="2010131" y="914976"/>
                    <a:pt x="1996920" y="914976"/>
                  </a:cubicBezTo>
                  <a:lnTo>
                    <a:pt x="49812" y="914976"/>
                  </a:lnTo>
                  <a:cubicBezTo>
                    <a:pt x="36601" y="914976"/>
                    <a:pt x="23931" y="909728"/>
                    <a:pt x="14590" y="900386"/>
                  </a:cubicBezTo>
                  <a:cubicBezTo>
                    <a:pt x="5248" y="891045"/>
                    <a:pt x="0" y="878375"/>
                    <a:pt x="0" y="865164"/>
                  </a:cubicBezTo>
                  <a:lnTo>
                    <a:pt x="0" y="49812"/>
                  </a:lnTo>
                  <a:cubicBezTo>
                    <a:pt x="0" y="36601"/>
                    <a:pt x="5248" y="23931"/>
                    <a:pt x="14590" y="14590"/>
                  </a:cubicBezTo>
                  <a:cubicBezTo>
                    <a:pt x="23931" y="5248"/>
                    <a:pt x="36601" y="0"/>
                    <a:pt x="49812" y="0"/>
                  </a:cubicBezTo>
                  <a:close/>
                </a:path>
              </a:pathLst>
            </a:custGeom>
            <a:solidFill>
              <a:srgbClr val="48CFAE"/>
            </a:solidFill>
          </p:spPr>
        </p:sp>
        <p:sp>
          <p:nvSpPr>
            <p:cNvPr name="TextBox 7" id="7"/>
            <p:cNvSpPr txBox="true"/>
            <p:nvPr/>
          </p:nvSpPr>
          <p:spPr>
            <a:xfrm>
              <a:off x="0" y="-38100"/>
              <a:ext cx="2046732" cy="953076"/>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028700" y="1632005"/>
            <a:ext cx="5073415" cy="3754918"/>
          </a:xfrm>
          <a:custGeom>
            <a:avLst/>
            <a:gdLst/>
            <a:ahLst/>
            <a:cxnLst/>
            <a:rect r="r" b="b" t="t" l="l"/>
            <a:pathLst>
              <a:path h="3754918" w="5073415">
                <a:moveTo>
                  <a:pt x="0" y="0"/>
                </a:moveTo>
                <a:lnTo>
                  <a:pt x="5073415" y="0"/>
                </a:lnTo>
                <a:lnTo>
                  <a:pt x="5073415" y="3754918"/>
                </a:lnTo>
                <a:lnTo>
                  <a:pt x="0" y="3754918"/>
                </a:lnTo>
                <a:lnTo>
                  <a:pt x="0" y="0"/>
                </a:lnTo>
                <a:close/>
              </a:path>
            </a:pathLst>
          </a:custGeom>
          <a:blipFill>
            <a:blip r:embed="rId2"/>
            <a:stretch>
              <a:fillRect l="0" t="-2092" r="0" b="-2092"/>
            </a:stretch>
          </a:blipFill>
        </p:spPr>
      </p:sp>
      <p:sp>
        <p:nvSpPr>
          <p:cNvPr name="Freeform 9" id="9"/>
          <p:cNvSpPr/>
          <p:nvPr/>
        </p:nvSpPr>
        <p:spPr>
          <a:xfrm flipH="false" flipV="false" rot="0">
            <a:off x="1028700" y="5702070"/>
            <a:ext cx="5073415" cy="4062819"/>
          </a:xfrm>
          <a:custGeom>
            <a:avLst/>
            <a:gdLst/>
            <a:ahLst/>
            <a:cxnLst/>
            <a:rect r="r" b="b" t="t" l="l"/>
            <a:pathLst>
              <a:path h="4062819" w="5073415">
                <a:moveTo>
                  <a:pt x="0" y="0"/>
                </a:moveTo>
                <a:lnTo>
                  <a:pt x="5073415" y="0"/>
                </a:lnTo>
                <a:lnTo>
                  <a:pt x="5073415" y="4062819"/>
                </a:lnTo>
                <a:lnTo>
                  <a:pt x="0" y="4062819"/>
                </a:lnTo>
                <a:lnTo>
                  <a:pt x="0" y="0"/>
                </a:lnTo>
                <a:close/>
              </a:path>
            </a:pathLst>
          </a:custGeom>
          <a:blipFill>
            <a:blip r:embed="rId3"/>
            <a:stretch>
              <a:fillRect l="0" t="-3350" r="0" b="-3350"/>
            </a:stretch>
          </a:blipFill>
        </p:spPr>
      </p:sp>
      <p:sp>
        <p:nvSpPr>
          <p:cNvPr name="TextBox 10" id="10"/>
          <p:cNvSpPr txBox="true"/>
          <p:nvPr/>
        </p:nvSpPr>
        <p:spPr>
          <a:xfrm rot="0">
            <a:off x="-1028949" y="629143"/>
            <a:ext cx="13518522" cy="922939"/>
          </a:xfrm>
          <a:prstGeom prst="rect">
            <a:avLst/>
          </a:prstGeom>
        </p:spPr>
        <p:txBody>
          <a:bodyPr anchor="t" rtlCol="false" tIns="0" lIns="0" bIns="0" rIns="0">
            <a:spAutoFit/>
          </a:bodyPr>
          <a:lstStyle/>
          <a:p>
            <a:pPr algn="ctr">
              <a:lnSpc>
                <a:spcPts val="6868"/>
              </a:lnSpc>
            </a:pPr>
            <a:r>
              <a:rPr lang="en-US" sz="6868">
                <a:solidFill>
                  <a:srgbClr val="FE6D73"/>
                </a:solidFill>
                <a:latin typeface="Kollektif Bold"/>
              </a:rPr>
              <a:t>CAMPAIGN ANALYSIS</a:t>
            </a:r>
          </a:p>
        </p:txBody>
      </p:sp>
      <p:sp>
        <p:nvSpPr>
          <p:cNvPr name="TextBox 11" id="11"/>
          <p:cNvSpPr txBox="true"/>
          <p:nvPr/>
        </p:nvSpPr>
        <p:spPr>
          <a:xfrm rot="0">
            <a:off x="9416027" y="2848757"/>
            <a:ext cx="7227131" cy="1811971"/>
          </a:xfrm>
          <a:prstGeom prst="rect">
            <a:avLst/>
          </a:prstGeom>
        </p:spPr>
        <p:txBody>
          <a:bodyPr anchor="t" rtlCol="false" tIns="0" lIns="0" bIns="0" rIns="0">
            <a:spAutoFit/>
          </a:bodyPr>
          <a:lstStyle/>
          <a:p>
            <a:pPr>
              <a:lnSpc>
                <a:spcPts val="3672"/>
              </a:lnSpc>
            </a:pPr>
            <a:r>
              <a:rPr lang="en-US" sz="2825">
                <a:solidFill>
                  <a:srgbClr val="FFFFFF"/>
                </a:solidFill>
                <a:latin typeface="DM Sans Bold Italics"/>
              </a:rPr>
              <a:t>Customer By CarLoan: Đa phần là những khách hàng mua ô tô không phải vay sẽ mua bảo hiểm ô tô nhiều, ta nên tập trung vào họ nhiều hơn. </a:t>
            </a:r>
          </a:p>
        </p:txBody>
      </p:sp>
      <p:sp>
        <p:nvSpPr>
          <p:cNvPr name="TextBox 12" id="12"/>
          <p:cNvSpPr txBox="true"/>
          <p:nvPr/>
        </p:nvSpPr>
        <p:spPr>
          <a:xfrm rot="0">
            <a:off x="9391079" y="6464937"/>
            <a:ext cx="7246452" cy="1850009"/>
          </a:xfrm>
          <a:prstGeom prst="rect">
            <a:avLst/>
          </a:prstGeom>
        </p:spPr>
        <p:txBody>
          <a:bodyPr anchor="t" rtlCol="false" tIns="0" lIns="0" bIns="0" rIns="0">
            <a:spAutoFit/>
          </a:bodyPr>
          <a:lstStyle/>
          <a:p>
            <a:pPr>
              <a:lnSpc>
                <a:spcPts val="3678"/>
              </a:lnSpc>
            </a:pPr>
            <a:r>
              <a:rPr lang="en-US" sz="2829">
                <a:solidFill>
                  <a:srgbClr val="FFFFFF"/>
                </a:solidFill>
                <a:latin typeface="DM Sans Bold Italics"/>
              </a:rPr>
              <a:t>CusTumer By NoOfContact: </a:t>
            </a:r>
            <a:r>
              <a:rPr lang="en-US" sz="2829">
                <a:solidFill>
                  <a:srgbClr val="FFFFFF"/>
                </a:solidFill>
                <a:latin typeface="DM Sans Italics"/>
              </a:rPr>
              <a:t>Số lượng liên hệ cho khách hàng này trongchiến dịch này cũng khá quan trọng, contact nhiều cũng giúp tăng tỉ lệ mua hàng của khách hàng.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DAGCM-lmJis</dc:identifier>
  <dcterms:modified xsi:type="dcterms:W3CDTF">2011-08-01T06:04:30Z</dcterms:modified>
  <cp:revision>1</cp:revision>
  <dc:title>INFOGRAPHIC PRESENTATION</dc:title>
</cp:coreProperties>
</file>