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73" d="100"/>
          <a:sy n="73" d="100"/>
        </p:scale>
        <p:origin x="3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19.9.2022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agahelia/swd4tn023/blob/master/08_seminaari/markdown_file1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Backend code demo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idea-case-backend (Not model for all parts, but contains </a:t>
            </a:r>
            <a:r>
              <a:rPr lang="en-GB"/>
              <a:t>several good ideas)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src</a:t>
            </a:r>
            <a:r>
              <a:rPr lang="fi-FI" dirty="0"/>
              <a:t>/</a:t>
            </a:r>
            <a:r>
              <a:rPr lang="fi-FI" dirty="0" err="1"/>
              <a:t>db</a:t>
            </a:r>
            <a:r>
              <a:rPr lang="fi-FI" dirty="0"/>
              <a:t>/index.js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File that (1.) defines a database configuration object</a:t>
            </a:r>
          </a:p>
          <a:p>
            <a:pPr lvl="1"/>
            <a:r>
              <a:rPr lang="en-US" i="1" dirty="0"/>
              <a:t>(Though the database settings are also originally from the .env file)</a:t>
            </a:r>
          </a:p>
          <a:p>
            <a:r>
              <a:rPr lang="en-US" i="1" dirty="0"/>
              <a:t>…and (2.) exports a database connection object (we call it this time ‘</a:t>
            </a:r>
            <a:r>
              <a:rPr lang="en-US" i="1" dirty="0" err="1"/>
              <a:t>knex</a:t>
            </a:r>
            <a:r>
              <a:rPr lang="en-US" i="1" dirty="0"/>
              <a:t>’) based on that configuration object</a:t>
            </a:r>
          </a:p>
          <a:p>
            <a:r>
              <a:rPr lang="en-US" i="1" dirty="0"/>
              <a:t>Other code modules can then execute database operations with that </a:t>
            </a:r>
            <a:r>
              <a:rPr lang="en-US" i="1" dirty="0" err="1"/>
              <a:t>knex</a:t>
            </a:r>
            <a:r>
              <a:rPr lang="en-US" i="1" dirty="0"/>
              <a:t> object</a:t>
            </a:r>
          </a:p>
          <a:p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98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src</a:t>
            </a:r>
            <a:r>
              <a:rPr lang="fi-FI" dirty="0"/>
              <a:t>/</a:t>
            </a:r>
            <a:r>
              <a:rPr lang="fi-FI" dirty="0" err="1"/>
              <a:t>responseHandlers</a:t>
            </a:r>
            <a:r>
              <a:rPr lang="fi-FI" dirty="0"/>
              <a:t>/index.js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File that unifies the handling of the response, after database operation has been completed, either successfully or unsuccessfully</a:t>
            </a:r>
          </a:p>
          <a:p>
            <a:r>
              <a:rPr lang="en-US" i="1" dirty="0"/>
              <a:t>Kind of a utility library, reusable functions. Elsewhere we save a lot of code writing</a:t>
            </a:r>
          </a:p>
          <a:p>
            <a:r>
              <a:rPr lang="en-US" i="1" dirty="0"/>
              <a:t>Writes also to the log using the logger.</a:t>
            </a:r>
          </a:p>
          <a:p>
            <a:r>
              <a:rPr lang="en-US" i="1" dirty="0"/>
              <a:t>Finally gives the caller (e.g. our Frontend, or some test system, like </a:t>
            </a:r>
            <a:r>
              <a:rPr lang="en-US" i="1" dirty="0" err="1"/>
              <a:t>PostMan</a:t>
            </a:r>
            <a:r>
              <a:rPr lang="en-US" i="1" dirty="0"/>
              <a:t> client) the HTTP response too.</a:t>
            </a:r>
          </a:p>
          <a:p>
            <a:pPr lvl="1"/>
            <a:r>
              <a:rPr lang="en-US" i="1" dirty="0"/>
              <a:t>In case of total success from business point of view: “200” and the possible data</a:t>
            </a:r>
          </a:p>
          <a:p>
            <a:pPr lvl="1"/>
            <a:r>
              <a:rPr lang="en-US" i="1" dirty="0"/>
              <a:t>In case of error that can be somehow pointed at the request: “400” and “Request error”</a:t>
            </a:r>
          </a:p>
          <a:p>
            <a:pPr lvl="1"/>
            <a:r>
              <a:rPr lang="en-US" i="1" dirty="0"/>
              <a:t>In case or error that can be somehow pointed at the backend server or database: “500” and “Server error”</a:t>
            </a:r>
          </a:p>
          <a:p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0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src</a:t>
            </a:r>
            <a:r>
              <a:rPr lang="fi-FI" dirty="0"/>
              <a:t>/</a:t>
            </a:r>
            <a:r>
              <a:rPr lang="fi-FI" dirty="0" err="1"/>
              <a:t>utils</a:t>
            </a:r>
            <a:r>
              <a:rPr lang="fi-FI" dirty="0"/>
              <a:t>/logger.js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File first defines configuration for the </a:t>
            </a:r>
            <a:r>
              <a:rPr lang="en-US" i="1" dirty="0" err="1"/>
              <a:t>winston</a:t>
            </a:r>
            <a:r>
              <a:rPr lang="en-US" i="1" dirty="0"/>
              <a:t> logging library</a:t>
            </a:r>
          </a:p>
          <a:p>
            <a:pPr lvl="1"/>
            <a:r>
              <a:rPr lang="en-US" i="1" dirty="0"/>
              <a:t>E.g. we can define what is the least serious message level we write to log file / console</a:t>
            </a:r>
          </a:p>
          <a:p>
            <a:pPr lvl="1"/>
            <a:r>
              <a:rPr lang="en-US" i="1" dirty="0"/>
              <a:t>Logging levels are: error, warning, info, verbose, silly.</a:t>
            </a:r>
          </a:p>
          <a:p>
            <a:pPr lvl="2"/>
            <a:r>
              <a:rPr lang="en-US" i="1" dirty="0"/>
              <a:t>If you set level to silly, you get all of the above</a:t>
            </a:r>
          </a:p>
          <a:p>
            <a:pPr lvl="2"/>
            <a:r>
              <a:rPr lang="en-US" i="1" dirty="0"/>
              <a:t>If you set level to info, you only get error, warning and info</a:t>
            </a:r>
          </a:p>
          <a:p>
            <a:r>
              <a:rPr lang="en-US" i="1" dirty="0"/>
              <a:t>Then the file creates and exports a logger object based on that configuration</a:t>
            </a:r>
          </a:p>
          <a:p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86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logs</a:t>
            </a:r>
            <a:r>
              <a:rPr lang="fi-FI" dirty="0"/>
              <a:t>/winstonBackendLog.log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File that keeps history of the logged messages</a:t>
            </a:r>
          </a:p>
          <a:p>
            <a:r>
              <a:rPr lang="en-US" i="1" dirty="0"/>
              <a:t>We don’t put </a:t>
            </a:r>
            <a:r>
              <a:rPr lang="en-US" i="1" dirty="0" err="1"/>
              <a:t>theis</a:t>
            </a:r>
            <a:r>
              <a:rPr lang="en-US" i="1" dirty="0"/>
              <a:t> to git repository as it will be generated when needed. That means, when the application is running</a:t>
            </a:r>
          </a:p>
          <a:p>
            <a:r>
              <a:rPr lang="en-US" i="1" dirty="0"/>
              <a:t>From time to time we might empty the log file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This log could be improved by putting date and time stamp to the front of each message. Important fact for debugging.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22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max</a:t>
            </a:r>
            <a:r>
              <a:rPr lang="fi-FI" dirty="0"/>
              <a:t> 11 </a:t>
            </a:r>
            <a:r>
              <a:rPr lang="fi-FI" dirty="0" err="1"/>
              <a:t>files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look into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i-FI" sz="1200" b="1" dirty="0"/>
              <a:t>README.md</a:t>
            </a:r>
          </a:p>
          <a:p>
            <a:r>
              <a:rPr lang="fi-FI" sz="1200" b="1" dirty="0"/>
              <a:t>.</a:t>
            </a:r>
            <a:r>
              <a:rPr lang="fi-FI" sz="1200" b="1" dirty="0" err="1"/>
              <a:t>gitignore</a:t>
            </a:r>
            <a:endParaRPr lang="fi-FI" sz="1200" b="1" dirty="0"/>
          </a:p>
          <a:p>
            <a:pPr lvl="0"/>
            <a:r>
              <a:rPr lang="fi-FI" sz="1200" b="1" dirty="0"/>
              <a:t>.</a:t>
            </a:r>
            <a:r>
              <a:rPr lang="fi-FI" sz="1200" b="1" dirty="0" err="1"/>
              <a:t>env</a:t>
            </a:r>
            <a:endParaRPr lang="fi-FI" sz="1200" b="1" dirty="0"/>
          </a:p>
          <a:p>
            <a:r>
              <a:rPr lang="fi-FI" sz="1200" b="1" dirty="0" err="1"/>
              <a:t>package.json</a:t>
            </a:r>
            <a:endParaRPr lang="fi-FI" sz="1200" b="1" dirty="0"/>
          </a:p>
          <a:p>
            <a:r>
              <a:rPr lang="fi-FI" sz="1200" b="1" dirty="0" err="1"/>
              <a:t>src</a:t>
            </a:r>
            <a:r>
              <a:rPr lang="fi-FI" sz="1200" b="1" dirty="0"/>
              <a:t>/index.js</a:t>
            </a:r>
          </a:p>
          <a:p>
            <a:pPr lvl="0"/>
            <a:r>
              <a:rPr lang="fi-FI" sz="1200" b="1" dirty="0" err="1"/>
              <a:t>src</a:t>
            </a:r>
            <a:r>
              <a:rPr lang="fi-FI" sz="1200" b="1" dirty="0"/>
              <a:t>/</a:t>
            </a:r>
            <a:r>
              <a:rPr lang="fi-FI" sz="1200" b="1" dirty="0" err="1"/>
              <a:t>routes</a:t>
            </a:r>
            <a:r>
              <a:rPr lang="fi-FI" sz="1200" b="1" dirty="0"/>
              <a:t>/index.js</a:t>
            </a:r>
          </a:p>
          <a:p>
            <a:pPr lvl="0"/>
            <a:r>
              <a:rPr lang="fi-FI" sz="1200" b="1" dirty="0" err="1"/>
              <a:t>src</a:t>
            </a:r>
            <a:r>
              <a:rPr lang="fi-FI" sz="1200" b="1" dirty="0"/>
              <a:t>/</a:t>
            </a:r>
            <a:r>
              <a:rPr lang="fi-FI" sz="1200" b="1" dirty="0" err="1"/>
              <a:t>routes</a:t>
            </a:r>
            <a:r>
              <a:rPr lang="fi-FI" sz="1200" b="1" dirty="0"/>
              <a:t>/category.js</a:t>
            </a:r>
          </a:p>
          <a:p>
            <a:pPr lvl="0"/>
            <a:r>
              <a:rPr lang="fi-FI" sz="1200" b="1" dirty="0" err="1"/>
              <a:t>src</a:t>
            </a:r>
            <a:r>
              <a:rPr lang="fi-FI" sz="1200" b="1" dirty="0"/>
              <a:t>/</a:t>
            </a:r>
            <a:r>
              <a:rPr lang="fi-FI" sz="1200" b="1" dirty="0" err="1"/>
              <a:t>db</a:t>
            </a:r>
            <a:r>
              <a:rPr lang="fi-FI" sz="1200" b="1" dirty="0"/>
              <a:t>/index.js</a:t>
            </a:r>
          </a:p>
          <a:p>
            <a:pPr lvl="0"/>
            <a:r>
              <a:rPr lang="fi-FI" sz="1200" b="1" dirty="0" err="1"/>
              <a:t>src</a:t>
            </a:r>
            <a:r>
              <a:rPr lang="fi-FI" sz="1200" b="1" dirty="0"/>
              <a:t>/</a:t>
            </a:r>
            <a:r>
              <a:rPr lang="fi-FI" sz="1200" b="1" dirty="0" err="1"/>
              <a:t>responseHandlers</a:t>
            </a:r>
            <a:r>
              <a:rPr lang="fi-FI" sz="1200" b="1" dirty="0"/>
              <a:t>/index.js</a:t>
            </a:r>
          </a:p>
          <a:p>
            <a:r>
              <a:rPr lang="fi-FI" sz="1200" b="1" dirty="0" err="1"/>
              <a:t>src</a:t>
            </a:r>
            <a:r>
              <a:rPr lang="fi-FI" sz="1200" b="1" dirty="0"/>
              <a:t>/</a:t>
            </a:r>
            <a:r>
              <a:rPr lang="fi-FI" sz="1200" b="1" dirty="0" err="1"/>
              <a:t>utils</a:t>
            </a:r>
            <a:r>
              <a:rPr lang="fi-FI" sz="1200" b="1" dirty="0"/>
              <a:t>/logger.js</a:t>
            </a:r>
          </a:p>
          <a:p>
            <a:r>
              <a:rPr lang="fi-FI" sz="1200" b="1" dirty="0" err="1"/>
              <a:t>logs</a:t>
            </a:r>
            <a:r>
              <a:rPr lang="fi-FI" sz="1200" b="1" dirty="0"/>
              <a:t>/winstonBackendLog.log </a:t>
            </a:r>
          </a:p>
          <a:p>
            <a:pPr lvl="0"/>
            <a:endParaRPr lang="fi-FI" sz="1200" b="1" dirty="0"/>
          </a:p>
          <a:p>
            <a:pPr lvl="0"/>
            <a:endParaRPr lang="fi-FI" sz="1200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README.md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i="1" dirty="0"/>
              <a:t>Write here how to setup/install/clone/run the project.</a:t>
            </a:r>
          </a:p>
          <a:p>
            <a:r>
              <a:rPr lang="en-US" i="1" dirty="0"/>
              <a:t>Possibly introduce the libraries and give links to information about each library</a:t>
            </a:r>
          </a:p>
          <a:p>
            <a:r>
              <a:rPr lang="en-US" i="1" dirty="0"/>
              <a:t>Here are some Markdown markup (yep, the name is playing with words) syntax examples: </a:t>
            </a:r>
            <a:r>
              <a:rPr lang="en-US" i="1" dirty="0">
                <a:hlinkClick r:id="rId2"/>
              </a:rPr>
              <a:t>https://github.com/haagahelia/swd4tn023/blob/master/08_seminaari/markdown_file1.md</a:t>
            </a:r>
            <a:r>
              <a:rPr lang="en-US" i="1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.</a:t>
            </a:r>
            <a:r>
              <a:rPr lang="fi-FI" dirty="0" err="1"/>
              <a:t>gitignore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34318"/>
            <a:ext cx="11125198" cy="4579120"/>
          </a:xfrm>
        </p:spPr>
        <p:txBody>
          <a:bodyPr>
            <a:normAutofit/>
          </a:bodyPr>
          <a:lstStyle/>
          <a:p>
            <a:r>
              <a:rPr lang="en-US" i="1" dirty="0"/>
              <a:t>file that lists what files and folders will not be tracked nor added to the git repository</a:t>
            </a:r>
          </a:p>
          <a:p>
            <a:r>
              <a:rPr lang="en-US" i="1" dirty="0"/>
              <a:t>e.g. we do not want to put the </a:t>
            </a:r>
            <a:r>
              <a:rPr lang="en-US" b="1" i="1" dirty="0"/>
              <a:t>.env </a:t>
            </a:r>
            <a:r>
              <a:rPr lang="en-US" i="1" dirty="0"/>
              <a:t>file anywhere in public place, it might contain secrets, like </a:t>
            </a:r>
            <a:r>
              <a:rPr lang="en-US" i="1" dirty="0" err="1"/>
              <a:t>ip</a:t>
            </a:r>
            <a:r>
              <a:rPr lang="en-US" i="1" dirty="0"/>
              <a:t> addresses, usernames, passwords…</a:t>
            </a:r>
          </a:p>
          <a:p>
            <a:pPr lvl="1"/>
            <a:r>
              <a:rPr lang="en-US" i="1" dirty="0"/>
              <a:t>Thus you will also not get it with git clone. </a:t>
            </a:r>
          </a:p>
          <a:p>
            <a:pPr lvl="2"/>
            <a:r>
              <a:rPr lang="en-US" i="1" dirty="0"/>
              <a:t>Thus you will manually add that file to your project</a:t>
            </a:r>
          </a:p>
          <a:p>
            <a:r>
              <a:rPr lang="en-US" i="1" dirty="0"/>
              <a:t>if you forget to enter the file / folder in the </a:t>
            </a:r>
            <a:r>
              <a:rPr lang="en-US" i="1" dirty="0" err="1"/>
              <a:t>gitignore</a:t>
            </a:r>
            <a:r>
              <a:rPr lang="en-US" i="1" dirty="0"/>
              <a:t> the non-ignored file will be in the version history, and could be exposing secrets in remote repo, like </a:t>
            </a:r>
            <a:r>
              <a:rPr lang="en-US" i="1" dirty="0" err="1"/>
              <a:t>github</a:t>
            </a:r>
            <a:r>
              <a:rPr lang="en-US" i="1" dirty="0"/>
              <a:t>!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90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.</a:t>
            </a:r>
            <a:r>
              <a:rPr lang="fi-FI" dirty="0" err="1"/>
              <a:t>env</a:t>
            </a:r>
            <a:r>
              <a:rPr lang="fi-FI" dirty="0"/>
              <a:t> </a:t>
            </a:r>
            <a:r>
              <a:rPr lang="fi-FI" dirty="0" err="1"/>
              <a:t>file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2166"/>
            <a:ext cx="11125198" cy="4571271"/>
          </a:xfrm>
        </p:spPr>
        <p:txBody>
          <a:bodyPr>
            <a:normAutofit/>
          </a:bodyPr>
          <a:lstStyle/>
          <a:p>
            <a:r>
              <a:rPr lang="en-US" i="1" dirty="0"/>
              <a:t>The </a:t>
            </a:r>
            <a:r>
              <a:rPr lang="en-US" b="1" i="1" dirty="0"/>
              <a:t>.env file (1.)</a:t>
            </a:r>
            <a:r>
              <a:rPr lang="en-US" i="1" dirty="0"/>
              <a:t> that the </a:t>
            </a:r>
            <a:r>
              <a:rPr lang="en-US" i="1" dirty="0" err="1"/>
              <a:t>dotenv</a:t>
            </a:r>
            <a:r>
              <a:rPr lang="en-US" i="1" dirty="0"/>
              <a:t> library (see in the </a:t>
            </a:r>
            <a:r>
              <a:rPr lang="en-US" i="1" dirty="0" err="1"/>
              <a:t>package.json</a:t>
            </a:r>
            <a:r>
              <a:rPr lang="en-US" i="1" dirty="0"/>
              <a:t> (2.), added there with </a:t>
            </a:r>
            <a:r>
              <a:rPr lang="en-US" b="1" i="1" dirty="0" err="1"/>
              <a:t>npm</a:t>
            </a:r>
            <a:r>
              <a:rPr lang="en-US" b="1" i="1" dirty="0"/>
              <a:t> install </a:t>
            </a:r>
            <a:r>
              <a:rPr lang="en-US" b="1" i="1" dirty="0" err="1"/>
              <a:t>dotenv</a:t>
            </a:r>
            <a:r>
              <a:rPr lang="en-US" i="1" dirty="0"/>
              <a:t>) after you have run </a:t>
            </a:r>
            <a:r>
              <a:rPr lang="fi-FI" b="1" dirty="0" err="1"/>
              <a:t>dotenv.config</a:t>
            </a:r>
            <a:r>
              <a:rPr lang="fi-FI" b="1" dirty="0"/>
              <a:t>({}); (3.)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en-US" i="1" dirty="0"/>
              <a:t>reads from file system and offers as ‘environment variables’ to other modules with this kind of code </a:t>
            </a:r>
            <a:r>
              <a:rPr lang="en-US" b="1" i="1" dirty="0" err="1"/>
              <a:t>process.env.VARIABLE_NAME_HERE</a:t>
            </a:r>
            <a:r>
              <a:rPr lang="en-US" b="1" i="1" dirty="0"/>
              <a:t>  (4.)</a:t>
            </a:r>
          </a:p>
          <a:p>
            <a:r>
              <a:rPr lang="en-US" i="1" dirty="0"/>
              <a:t>Here we can keep the settings we want to be able to change without changing the tested code</a:t>
            </a:r>
          </a:p>
          <a:p>
            <a:pPr lvl="1"/>
            <a:r>
              <a:rPr lang="en-US" i="1" dirty="0"/>
              <a:t>e.g. IP address of the database server</a:t>
            </a:r>
          </a:p>
          <a:p>
            <a:pPr lvl="1"/>
            <a:r>
              <a:rPr lang="en-US" i="1" dirty="0"/>
              <a:t>or usernames and passwords</a:t>
            </a:r>
          </a:p>
          <a:p>
            <a:r>
              <a:rPr lang="en-US" i="1" dirty="0"/>
              <a:t>per developer file, thus could also contain developer’s preference, like </a:t>
            </a:r>
            <a:r>
              <a:rPr lang="en-US" i="1" dirty="0" err="1"/>
              <a:t>ip</a:t>
            </a:r>
            <a:r>
              <a:rPr lang="en-US" i="1" dirty="0"/>
              <a:t> to own version of database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55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package.json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455976"/>
            <a:ext cx="11125198" cy="4457462"/>
          </a:xfrm>
        </p:spPr>
        <p:txBody>
          <a:bodyPr>
            <a:normAutofit/>
          </a:bodyPr>
          <a:lstStyle/>
          <a:p>
            <a:r>
              <a:rPr lang="en-US" i="1" dirty="0"/>
              <a:t>Created when the Node project was created, e.g. with the </a:t>
            </a:r>
            <a:r>
              <a:rPr lang="en-US" b="1" i="1" dirty="0" err="1"/>
              <a:t>npm</a:t>
            </a:r>
            <a:r>
              <a:rPr lang="en-US" b="1" i="1" dirty="0"/>
              <a:t> </a:t>
            </a:r>
            <a:r>
              <a:rPr lang="en-US" b="1" i="1" dirty="0" err="1"/>
              <a:t>init</a:t>
            </a:r>
            <a:r>
              <a:rPr lang="en-US" i="1" dirty="0"/>
              <a:t> command</a:t>
            </a:r>
          </a:p>
          <a:p>
            <a:r>
              <a:rPr lang="en-US" i="1" dirty="0"/>
              <a:t>Locate e.g. the ‘</a:t>
            </a:r>
            <a:r>
              <a:rPr lang="en-US" b="1" i="1" dirty="0" err="1"/>
              <a:t>npm</a:t>
            </a:r>
            <a:r>
              <a:rPr lang="en-US" b="1" i="1" dirty="0"/>
              <a:t> start</a:t>
            </a:r>
            <a:r>
              <a:rPr lang="en-US" i="1" dirty="0"/>
              <a:t>’ script and see how it will run ‘</a:t>
            </a:r>
            <a:r>
              <a:rPr lang="en-US" b="1" i="1" dirty="0"/>
              <a:t>node </a:t>
            </a:r>
            <a:r>
              <a:rPr lang="en-US" b="1" i="1" dirty="0" err="1"/>
              <a:t>src</a:t>
            </a:r>
            <a:r>
              <a:rPr lang="en-US" b="1" i="1" dirty="0"/>
              <a:t>/index.js</a:t>
            </a:r>
            <a:r>
              <a:rPr lang="en-US" i="1" dirty="0"/>
              <a:t>’ / ‘</a:t>
            </a:r>
            <a:r>
              <a:rPr lang="en-US" b="1" i="1" dirty="0" err="1"/>
              <a:t>nodemon</a:t>
            </a:r>
            <a:r>
              <a:rPr lang="en-US" b="1" i="1" dirty="0"/>
              <a:t> </a:t>
            </a:r>
            <a:r>
              <a:rPr lang="en-US" b="1" i="1" dirty="0" err="1"/>
              <a:t>src</a:t>
            </a:r>
            <a:r>
              <a:rPr lang="en-US" b="1" i="1" dirty="0"/>
              <a:t>/index.js</a:t>
            </a:r>
            <a:r>
              <a:rPr lang="en-US" i="1" dirty="0"/>
              <a:t>’</a:t>
            </a:r>
          </a:p>
          <a:p>
            <a:r>
              <a:rPr lang="en-US" i="1" dirty="0"/>
              <a:t>See also the dependencies and development dependencies</a:t>
            </a:r>
          </a:p>
          <a:p>
            <a:pPr lvl="1"/>
            <a:r>
              <a:rPr lang="en-US" i="1" dirty="0"/>
              <a:t>New libraries can be added there like this: </a:t>
            </a:r>
            <a:r>
              <a:rPr lang="en-US" b="1" i="1" dirty="0" err="1"/>
              <a:t>npm</a:t>
            </a:r>
            <a:r>
              <a:rPr lang="en-US" b="1" i="1" dirty="0"/>
              <a:t> install </a:t>
            </a:r>
            <a:r>
              <a:rPr lang="en-US" b="1" i="1" dirty="0" err="1"/>
              <a:t>dot_env</a:t>
            </a:r>
            <a:endParaRPr lang="en-US" b="1" i="1" dirty="0"/>
          </a:p>
          <a:p>
            <a:pPr lvl="1"/>
            <a:r>
              <a:rPr lang="en-US" i="1" dirty="0"/>
              <a:t>When you have cloned a project, the dependencies mentioned in </a:t>
            </a:r>
            <a:r>
              <a:rPr lang="en-US" i="1" dirty="0" err="1"/>
              <a:t>package.json</a:t>
            </a:r>
            <a:r>
              <a:rPr lang="en-US" i="1" dirty="0"/>
              <a:t> can be installed with the </a:t>
            </a:r>
            <a:r>
              <a:rPr lang="en-US" b="1" i="1" dirty="0" err="1"/>
              <a:t>npm</a:t>
            </a:r>
            <a:r>
              <a:rPr lang="en-US" b="1" i="1" dirty="0"/>
              <a:t> install </a:t>
            </a:r>
            <a:r>
              <a:rPr lang="en-US" i="1" dirty="0"/>
              <a:t>command</a:t>
            </a:r>
          </a:p>
          <a:p>
            <a:r>
              <a:rPr lang="en-US" i="1" dirty="0" err="1"/>
              <a:t>package.json</a:t>
            </a:r>
            <a:r>
              <a:rPr lang="en-US" i="1" dirty="0"/>
              <a:t> file you want to keep in git, as it’s important file that makes a Node/</a:t>
            </a:r>
            <a:r>
              <a:rPr lang="en-US" i="1" dirty="0" err="1"/>
              <a:t>npm</a:t>
            </a:r>
            <a:r>
              <a:rPr lang="en-US" i="1" dirty="0"/>
              <a:t> project to be a project and also e.g. keeps track of the libraries</a:t>
            </a:r>
          </a:p>
          <a:p>
            <a:endParaRPr lang="en-US" i="1" dirty="0"/>
          </a:p>
          <a:p>
            <a:r>
              <a:rPr lang="en-US" i="1" dirty="0"/>
              <a:t>(…whereas </a:t>
            </a:r>
            <a:r>
              <a:rPr lang="en-US" i="1" dirty="0" err="1"/>
              <a:t>node_modules</a:t>
            </a:r>
            <a:r>
              <a:rPr lang="en-US" i="1" dirty="0"/>
              <a:t> folder and package-</a:t>
            </a:r>
            <a:r>
              <a:rPr lang="en-US" i="1" dirty="0" err="1"/>
              <a:t>lock.json</a:t>
            </a:r>
            <a:r>
              <a:rPr lang="en-US" i="1" dirty="0"/>
              <a:t> file can always be removed if needed for fixing some probs. </a:t>
            </a:r>
            <a:r>
              <a:rPr lang="en-US" b="1" i="1" dirty="0" err="1"/>
              <a:t>npm</a:t>
            </a:r>
            <a:r>
              <a:rPr lang="en-US" b="1" i="1" dirty="0"/>
              <a:t> install</a:t>
            </a:r>
            <a:r>
              <a:rPr lang="en-US" i="1" dirty="0"/>
              <a:t> creates them again)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94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src</a:t>
            </a:r>
            <a:r>
              <a:rPr lang="fi-FI" dirty="0"/>
              <a:t>/index.js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This is the starting point of the Node backend. </a:t>
            </a:r>
          </a:p>
          <a:p>
            <a:r>
              <a:rPr lang="en-US" i="1" dirty="0"/>
              <a:t>Not the starting point of end-point routing, but a file that setups up and configures the Node project</a:t>
            </a:r>
          </a:p>
          <a:p>
            <a:r>
              <a:rPr lang="en-US" i="1" dirty="0"/>
              <a:t>Things here are usually run only ones, at the server startup</a:t>
            </a:r>
          </a:p>
          <a:p>
            <a:r>
              <a:rPr lang="en-US" i="1" dirty="0"/>
              <a:t>Identify where the all the API routing starts!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19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src</a:t>
            </a:r>
            <a:r>
              <a:rPr lang="fi-FI" dirty="0"/>
              <a:t>/</a:t>
            </a:r>
            <a:r>
              <a:rPr lang="fi-FI" dirty="0" err="1"/>
              <a:t>routes</a:t>
            </a:r>
            <a:r>
              <a:rPr lang="fi-FI" dirty="0"/>
              <a:t>/</a:t>
            </a:r>
            <a:r>
              <a:rPr lang="fi-FI" dirty="0" err="1"/>
              <a:t>api</a:t>
            </a:r>
            <a:r>
              <a:rPr lang="fi-FI" dirty="0"/>
              <a:t>/index.js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Just routing the endpoint calls to specific routing files, based on part of the URI pattern.</a:t>
            </a:r>
          </a:p>
          <a:p>
            <a:r>
              <a:rPr lang="en-US" i="1" dirty="0"/>
              <a:t>Common file, add your entries to common files fast and deliver them to others also fast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23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src</a:t>
            </a:r>
            <a:r>
              <a:rPr lang="fi-FI" dirty="0"/>
              <a:t>/</a:t>
            </a:r>
            <a:r>
              <a:rPr lang="fi-FI" dirty="0" err="1"/>
              <a:t>routes</a:t>
            </a:r>
            <a:r>
              <a:rPr lang="fi-FI" dirty="0"/>
              <a:t>/</a:t>
            </a:r>
            <a:r>
              <a:rPr lang="fi-FI" dirty="0" err="1"/>
              <a:t>api</a:t>
            </a:r>
            <a:r>
              <a:rPr lang="fi-FI" dirty="0"/>
              <a:t>/category.js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An example how the category business object related REST API endpoints are gathered in one file</a:t>
            </a:r>
          </a:p>
          <a:p>
            <a:pPr lvl="1"/>
            <a:r>
              <a:rPr lang="en-US" i="1" dirty="0"/>
              <a:t>Other options could be role based bundling of the endpoint</a:t>
            </a:r>
          </a:p>
          <a:p>
            <a:r>
              <a:rPr lang="en-US" i="1" dirty="0"/>
              <a:t>Now there are about nine endpoints, and file length ~260 lines</a:t>
            </a:r>
          </a:p>
          <a:p>
            <a:pPr lvl="1"/>
            <a:r>
              <a:rPr lang="en-US" i="1" dirty="0"/>
              <a:t>Thus maybe could be divided into category.js and categoryMultiple.js (or something like that), </a:t>
            </a:r>
          </a:p>
          <a:p>
            <a:pPr lvl="1"/>
            <a:r>
              <a:rPr lang="en-US" i="1" dirty="0"/>
              <a:t>first one with endpoints adding, updating, finding, deleting </a:t>
            </a:r>
            <a:r>
              <a:rPr lang="en-US" b="1" i="1" dirty="0"/>
              <a:t>single</a:t>
            </a:r>
            <a:r>
              <a:rPr lang="en-US" i="1" dirty="0"/>
              <a:t> categories. The other one having all the endpoints related to </a:t>
            </a:r>
            <a:r>
              <a:rPr lang="en-US" b="1" i="1" dirty="0"/>
              <a:t>multiple</a:t>
            </a:r>
            <a:r>
              <a:rPr lang="en-US" i="1" dirty="0"/>
              <a:t> category objects.</a:t>
            </a:r>
          </a:p>
          <a:p>
            <a:pPr lvl="1"/>
            <a:endParaRPr lang="en-US" i="1" dirty="0"/>
          </a:p>
          <a:p>
            <a:r>
              <a:rPr lang="en-US" i="1" dirty="0"/>
              <a:t>Here only look at the five endpoints marked with &gt;&gt;&gt; for Exam</a:t>
            </a:r>
          </a:p>
          <a:p>
            <a:pPr lvl="1"/>
            <a:r>
              <a:rPr lang="en-US" i="1" dirty="0"/>
              <a:t>Why? Because they follow the new idea of </a:t>
            </a:r>
            <a:r>
              <a:rPr lang="en-US" i="1" dirty="0" err="1"/>
              <a:t>responseHandler</a:t>
            </a:r>
            <a:r>
              <a:rPr lang="en-US" i="1" dirty="0"/>
              <a:t> and logging</a:t>
            </a:r>
          </a:p>
          <a:p>
            <a:pPr lvl="1"/>
            <a:r>
              <a:rPr lang="en-US" i="1" dirty="0"/>
              <a:t>Why aren’t all endpoints in this project with the new model? That would take time, the five already demonstrate the new model well</a:t>
            </a:r>
          </a:p>
          <a:p>
            <a:pPr lvl="1"/>
            <a:r>
              <a:rPr lang="en-US" i="1" dirty="0"/>
              <a:t>Old examples are also interesting for comparison. They are remarkably longer and have unnecessarily repeating code lines.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9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sharepoint/v3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244</TotalTime>
  <Words>1202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Backend code demo project</vt:lpstr>
      <vt:lpstr>There are max 11 files you need to look into</vt:lpstr>
      <vt:lpstr>README.md</vt:lpstr>
      <vt:lpstr>.gitignore</vt:lpstr>
      <vt:lpstr>.env file</vt:lpstr>
      <vt:lpstr>package.json</vt:lpstr>
      <vt:lpstr>src/index.js</vt:lpstr>
      <vt:lpstr>src/routes/api/index.js</vt:lpstr>
      <vt:lpstr>src/routes/api/category.js</vt:lpstr>
      <vt:lpstr>src/db/index.js</vt:lpstr>
      <vt:lpstr>src/responseHandlers/index.js</vt:lpstr>
      <vt:lpstr>src/utils/logger.js </vt:lpstr>
      <vt:lpstr>logs/winstonBackendLog.log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55</cp:revision>
  <cp:lastPrinted>2020-09-28T07:56:54Z</cp:lastPrinted>
  <dcterms:created xsi:type="dcterms:W3CDTF">2022-05-08T17:05:50Z</dcterms:created>
  <dcterms:modified xsi:type="dcterms:W3CDTF">2022-09-19T05:58:57Z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