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6288"/>
  </p:normalViewPr>
  <p:slideViewPr>
    <p:cSldViewPr snapToGrid="0" snapToObjects="1" showGuides="1">
      <p:cViewPr varScale="1">
        <p:scale>
          <a:sx n="162" d="100"/>
          <a:sy n="162" d="100"/>
        </p:scale>
        <p:origin x="100" y="28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älimäki Juhani" userId="0494df6c-5b8e-4ae2-805b-7081aacdc9fa" providerId="ADAL" clId="{43DF6B9A-4249-4AFB-94DB-4CB257C5B4D9}"/>
    <pc:docChg chg="custSel modSld">
      <pc:chgData name="Välimäki Juhani" userId="0494df6c-5b8e-4ae2-805b-7081aacdc9fa" providerId="ADAL" clId="{43DF6B9A-4249-4AFB-94DB-4CB257C5B4D9}" dt="2023-02-05T18:56:41.473" v="2219" actId="20577"/>
      <pc:docMkLst>
        <pc:docMk/>
      </pc:docMkLst>
      <pc:sldChg chg="modSp">
        <pc:chgData name="Välimäki Juhani" userId="0494df6c-5b8e-4ae2-805b-7081aacdc9fa" providerId="ADAL" clId="{43DF6B9A-4249-4AFB-94DB-4CB257C5B4D9}" dt="2023-02-05T18:33:16.111" v="151" actId="20577"/>
        <pc:sldMkLst>
          <pc:docMk/>
          <pc:sldMk cId="1587126786" sldId="257"/>
        </pc:sldMkLst>
        <pc:spChg chg="mod">
          <ac:chgData name="Välimäki Juhani" userId="0494df6c-5b8e-4ae2-805b-7081aacdc9fa" providerId="ADAL" clId="{43DF6B9A-4249-4AFB-94DB-4CB257C5B4D9}" dt="2023-02-05T18:32:29.631" v="120" actId="14100"/>
          <ac:spMkLst>
            <pc:docMk/>
            <pc:sldMk cId="1587126786" sldId="257"/>
            <ac:spMk id="8" creationId="{197044C3-CD23-D844-B780-26FABA91AD0F}"/>
          </ac:spMkLst>
        </pc:spChg>
        <pc:spChg chg="mod">
          <ac:chgData name="Välimäki Juhani" userId="0494df6c-5b8e-4ae2-805b-7081aacdc9fa" providerId="ADAL" clId="{43DF6B9A-4249-4AFB-94DB-4CB257C5B4D9}" dt="2023-02-05T18:33:16.111" v="151" actId="20577"/>
          <ac:spMkLst>
            <pc:docMk/>
            <pc:sldMk cId="1587126786" sldId="257"/>
            <ac:spMk id="9" creationId="{ACDE61D8-A75A-F94B-B57A-46F276C03311}"/>
          </ac:spMkLst>
        </pc:spChg>
      </pc:sldChg>
      <pc:sldChg chg="modSp">
        <pc:chgData name="Välimäki Juhani" userId="0494df6c-5b8e-4ae2-805b-7081aacdc9fa" providerId="ADAL" clId="{43DF6B9A-4249-4AFB-94DB-4CB257C5B4D9}" dt="2023-02-05T18:33:52.838" v="165" actId="6549"/>
        <pc:sldMkLst>
          <pc:docMk/>
          <pc:sldMk cId="111015751" sldId="258"/>
        </pc:sldMkLst>
        <pc:spChg chg="mod">
          <ac:chgData name="Välimäki Juhani" userId="0494df6c-5b8e-4ae2-805b-7081aacdc9fa" providerId="ADAL" clId="{43DF6B9A-4249-4AFB-94DB-4CB257C5B4D9}" dt="2023-02-05T18:33:52.838" v="165" actId="6549"/>
          <ac:spMkLst>
            <pc:docMk/>
            <pc:sldMk cId="111015751" sldId="258"/>
            <ac:spMk id="9" creationId="{ACDE61D8-A75A-F94B-B57A-46F276C03311}"/>
          </ac:spMkLst>
        </pc:spChg>
      </pc:sldChg>
      <pc:sldChg chg="modSp">
        <pc:chgData name="Välimäki Juhani" userId="0494df6c-5b8e-4ae2-805b-7081aacdc9fa" providerId="ADAL" clId="{43DF6B9A-4249-4AFB-94DB-4CB257C5B4D9}" dt="2023-02-05T18:37:11.591" v="399" actId="207"/>
        <pc:sldMkLst>
          <pc:docMk/>
          <pc:sldMk cId="566556200" sldId="260"/>
        </pc:sldMkLst>
        <pc:spChg chg="mod">
          <ac:chgData name="Välimäki Juhani" userId="0494df6c-5b8e-4ae2-805b-7081aacdc9fa" providerId="ADAL" clId="{43DF6B9A-4249-4AFB-94DB-4CB257C5B4D9}" dt="2023-02-05T18:37:11.591" v="399" actId="207"/>
          <ac:spMkLst>
            <pc:docMk/>
            <pc:sldMk cId="566556200" sldId="260"/>
            <ac:spMk id="9" creationId="{ACDE61D8-A75A-F94B-B57A-46F276C03311}"/>
          </ac:spMkLst>
        </pc:spChg>
      </pc:sldChg>
      <pc:sldChg chg="modSp">
        <pc:chgData name="Välimäki Juhani" userId="0494df6c-5b8e-4ae2-805b-7081aacdc9fa" providerId="ADAL" clId="{43DF6B9A-4249-4AFB-94DB-4CB257C5B4D9}" dt="2023-02-05T18:39:34.869" v="583" actId="20577"/>
        <pc:sldMkLst>
          <pc:docMk/>
          <pc:sldMk cId="2372945670" sldId="261"/>
        </pc:sldMkLst>
        <pc:spChg chg="mod">
          <ac:chgData name="Välimäki Juhani" userId="0494df6c-5b8e-4ae2-805b-7081aacdc9fa" providerId="ADAL" clId="{43DF6B9A-4249-4AFB-94DB-4CB257C5B4D9}" dt="2023-02-05T18:39:34.869" v="583" actId="20577"/>
          <ac:spMkLst>
            <pc:docMk/>
            <pc:sldMk cId="2372945670" sldId="261"/>
            <ac:spMk id="9" creationId="{ACDE61D8-A75A-F94B-B57A-46F276C03311}"/>
          </ac:spMkLst>
        </pc:spChg>
      </pc:sldChg>
      <pc:sldChg chg="modSp">
        <pc:chgData name="Välimäki Juhani" userId="0494df6c-5b8e-4ae2-805b-7081aacdc9fa" providerId="ADAL" clId="{43DF6B9A-4249-4AFB-94DB-4CB257C5B4D9}" dt="2023-02-05T18:43:23.456" v="924" actId="20577"/>
        <pc:sldMkLst>
          <pc:docMk/>
          <pc:sldMk cId="4024190807" sldId="262"/>
        </pc:sldMkLst>
        <pc:spChg chg="mod">
          <ac:chgData name="Välimäki Juhani" userId="0494df6c-5b8e-4ae2-805b-7081aacdc9fa" providerId="ADAL" clId="{43DF6B9A-4249-4AFB-94DB-4CB257C5B4D9}" dt="2023-02-05T18:43:23.456" v="924" actId="20577"/>
          <ac:spMkLst>
            <pc:docMk/>
            <pc:sldMk cId="4024190807" sldId="262"/>
            <ac:spMk id="9" creationId="{ACDE61D8-A75A-F94B-B57A-46F276C03311}"/>
          </ac:spMkLst>
        </pc:spChg>
      </pc:sldChg>
      <pc:sldChg chg="modSp">
        <pc:chgData name="Välimäki Juhani" userId="0494df6c-5b8e-4ae2-805b-7081aacdc9fa" providerId="ADAL" clId="{43DF6B9A-4249-4AFB-94DB-4CB257C5B4D9}" dt="2023-02-05T18:44:41.332" v="1013" actId="20577"/>
        <pc:sldMkLst>
          <pc:docMk/>
          <pc:sldMk cId="1434232355" sldId="263"/>
        </pc:sldMkLst>
        <pc:spChg chg="mod">
          <ac:chgData name="Välimäki Juhani" userId="0494df6c-5b8e-4ae2-805b-7081aacdc9fa" providerId="ADAL" clId="{43DF6B9A-4249-4AFB-94DB-4CB257C5B4D9}" dt="2023-02-05T18:44:41.332" v="1013" actId="20577"/>
          <ac:spMkLst>
            <pc:docMk/>
            <pc:sldMk cId="1434232355" sldId="263"/>
            <ac:spMk id="9" creationId="{ACDE61D8-A75A-F94B-B57A-46F276C03311}"/>
          </ac:spMkLst>
        </pc:spChg>
      </pc:sldChg>
      <pc:sldChg chg="modSp">
        <pc:chgData name="Välimäki Juhani" userId="0494df6c-5b8e-4ae2-805b-7081aacdc9fa" providerId="ADAL" clId="{43DF6B9A-4249-4AFB-94DB-4CB257C5B4D9}" dt="2023-02-05T18:46:25.188" v="1084" actId="20577"/>
        <pc:sldMkLst>
          <pc:docMk/>
          <pc:sldMk cId="3594989764" sldId="264"/>
        </pc:sldMkLst>
        <pc:spChg chg="mod">
          <ac:chgData name="Välimäki Juhani" userId="0494df6c-5b8e-4ae2-805b-7081aacdc9fa" providerId="ADAL" clId="{43DF6B9A-4249-4AFB-94DB-4CB257C5B4D9}" dt="2023-02-05T18:46:25.188" v="1084" actId="20577"/>
          <ac:spMkLst>
            <pc:docMk/>
            <pc:sldMk cId="3594989764" sldId="264"/>
            <ac:spMk id="9" creationId="{ACDE61D8-A75A-F94B-B57A-46F276C03311}"/>
          </ac:spMkLst>
        </pc:spChg>
      </pc:sldChg>
      <pc:sldChg chg="modSp">
        <pc:chgData name="Välimäki Juhani" userId="0494df6c-5b8e-4ae2-805b-7081aacdc9fa" providerId="ADAL" clId="{43DF6B9A-4249-4AFB-94DB-4CB257C5B4D9}" dt="2023-02-05T18:46:49.410" v="1086" actId="113"/>
        <pc:sldMkLst>
          <pc:docMk/>
          <pc:sldMk cId="3018981822" sldId="265"/>
        </pc:sldMkLst>
        <pc:spChg chg="mod">
          <ac:chgData name="Välimäki Juhani" userId="0494df6c-5b8e-4ae2-805b-7081aacdc9fa" providerId="ADAL" clId="{43DF6B9A-4249-4AFB-94DB-4CB257C5B4D9}" dt="2023-02-05T18:46:49.410" v="1086" actId="113"/>
          <ac:spMkLst>
            <pc:docMk/>
            <pc:sldMk cId="3018981822" sldId="265"/>
            <ac:spMk id="9" creationId="{ACDE61D8-A75A-F94B-B57A-46F276C03311}"/>
          </ac:spMkLst>
        </pc:spChg>
      </pc:sldChg>
      <pc:sldChg chg="modSp">
        <pc:chgData name="Välimäki Juhani" userId="0494df6c-5b8e-4ae2-805b-7081aacdc9fa" providerId="ADAL" clId="{43DF6B9A-4249-4AFB-94DB-4CB257C5B4D9}" dt="2023-02-05T18:48:41.498" v="1185" actId="20577"/>
        <pc:sldMkLst>
          <pc:docMk/>
          <pc:sldMk cId="2997406791" sldId="266"/>
        </pc:sldMkLst>
        <pc:spChg chg="mod">
          <ac:chgData name="Välimäki Juhani" userId="0494df6c-5b8e-4ae2-805b-7081aacdc9fa" providerId="ADAL" clId="{43DF6B9A-4249-4AFB-94DB-4CB257C5B4D9}" dt="2023-02-05T18:48:41.498" v="1185" actId="20577"/>
          <ac:spMkLst>
            <pc:docMk/>
            <pc:sldMk cId="2997406791" sldId="266"/>
            <ac:spMk id="9" creationId="{ACDE61D8-A75A-F94B-B57A-46F276C03311}"/>
          </ac:spMkLst>
        </pc:spChg>
      </pc:sldChg>
      <pc:sldChg chg="modSp">
        <pc:chgData name="Välimäki Juhani" userId="0494df6c-5b8e-4ae2-805b-7081aacdc9fa" providerId="ADAL" clId="{43DF6B9A-4249-4AFB-94DB-4CB257C5B4D9}" dt="2023-02-05T18:52:44.188" v="1688" actId="20577"/>
        <pc:sldMkLst>
          <pc:docMk/>
          <pc:sldMk cId="4055866308" sldId="267"/>
        </pc:sldMkLst>
        <pc:spChg chg="mod">
          <ac:chgData name="Välimäki Juhani" userId="0494df6c-5b8e-4ae2-805b-7081aacdc9fa" providerId="ADAL" clId="{43DF6B9A-4249-4AFB-94DB-4CB257C5B4D9}" dt="2023-02-05T18:52:44.188" v="1688" actId="20577"/>
          <ac:spMkLst>
            <pc:docMk/>
            <pc:sldMk cId="4055866308" sldId="267"/>
            <ac:spMk id="9" creationId="{ACDE61D8-A75A-F94B-B57A-46F276C03311}"/>
          </ac:spMkLst>
        </pc:spChg>
      </pc:sldChg>
      <pc:sldChg chg="modSp">
        <pc:chgData name="Välimäki Juhani" userId="0494df6c-5b8e-4ae2-805b-7081aacdc9fa" providerId="ADAL" clId="{43DF6B9A-4249-4AFB-94DB-4CB257C5B4D9}" dt="2023-02-05T18:56:41.473" v="2219" actId="20577"/>
        <pc:sldMkLst>
          <pc:docMk/>
          <pc:sldMk cId="3413226821" sldId="268"/>
        </pc:sldMkLst>
        <pc:spChg chg="mod">
          <ac:chgData name="Välimäki Juhani" userId="0494df6c-5b8e-4ae2-805b-7081aacdc9fa" providerId="ADAL" clId="{43DF6B9A-4249-4AFB-94DB-4CB257C5B4D9}" dt="2023-02-05T18:53:11.762" v="1705" actId="20577"/>
          <ac:spMkLst>
            <pc:docMk/>
            <pc:sldMk cId="3413226821" sldId="268"/>
            <ac:spMk id="8" creationId="{197044C3-CD23-D844-B780-26FABA91AD0F}"/>
          </ac:spMkLst>
        </pc:spChg>
        <pc:spChg chg="mod">
          <ac:chgData name="Välimäki Juhani" userId="0494df6c-5b8e-4ae2-805b-7081aacdc9fa" providerId="ADAL" clId="{43DF6B9A-4249-4AFB-94DB-4CB257C5B4D9}" dt="2023-02-05T18:56:41.473" v="2219" actId="20577"/>
          <ac:spMkLst>
            <pc:docMk/>
            <pc:sldMk cId="3413226821" sldId="268"/>
            <ac:spMk id="9" creationId="{ACDE61D8-A75A-F94B-B57A-46F276C03311}"/>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206444183848973E-2"/>
          <c:y val="2.5224786213845555E-2"/>
          <c:w val="0.9168433983226576"/>
          <c:h val="0.80633515420983271"/>
        </c:manualLayout>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BF5-084B-9211-911E43467DCD}"/>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BF5-084B-9211-911E43467DC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BF5-084B-9211-911E43467DCD}"/>
            </c:ext>
          </c:extLst>
        </c:ser>
        <c:dLbls>
          <c:showLegendKey val="0"/>
          <c:showVal val="0"/>
          <c:showCatName val="0"/>
          <c:showSerName val="0"/>
          <c:showPercent val="0"/>
          <c:showBubbleSize val="0"/>
        </c:dLbls>
        <c:gapWidth val="219"/>
        <c:overlap val="-27"/>
        <c:axId val="1933874399"/>
        <c:axId val="1932068463"/>
      </c:barChart>
      <c:catAx>
        <c:axId val="1933874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mj-lt"/>
                <a:ea typeface="Tahoma" panose="020B0604030504040204" pitchFamily="34" charset="0"/>
                <a:cs typeface="Tahoma" panose="020B0604030504040204" pitchFamily="34" charset="0"/>
              </a:defRPr>
            </a:pPr>
            <a:endParaRPr lang="fi-FI"/>
          </a:p>
        </c:txPr>
        <c:crossAx val="1932068463"/>
        <c:crosses val="autoZero"/>
        <c:auto val="1"/>
        <c:lblAlgn val="ctr"/>
        <c:lblOffset val="100"/>
        <c:noMultiLvlLbl val="0"/>
      </c:catAx>
      <c:valAx>
        <c:axId val="19320684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lumMod val="65000"/>
                  </a:schemeClr>
                </a:solidFill>
                <a:latin typeface="+mn-lt"/>
                <a:ea typeface="Tahoma" panose="020B0604030504040204" pitchFamily="34" charset="0"/>
                <a:cs typeface="Tahoma" panose="020B0604030504040204" pitchFamily="34" charset="0"/>
              </a:defRPr>
            </a:pPr>
            <a:endParaRPr lang="fi-FI"/>
          </a:p>
        </c:txPr>
        <c:crossAx val="1933874399"/>
        <c:crosses val="autoZero"/>
        <c:crossBetween val="between"/>
      </c:valAx>
      <c:spPr>
        <a:noFill/>
        <a:ln>
          <a:noFill/>
        </a:ln>
        <a:effectLst/>
      </c:spPr>
    </c:plotArea>
    <c:legend>
      <c:legendPos val="b"/>
      <c:layout>
        <c:manualLayout>
          <c:xMode val="edge"/>
          <c:yMode val="edge"/>
          <c:x val="0.26672210873543228"/>
          <c:y val="0.92910021714117252"/>
          <c:w val="0.46655578252913543"/>
          <c:h val="7.089978285882743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Tahoma" panose="020B0604030504040204" pitchFamily="34" charset="0"/>
              <a:cs typeface="Tahoma" panose="020B0604030504040204" pitchFamily="34" charset="0"/>
            </a:defRPr>
          </a:pPr>
          <a:endParaRPr lang="fi-FI"/>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i-FI"/>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45C365-1C26-6946-87AF-75D6A7DF4277}" type="datetimeFigureOut">
              <a:rPr lang="en-GB" smtClean="0"/>
              <a:t>05/02/2023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FFFB7-F2A5-7347-AEB2-258A388E9376}" type="slidenum">
              <a:rPr lang="en-GB" smtClean="0"/>
              <a:t>‹#›</a:t>
            </a:fld>
            <a:endParaRPr lang="en-GB"/>
          </a:p>
        </p:txBody>
      </p:sp>
    </p:spTree>
    <p:extLst>
      <p:ext uri="{BB962C8B-B14F-4D97-AF65-F5344CB8AC3E}">
        <p14:creationId xmlns:p14="http://schemas.microsoft.com/office/powerpoint/2010/main" val="3065422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haagahelia.sharepoint.com/sites/HHkuvapankki/Shared%20Documents/Forms/AllItems.aspx?viewid=7deba41b-50a9-4c75-a5e7-25735f49b7cc"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B628-BFED-FA4D-A06C-0525A9813ED6}"/>
              </a:ext>
            </a:extLst>
          </p:cNvPr>
          <p:cNvSpPr>
            <a:spLocks noGrp="1"/>
          </p:cNvSpPr>
          <p:nvPr>
            <p:ph type="ctrTitle"/>
          </p:nvPr>
        </p:nvSpPr>
        <p:spPr>
          <a:xfrm>
            <a:off x="550863" y="1773238"/>
            <a:ext cx="11125200" cy="1808941"/>
          </a:xfrm>
        </p:spPr>
        <p:txBody>
          <a:bodyPr bIns="0" anchor="b" anchorCtr="0">
            <a:normAutofit/>
          </a:bodyPr>
          <a:lstStyle>
            <a:lvl1pPr algn="l">
              <a:lnSpc>
                <a:spcPts val="5500"/>
              </a:lnSpc>
              <a:defRPr sz="5500">
                <a:solidFill>
                  <a:schemeClr val="bg1"/>
                </a:solidFill>
              </a:defRPr>
            </a:lvl1pPr>
          </a:lstStyle>
          <a:p>
            <a:r>
              <a:rPr lang="en-US"/>
              <a:t>Click to edit Master title style</a:t>
            </a:r>
            <a:endParaRPr lang="en-GB" dirty="0"/>
          </a:p>
        </p:txBody>
      </p:sp>
      <p:sp>
        <p:nvSpPr>
          <p:cNvPr id="7" name="Rectangle 6">
            <a:extLst>
              <a:ext uri="{FF2B5EF4-FFF2-40B4-BE49-F238E27FC236}">
                <a16:creationId xmlns:a16="http://schemas.microsoft.com/office/drawing/2014/main" id="{75B839A5-1182-6945-B986-217B82B3AC8A}"/>
              </a:ext>
            </a:extLst>
          </p:cNvPr>
          <p:cNvSpPr/>
          <p:nvPr userDrawn="1"/>
        </p:nvSpPr>
        <p:spPr>
          <a:xfrm>
            <a:off x="0" y="-204438"/>
            <a:ext cx="12192000" cy="70624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1" name="Text Placeholder 2">
            <a:extLst>
              <a:ext uri="{FF2B5EF4-FFF2-40B4-BE49-F238E27FC236}">
                <a16:creationId xmlns:a16="http://schemas.microsoft.com/office/drawing/2014/main" id="{286A543E-9917-B841-9AEB-86C49D0B0D5F}"/>
              </a:ext>
            </a:extLst>
          </p:cNvPr>
          <p:cNvSpPr>
            <a:spLocks noGrp="1"/>
          </p:cNvSpPr>
          <p:nvPr>
            <p:ph type="body" idx="1"/>
          </p:nvPr>
        </p:nvSpPr>
        <p:spPr>
          <a:xfrm>
            <a:off x="550863" y="3955258"/>
            <a:ext cx="11125200" cy="581375"/>
          </a:xfrm>
        </p:spPr>
        <p:txBody>
          <a:bodyPr bIns="0" numCol="1" anchor="t" anchorCtr="0">
            <a:normAutofit/>
          </a:bodyPr>
          <a:lstStyle>
            <a:lvl1pPr marL="0" indent="0">
              <a:lnSpc>
                <a:spcPts val="2100"/>
              </a:lnSpc>
              <a:spcBef>
                <a:spcPts val="0"/>
              </a:spcBef>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Date Placeholder 3">
            <a:extLst>
              <a:ext uri="{FF2B5EF4-FFF2-40B4-BE49-F238E27FC236}">
                <a16:creationId xmlns:a16="http://schemas.microsoft.com/office/drawing/2014/main" id="{F27BE7B5-78F9-E34B-B1C6-AAE429BE6522}"/>
              </a:ext>
            </a:extLst>
          </p:cNvPr>
          <p:cNvSpPr>
            <a:spLocks noGrp="1"/>
          </p:cNvSpPr>
          <p:nvPr>
            <p:ph type="dt" sz="half" idx="10"/>
          </p:nvPr>
        </p:nvSpPr>
        <p:spPr>
          <a:xfrm>
            <a:off x="550863" y="4551998"/>
            <a:ext cx="3030536" cy="365125"/>
          </a:xfrm>
        </p:spPr>
        <p:txBody>
          <a:bodyPr/>
          <a:lstStyle>
            <a:lvl1pPr>
              <a:defRPr sz="1600">
                <a:solidFill>
                  <a:schemeClr val="bg1"/>
                </a:solidFill>
              </a:defRPr>
            </a:lvl1pPr>
          </a:lstStyle>
          <a:p>
            <a:fld id="{35B864B8-8D08-7B43-B4FB-B2FB41A5D9E3}" type="datetime1">
              <a:rPr lang="fi-FI" smtClean="0"/>
              <a:t>5.2.2023</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1C7B06C5-3A2A-724C-8BFB-C168F115C60B}"/>
              </a:ext>
            </a:extLst>
          </p:cNvPr>
          <p:cNvPicPr>
            <a:picLocks noChangeAspect="1"/>
          </p:cNvPicPr>
          <p:nvPr userDrawn="1"/>
        </p:nvPicPr>
        <p:blipFill>
          <a:blip r:embed="rId2"/>
          <a:stretch>
            <a:fillRect/>
          </a:stretch>
        </p:blipFill>
        <p:spPr>
          <a:xfrm>
            <a:off x="7236397" y="4852367"/>
            <a:ext cx="4439666" cy="1417955"/>
          </a:xfrm>
          <a:prstGeom prst="rect">
            <a:avLst/>
          </a:prstGeom>
        </p:spPr>
      </p:pic>
      <p:sp>
        <p:nvSpPr>
          <p:cNvPr id="5" name="Footer Placeholder 4">
            <a:extLst>
              <a:ext uri="{FF2B5EF4-FFF2-40B4-BE49-F238E27FC236}">
                <a16:creationId xmlns:a16="http://schemas.microsoft.com/office/drawing/2014/main" id="{4A338E54-5268-3B4D-A8E4-50D192545D9D}"/>
              </a:ext>
            </a:extLst>
          </p:cNvPr>
          <p:cNvSpPr>
            <a:spLocks noGrp="1"/>
          </p:cNvSpPr>
          <p:nvPr>
            <p:ph type="ftr" sz="quarter" idx="11"/>
          </p:nvPr>
        </p:nvSpPr>
        <p:spPr>
          <a:xfrm>
            <a:off x="550863" y="6288437"/>
            <a:ext cx="9223921" cy="365125"/>
          </a:xfrm>
        </p:spPr>
        <p:txBody>
          <a:bodyPr/>
          <a:lstStyle>
            <a:lvl1pPr algn="l">
              <a:defRPr/>
            </a:lvl1pPr>
          </a:lstStyle>
          <a:p>
            <a:pPr algn="l"/>
            <a:endParaRPr lang="en-GB" dirty="0"/>
          </a:p>
        </p:txBody>
      </p:sp>
      <p:sp>
        <p:nvSpPr>
          <p:cNvPr id="6" name="Slide Number Placeholder 5">
            <a:extLst>
              <a:ext uri="{FF2B5EF4-FFF2-40B4-BE49-F238E27FC236}">
                <a16:creationId xmlns:a16="http://schemas.microsoft.com/office/drawing/2014/main" id="{5101ACF3-B1AE-4247-A41A-4A599C230DC5}"/>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622025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End_Slide">
    <p:spTree>
      <p:nvGrpSpPr>
        <p:cNvPr id="1" name=""/>
        <p:cNvGrpSpPr/>
        <p:nvPr/>
      </p:nvGrpSpPr>
      <p:grpSpPr>
        <a:xfrm>
          <a:off x="0" y="0"/>
          <a:ext cx="0" cy="0"/>
          <a:chOff x="0" y="0"/>
          <a:chExt cx="0" cy="0"/>
        </a:xfrm>
      </p:grpSpPr>
      <p:pic>
        <p:nvPicPr>
          <p:cNvPr id="10" name="Picture 9" descr="A computer sitting on top of a table&#10;&#10;Description automatically generated">
            <a:extLst>
              <a:ext uri="{FF2B5EF4-FFF2-40B4-BE49-F238E27FC236}">
                <a16:creationId xmlns:a16="http://schemas.microsoft.com/office/drawing/2014/main" id="{8EEFCBFA-BDAD-D34C-9A8B-2F7C8A8AFA7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123709"/>
          </a:xfrm>
          <a:prstGeom prst="rect">
            <a:avLst/>
          </a:prstGeom>
        </p:spPr>
      </p:pic>
      <p:sp>
        <p:nvSpPr>
          <p:cNvPr id="11" name="Title 1">
            <a:extLst>
              <a:ext uri="{FF2B5EF4-FFF2-40B4-BE49-F238E27FC236}">
                <a16:creationId xmlns:a16="http://schemas.microsoft.com/office/drawing/2014/main" id="{5F470768-DFDA-C045-91C3-E4A4C8EF294D}"/>
              </a:ext>
            </a:extLst>
          </p:cNvPr>
          <p:cNvSpPr>
            <a:spLocks noGrp="1"/>
          </p:cNvSpPr>
          <p:nvPr>
            <p:ph type="title"/>
          </p:nvPr>
        </p:nvSpPr>
        <p:spPr>
          <a:xfrm>
            <a:off x="6096000" y="2796402"/>
            <a:ext cx="5616575" cy="1265196"/>
          </a:xfrm>
        </p:spPr>
        <p:txBody>
          <a:bodyPr anchor="ctr" anchorCtr="0">
            <a:normAutofit/>
          </a:bodyPr>
          <a:lstStyle>
            <a:lvl1pPr algn="l">
              <a:lnSpc>
                <a:spcPts val="4800"/>
              </a:lnSpc>
              <a:defRPr sz="4400" baseline="0">
                <a:solidFill>
                  <a:schemeClr val="accent1"/>
                </a:solidFill>
              </a:defRPr>
            </a:lvl1pPr>
          </a:lstStyle>
          <a:p>
            <a:r>
              <a:rPr lang="en-US"/>
              <a:t>Click to edit Master title style</a:t>
            </a:r>
            <a:endParaRPr lang="en-US" dirty="0"/>
          </a:p>
        </p:txBody>
      </p:sp>
      <p:sp>
        <p:nvSpPr>
          <p:cNvPr id="15" name="Text Placeholder 2">
            <a:extLst>
              <a:ext uri="{FF2B5EF4-FFF2-40B4-BE49-F238E27FC236}">
                <a16:creationId xmlns:a16="http://schemas.microsoft.com/office/drawing/2014/main" id="{CC707F25-B2A1-2843-BAC7-68171ECBADA3}"/>
              </a:ext>
            </a:extLst>
          </p:cNvPr>
          <p:cNvSpPr>
            <a:spLocks noGrp="1"/>
          </p:cNvSpPr>
          <p:nvPr>
            <p:ph type="body" idx="1"/>
          </p:nvPr>
        </p:nvSpPr>
        <p:spPr>
          <a:xfrm>
            <a:off x="6096000" y="4061598"/>
            <a:ext cx="5580062" cy="1672452"/>
          </a:xfrm>
        </p:spPr>
        <p:txBody>
          <a:bodyPr bIns="0" numCol="1" anchor="b" anchorCtr="0"/>
          <a:lstStyle>
            <a:lvl1pPr marL="0" indent="0">
              <a:lnSpc>
                <a:spcPts val="2100"/>
              </a:lnSpc>
              <a:spcBef>
                <a:spcPts val="0"/>
              </a:spcBef>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lnSpc>
                <a:spcPts val="2400"/>
              </a:lnSpc>
              <a:spcBef>
                <a:spcPts val="600"/>
              </a:spcBef>
            </a:pPr>
            <a:r>
              <a:rPr lang="en-US" sz="1800">
                <a:solidFill>
                  <a:schemeClr val="accent1"/>
                </a:solidFill>
              </a:rPr>
              <a:t>Edit Master text styles</a:t>
            </a:r>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D5AEA85A-FC56-D34C-9AA6-ECC3D2586F37}" type="datetime1">
              <a:rPr lang="fi-FI" smtClean="0"/>
              <a:t>5.2.2023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249156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2Column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E6BC6EEF-E660-7844-8930-418AFF95EA40}" type="datetime1">
              <a:rPr lang="fi-FI" smtClean="0"/>
              <a:t>5.2.2023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609227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2column_Subheadline_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CE68CF3-D9B4-FF41-BDA1-3F28E81C1E8E}"/>
              </a:ext>
            </a:extLst>
          </p:cNvPr>
          <p:cNvSpPr>
            <a:spLocks noGrp="1"/>
          </p:cNvSpPr>
          <p:nvPr>
            <p:ph type="body" idx="1"/>
          </p:nvPr>
        </p:nvSpPr>
        <p:spPr>
          <a:xfrm>
            <a:off x="550863" y="1773238"/>
            <a:ext cx="11125199" cy="576262"/>
          </a:xfrm>
        </p:spPr>
        <p:txBody>
          <a:bodyPr numCol="1" anchor="t" anchorCtr="0"/>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2349500"/>
            <a:ext cx="11125198" cy="3563938"/>
          </a:xfrm>
        </p:spPr>
        <p:txBody>
          <a:bodyPr/>
          <a:lstStyle>
            <a:lvl1pPr marL="288000" indent="-288000">
              <a:buFont typeface="+mj-lt"/>
              <a:buAutoNum type="arabicPeriod"/>
              <a:defRPr/>
            </a:lvl1pPr>
            <a:lvl2pPr marL="720000">
              <a:defRPr/>
            </a:lvl2pPr>
            <a:lvl3pPr marL="1080000">
              <a:defRPr/>
            </a:lvl3pPr>
            <a:lvl4pPr marL="1440000">
              <a:defRPr/>
            </a:lvl4pPr>
            <a:lvl5pPr marL="180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4E10C7EC-C1C1-9849-A573-7692478FCD52}" type="datetime1">
              <a:rPr lang="fi-FI" smtClean="0"/>
              <a:t>5.2.2023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3051484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06_Comparison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14439"/>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9"/>
            <a:ext cx="5365750"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3">
            <a:extLst>
              <a:ext uri="{FF2B5EF4-FFF2-40B4-BE49-F238E27FC236}">
                <a16:creationId xmlns:a16="http://schemas.microsoft.com/office/drawing/2014/main" id="{B51DBAD3-72AB-224A-860C-9CB2F35578EA}"/>
              </a:ext>
            </a:extLst>
          </p:cNvPr>
          <p:cNvSpPr>
            <a:spLocks noGrp="1"/>
          </p:cNvSpPr>
          <p:nvPr>
            <p:ph sz="half" idx="14"/>
          </p:nvPr>
        </p:nvSpPr>
        <p:spPr>
          <a:xfrm>
            <a:off x="6286646" y="1773239"/>
            <a:ext cx="5389417"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844FF3FE-30BE-2040-9151-6FBC4992BF4F}" type="datetime1">
              <a:rPr lang="fi-FI" smtClean="0"/>
              <a:t>5.2.2023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24761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0802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5.2.2023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25579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3_1Column_Subheadline_Box">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B26B0A7-DD87-684D-A3EE-AEFC507F70AC}"/>
              </a:ext>
            </a:extLst>
          </p:cNvPr>
          <p:cNvSpPr>
            <a:spLocks noGrp="1"/>
          </p:cNvSpPr>
          <p:nvPr>
            <p:ph type="title"/>
          </p:nvPr>
        </p:nvSpPr>
        <p:spPr>
          <a:xfrm>
            <a:off x="550863" y="549275"/>
            <a:ext cx="11125200" cy="1218850"/>
          </a:xfrm>
        </p:spPr>
        <p:txBody>
          <a:bodyPr/>
          <a:lstStyle/>
          <a:p>
            <a:r>
              <a:rPr lang="en-US"/>
              <a:t>Click to edit Master title style</a:t>
            </a:r>
            <a:endParaRPr lang="en-GB" dirty="0"/>
          </a:p>
        </p:txBody>
      </p:sp>
      <p:sp>
        <p:nvSpPr>
          <p:cNvPr id="11" name="Text Placeholder 2">
            <a:extLst>
              <a:ext uri="{FF2B5EF4-FFF2-40B4-BE49-F238E27FC236}">
                <a16:creationId xmlns:a16="http://schemas.microsoft.com/office/drawing/2014/main" id="{295B0400-B942-424D-A30A-B748E6B48361}"/>
              </a:ext>
            </a:extLst>
          </p:cNvPr>
          <p:cNvSpPr>
            <a:spLocks noGrp="1"/>
          </p:cNvSpPr>
          <p:nvPr>
            <p:ph type="body" idx="1"/>
          </p:nvPr>
        </p:nvSpPr>
        <p:spPr>
          <a:xfrm>
            <a:off x="550863" y="1768125"/>
            <a:ext cx="11125199"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a:extLst>
              <a:ext uri="{FF2B5EF4-FFF2-40B4-BE49-F238E27FC236}">
                <a16:creationId xmlns:a16="http://schemas.microsoft.com/office/drawing/2014/main" id="{ECC87E21-AFBF-8743-88CC-D9BE2CF2BAF1}"/>
              </a:ext>
            </a:extLst>
          </p:cNvPr>
          <p:cNvSpPr>
            <a:spLocks noGrp="1"/>
          </p:cNvSpPr>
          <p:nvPr>
            <p:ph sz="half" idx="2"/>
          </p:nvPr>
        </p:nvSpPr>
        <p:spPr>
          <a:xfrm>
            <a:off x="550864" y="2353911"/>
            <a:ext cx="11125198"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5.2.2023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089607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5_Comparison_Subheadline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14439"/>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CE68CF3-D9B4-FF41-BDA1-3F28E81C1E8E}"/>
              </a:ext>
            </a:extLst>
          </p:cNvPr>
          <p:cNvSpPr>
            <a:spLocks noGrp="1"/>
          </p:cNvSpPr>
          <p:nvPr>
            <p:ph type="body" idx="1"/>
          </p:nvPr>
        </p:nvSpPr>
        <p:spPr>
          <a:xfrm>
            <a:off x="550864" y="1768125"/>
            <a:ext cx="5365750"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2353911"/>
            <a:ext cx="5365750"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2">
            <a:extLst>
              <a:ext uri="{FF2B5EF4-FFF2-40B4-BE49-F238E27FC236}">
                <a16:creationId xmlns:a16="http://schemas.microsoft.com/office/drawing/2014/main" id="{8077475C-7FF0-A24E-9A6A-5F7F5F34029E}"/>
              </a:ext>
            </a:extLst>
          </p:cNvPr>
          <p:cNvSpPr>
            <a:spLocks noGrp="1"/>
          </p:cNvSpPr>
          <p:nvPr>
            <p:ph type="body" idx="13"/>
          </p:nvPr>
        </p:nvSpPr>
        <p:spPr>
          <a:xfrm>
            <a:off x="6286645" y="1768125"/>
            <a:ext cx="5389417"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Content Placeholder 3">
            <a:extLst>
              <a:ext uri="{FF2B5EF4-FFF2-40B4-BE49-F238E27FC236}">
                <a16:creationId xmlns:a16="http://schemas.microsoft.com/office/drawing/2014/main" id="{B51DBAD3-72AB-224A-860C-9CB2F35578EA}"/>
              </a:ext>
            </a:extLst>
          </p:cNvPr>
          <p:cNvSpPr>
            <a:spLocks noGrp="1"/>
          </p:cNvSpPr>
          <p:nvPr>
            <p:ph sz="half" idx="14"/>
          </p:nvPr>
        </p:nvSpPr>
        <p:spPr>
          <a:xfrm>
            <a:off x="6286645" y="2353911"/>
            <a:ext cx="5389417"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844FF3FE-30BE-2040-9151-6FBC4992BF4F}" type="datetime1">
              <a:rPr lang="fi-FI" smtClean="0"/>
              <a:t>5.2.2023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814640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4_1Column_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lvl1pPr marL="360000" indent="-360000">
              <a:buFont typeface="+mj-lt"/>
              <a:buAutoNum type="arabicPeriod"/>
              <a:defRPr/>
            </a:lvl1pPr>
            <a:lvl2pPr marL="864000">
              <a:defRPr/>
            </a:lvl2pPr>
            <a:lvl3pPr marL="1296000">
              <a:defRPr/>
            </a:lvl3pPr>
            <a:lvl4pPr marL="1728000">
              <a:defRPr/>
            </a:lvl4pPr>
            <a:lvl5pPr marL="216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5.2.2023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71439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7_Picture_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5583F09-A9DA-B342-BB3A-954CD8ACEA5C}"/>
              </a:ext>
            </a:extLst>
          </p:cNvPr>
          <p:cNvSpPr>
            <a:spLocks noGrp="1"/>
          </p:cNvSpPr>
          <p:nvPr>
            <p:ph type="pic" idx="1" hasCustomPrompt="1"/>
          </p:nvPr>
        </p:nvSpPr>
        <p:spPr>
          <a:xfrm>
            <a:off x="0" y="0"/>
            <a:ext cx="6096000" cy="6137275"/>
          </a:xfrm>
        </p:spPr>
        <p:txBody>
          <a:bodyPr/>
          <a:lstStyle>
            <a:lvl1pPr marL="0" marR="0" indent="0" algn="l" defTabSz="914400" rtl="0" eaLnBrk="1" fontAlgn="auto" latinLnBrk="0" hangingPunct="1">
              <a:lnSpc>
                <a:spcPts val="1800"/>
              </a:lnSpc>
              <a:spcBef>
                <a:spcPts val="800"/>
              </a:spcBef>
              <a:spcAft>
                <a:spcPts val="0"/>
              </a:spcAft>
              <a:buClr>
                <a:schemeClr val="accent2"/>
              </a:buClr>
              <a:buSzTx/>
              <a:buFont typeface="Wingdings" pitchFamily="2" charset="2"/>
              <a:buNone/>
              <a:tabLst/>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ts val="1800"/>
              </a:lnSpc>
              <a:spcBef>
                <a:spcPts val="800"/>
              </a:spcBef>
              <a:spcAft>
                <a:spcPts val="0"/>
              </a:spcAft>
              <a:buClr>
                <a:schemeClr val="accent2"/>
              </a:buClr>
              <a:buSzTx/>
              <a:buFont typeface="Wingdings" pitchFamily="2" charset="2"/>
              <a:buNone/>
              <a:tabLst/>
              <a:defRPr/>
            </a:pPr>
            <a:r>
              <a:rPr lang="fi-FI" dirty="0" err="1"/>
              <a:t>Click</a:t>
            </a:r>
            <a:r>
              <a:rPr lang="fi-FI" dirty="0"/>
              <a:t> on box to </a:t>
            </a:r>
            <a:r>
              <a:rPr lang="fi-FI" dirty="0" err="1"/>
              <a:t>insert</a:t>
            </a:r>
            <a:r>
              <a:rPr lang="fi-FI" dirty="0"/>
              <a:t> image</a:t>
            </a:r>
          </a:p>
        </p:txBody>
      </p:sp>
      <p:sp>
        <p:nvSpPr>
          <p:cNvPr id="2" name="Title 1">
            <a:extLst>
              <a:ext uri="{FF2B5EF4-FFF2-40B4-BE49-F238E27FC236}">
                <a16:creationId xmlns:a16="http://schemas.microsoft.com/office/drawing/2014/main" id="{2E709199-1A6D-6C4A-B892-0A943A6787FB}"/>
              </a:ext>
            </a:extLst>
          </p:cNvPr>
          <p:cNvSpPr>
            <a:spLocks noGrp="1"/>
          </p:cNvSpPr>
          <p:nvPr>
            <p:ph type="title"/>
          </p:nvPr>
        </p:nvSpPr>
        <p:spPr>
          <a:xfrm>
            <a:off x="6467475" y="549274"/>
            <a:ext cx="5208587" cy="1223963"/>
          </a:xfrm>
        </p:spPr>
        <p:txBody>
          <a:bodyPr bIns="0" anchor="t" anchorCtr="0"/>
          <a:lstStyle>
            <a:lvl1pPr>
              <a:defRPr sz="3600">
                <a:solidFill>
                  <a:schemeClr val="accent1"/>
                </a:solidFill>
              </a:defRPr>
            </a:lvl1pPr>
          </a:lstStyle>
          <a:p>
            <a:r>
              <a:rPr lang="en-US"/>
              <a:t>Click to edit Master title style</a:t>
            </a:r>
            <a:endParaRPr lang="en-GB" dirty="0"/>
          </a:p>
        </p:txBody>
      </p:sp>
      <p:sp>
        <p:nvSpPr>
          <p:cNvPr id="9" name="Text Placeholder 2">
            <a:extLst>
              <a:ext uri="{FF2B5EF4-FFF2-40B4-BE49-F238E27FC236}">
                <a16:creationId xmlns:a16="http://schemas.microsoft.com/office/drawing/2014/main" id="{2E8F10A0-07C7-2B4F-915C-60F6F98248B1}"/>
              </a:ext>
            </a:extLst>
          </p:cNvPr>
          <p:cNvSpPr>
            <a:spLocks noGrp="1"/>
          </p:cNvSpPr>
          <p:nvPr>
            <p:ph type="body" idx="13"/>
          </p:nvPr>
        </p:nvSpPr>
        <p:spPr>
          <a:xfrm>
            <a:off x="6467478" y="1773238"/>
            <a:ext cx="5208584" cy="576262"/>
          </a:xfrm>
        </p:spPr>
        <p:txBody>
          <a:bodyPr numCol="1" anchor="t" anchorCtr="0"/>
          <a:lstStyle>
            <a:lvl1pPr marL="0" indent="0">
              <a:lnSpc>
                <a:spcPts val="20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Content Placeholder 3">
            <a:extLst>
              <a:ext uri="{FF2B5EF4-FFF2-40B4-BE49-F238E27FC236}">
                <a16:creationId xmlns:a16="http://schemas.microsoft.com/office/drawing/2014/main" id="{A05DC70D-4978-4940-8F72-1AF40D1911CC}"/>
              </a:ext>
            </a:extLst>
          </p:cNvPr>
          <p:cNvSpPr>
            <a:spLocks noGrp="1"/>
          </p:cNvSpPr>
          <p:nvPr>
            <p:ph sz="half" idx="2"/>
          </p:nvPr>
        </p:nvSpPr>
        <p:spPr>
          <a:xfrm>
            <a:off x="6467476" y="2349500"/>
            <a:ext cx="5208585" cy="3563938"/>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Date Placeholder 4">
            <a:extLst>
              <a:ext uri="{FF2B5EF4-FFF2-40B4-BE49-F238E27FC236}">
                <a16:creationId xmlns:a16="http://schemas.microsoft.com/office/drawing/2014/main" id="{E9F77172-FD0A-3C43-872F-022BE895843B}"/>
              </a:ext>
            </a:extLst>
          </p:cNvPr>
          <p:cNvSpPr>
            <a:spLocks noGrp="1"/>
          </p:cNvSpPr>
          <p:nvPr>
            <p:ph type="dt" sz="half" idx="10"/>
          </p:nvPr>
        </p:nvSpPr>
        <p:spPr/>
        <p:txBody>
          <a:bodyPr/>
          <a:lstStyle/>
          <a:p>
            <a:fld id="{B62E192A-D52B-F541-B2AA-4AEB9388F1F7}" type="datetime1">
              <a:rPr lang="fi-FI" smtClean="0"/>
              <a:t>5.2.2023</a:t>
            </a:fld>
            <a:endParaRPr lang="en-GB" dirty="0"/>
          </a:p>
        </p:txBody>
      </p:sp>
      <p:sp>
        <p:nvSpPr>
          <p:cNvPr id="6" name="Footer Placeholder 5">
            <a:extLst>
              <a:ext uri="{FF2B5EF4-FFF2-40B4-BE49-F238E27FC236}">
                <a16:creationId xmlns:a16="http://schemas.microsoft.com/office/drawing/2014/main" id="{4DB4603D-E2FA-3D4D-B491-5FD2BBA89553}"/>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B1AF301F-07A5-F14E-8820-FA17F7B4103C}"/>
              </a:ext>
            </a:extLst>
          </p:cNvPr>
          <p:cNvSpPr>
            <a:spLocks noGrp="1"/>
          </p:cNvSpPr>
          <p:nvPr>
            <p:ph type="sldNum" sz="quarter" idx="12"/>
          </p:nvPr>
        </p:nvSpPr>
        <p:spPr/>
        <p:txBody>
          <a:bodyPr/>
          <a:lstStyle/>
          <a:p>
            <a:fld id="{76BAB7ED-EDE9-4D4B-9A2D-30E18C47C16E}" type="slidenum">
              <a:rPr lang="en-GB" smtClean="0"/>
              <a:t>‹#›</a:t>
            </a:fld>
            <a:endParaRPr lang="en-GB" dirty="0"/>
          </a:p>
        </p:txBody>
      </p:sp>
      <p:sp>
        <p:nvSpPr>
          <p:cNvPr id="8" name="Rectangle 7">
            <a:extLst>
              <a:ext uri="{FF2B5EF4-FFF2-40B4-BE49-F238E27FC236}">
                <a16:creationId xmlns:a16="http://schemas.microsoft.com/office/drawing/2014/main" id="{16E4503D-832D-474C-8435-EBAEDCFABD84}"/>
              </a:ext>
            </a:extLst>
          </p:cNvPr>
          <p:cNvSpPr/>
          <p:nvPr userDrawn="1"/>
        </p:nvSpPr>
        <p:spPr>
          <a:xfrm>
            <a:off x="461394" y="1588571"/>
            <a:ext cx="5173211" cy="369332"/>
          </a:xfrm>
          <a:prstGeom prst="rect">
            <a:avLst/>
          </a:prstGeom>
        </p:spPr>
        <p:txBody>
          <a:bodyPr wrap="none">
            <a:spAutoFit/>
          </a:bodyPr>
          <a:lstStyle/>
          <a:p>
            <a:r>
              <a:rPr lang="fi-FI" dirty="0">
                <a:solidFill>
                  <a:schemeClr val="tx1"/>
                </a:solidFill>
              </a:rPr>
              <a:t>Haaga-Helian brändikuvat löytyvät </a:t>
            </a:r>
            <a:r>
              <a:rPr lang="fi-FI" dirty="0">
                <a:solidFill>
                  <a:schemeClr val="tx1"/>
                </a:solidFill>
                <a:hlinkClick r:id="rId2"/>
              </a:rPr>
              <a:t>kuvapankista</a:t>
            </a:r>
            <a:r>
              <a:rPr lang="fi-FI" dirty="0">
                <a:solidFill>
                  <a:schemeClr val="tx1"/>
                </a:solidFill>
              </a:rPr>
              <a:t>:</a:t>
            </a:r>
            <a:endParaRPr lang="fi-FI" dirty="0"/>
          </a:p>
        </p:txBody>
      </p:sp>
    </p:spTree>
    <p:extLst>
      <p:ext uri="{BB962C8B-B14F-4D97-AF65-F5344CB8AC3E}">
        <p14:creationId xmlns:p14="http://schemas.microsoft.com/office/powerpoint/2010/main" val="425744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8_Graphics_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5365749"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Chart Placeholder 5" title="Decorative">
            <a:extLst>
              <a:ext uri="{FF2B5EF4-FFF2-40B4-BE49-F238E27FC236}">
                <a16:creationId xmlns:a16="http://schemas.microsoft.com/office/drawing/2014/main" id="{DC5ECAD0-3CB0-AF46-B814-4947CD958BAF}"/>
              </a:ext>
            </a:extLst>
          </p:cNvPr>
          <p:cNvSpPr>
            <a:spLocks noGrp="1"/>
          </p:cNvSpPr>
          <p:nvPr>
            <p:ph type="chart" sz="quarter" idx="13"/>
          </p:nvPr>
        </p:nvSpPr>
        <p:spPr>
          <a:xfrm>
            <a:off x="6275388" y="1773238"/>
            <a:ext cx="5437187" cy="4140200"/>
          </a:xfrm>
        </p:spPr>
        <p:txBody>
          <a:bodyPr/>
          <a:lstStyle/>
          <a:p>
            <a:r>
              <a:rPr lang="en-US"/>
              <a:t>Click icon to add chart</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EEA4FAA2-2B3E-264C-A42F-2D6D3EF33A3C}" type="datetime1">
              <a:rPr lang="fi-FI" smtClean="0"/>
              <a:t>5.2.2023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graphicFrame>
        <p:nvGraphicFramePr>
          <p:cNvPr id="10" name="Chart 9">
            <a:extLst>
              <a:ext uri="{FF2B5EF4-FFF2-40B4-BE49-F238E27FC236}">
                <a16:creationId xmlns:a16="http://schemas.microsoft.com/office/drawing/2014/main" id="{16665C96-B5B1-6C4A-B36E-E79733B1F694}"/>
              </a:ext>
            </a:extLst>
          </p:cNvPr>
          <p:cNvGraphicFramePr/>
          <p:nvPr userDrawn="1">
            <p:extLst>
              <p:ext uri="{D42A27DB-BD31-4B8C-83A1-F6EECF244321}">
                <p14:modId xmlns:p14="http://schemas.microsoft.com/office/powerpoint/2010/main" val="3301042386"/>
              </p:ext>
            </p:extLst>
          </p:nvPr>
        </p:nvGraphicFramePr>
        <p:xfrm>
          <a:off x="12761647" y="1989138"/>
          <a:ext cx="5437187" cy="37449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24500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9_Four_Column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1318"/>
          </a:xfrm>
        </p:spPr>
        <p:txBody>
          <a:bodyPr/>
          <a:lstStyle/>
          <a:p>
            <a:r>
              <a:rPr lang="en-US"/>
              <a:t>Click to edit Master title style</a:t>
            </a:r>
            <a:endParaRPr lang="en-GB" dirty="0"/>
          </a:p>
        </p:txBody>
      </p:sp>
      <p:sp>
        <p:nvSpPr>
          <p:cNvPr id="11" name="Text Placeholder 2" title="Decorative">
            <a:extLst>
              <a:ext uri="{FF2B5EF4-FFF2-40B4-BE49-F238E27FC236}">
                <a16:creationId xmlns:a16="http://schemas.microsoft.com/office/drawing/2014/main" id="{8E288490-9DAE-8C48-AC5A-D367464AA6DF}"/>
              </a:ext>
            </a:extLst>
          </p:cNvPr>
          <p:cNvSpPr>
            <a:spLocks noGrp="1"/>
          </p:cNvSpPr>
          <p:nvPr>
            <p:ph type="body" idx="1"/>
          </p:nvPr>
        </p:nvSpPr>
        <p:spPr>
          <a:xfrm>
            <a:off x="542925" y="1770593"/>
            <a:ext cx="2484437"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a:extLst>
              <a:ext uri="{FF2B5EF4-FFF2-40B4-BE49-F238E27FC236}">
                <a16:creationId xmlns:a16="http://schemas.microsoft.com/office/drawing/2014/main" id="{6283EB9E-6984-944A-AC44-550DEAEEE00B}"/>
              </a:ext>
            </a:extLst>
          </p:cNvPr>
          <p:cNvSpPr>
            <a:spLocks noGrp="1"/>
          </p:cNvSpPr>
          <p:nvPr>
            <p:ph sz="half" idx="2"/>
          </p:nvPr>
        </p:nvSpPr>
        <p:spPr>
          <a:xfrm>
            <a:off x="542925" y="2732423"/>
            <a:ext cx="2484438"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 title="Decorative">
            <a:extLst>
              <a:ext uri="{FF2B5EF4-FFF2-40B4-BE49-F238E27FC236}">
                <a16:creationId xmlns:a16="http://schemas.microsoft.com/office/drawing/2014/main" id="{26AE33B4-8BD9-EC42-A813-157460FAB09F}"/>
              </a:ext>
            </a:extLst>
          </p:cNvPr>
          <p:cNvSpPr>
            <a:spLocks noGrp="1"/>
          </p:cNvSpPr>
          <p:nvPr>
            <p:ph type="body" idx="16"/>
          </p:nvPr>
        </p:nvSpPr>
        <p:spPr>
          <a:xfrm>
            <a:off x="3392944" y="1770593"/>
            <a:ext cx="2515731"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Content Placeholder 3">
            <a:extLst>
              <a:ext uri="{FF2B5EF4-FFF2-40B4-BE49-F238E27FC236}">
                <a16:creationId xmlns:a16="http://schemas.microsoft.com/office/drawing/2014/main" id="{7EA4EBD6-E495-C946-9015-EFD0792F61A8}"/>
              </a:ext>
            </a:extLst>
          </p:cNvPr>
          <p:cNvSpPr>
            <a:spLocks noGrp="1"/>
          </p:cNvSpPr>
          <p:nvPr>
            <p:ph sz="half" idx="19"/>
          </p:nvPr>
        </p:nvSpPr>
        <p:spPr>
          <a:xfrm>
            <a:off x="3404877" y="2732423"/>
            <a:ext cx="2515731"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title="Decorative">
            <a:extLst>
              <a:ext uri="{FF2B5EF4-FFF2-40B4-BE49-F238E27FC236}">
                <a16:creationId xmlns:a16="http://schemas.microsoft.com/office/drawing/2014/main" id="{68BE045E-8E28-0D45-9823-F5C43CEB1D3C}"/>
              </a:ext>
            </a:extLst>
          </p:cNvPr>
          <p:cNvSpPr>
            <a:spLocks noGrp="1"/>
          </p:cNvSpPr>
          <p:nvPr>
            <p:ph type="body" idx="17"/>
          </p:nvPr>
        </p:nvSpPr>
        <p:spPr>
          <a:xfrm>
            <a:off x="6283538" y="1770593"/>
            <a:ext cx="2504862"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Content Placeholder 3">
            <a:extLst>
              <a:ext uri="{FF2B5EF4-FFF2-40B4-BE49-F238E27FC236}">
                <a16:creationId xmlns:a16="http://schemas.microsoft.com/office/drawing/2014/main" id="{F32E1E8B-12C0-1F44-9884-A0BE1104DEF0}"/>
              </a:ext>
            </a:extLst>
          </p:cNvPr>
          <p:cNvSpPr>
            <a:spLocks noGrp="1"/>
          </p:cNvSpPr>
          <p:nvPr>
            <p:ph sz="half" idx="20"/>
          </p:nvPr>
        </p:nvSpPr>
        <p:spPr>
          <a:xfrm>
            <a:off x="6271394" y="2732423"/>
            <a:ext cx="2511167"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title="Decorative">
            <a:extLst>
              <a:ext uri="{FF2B5EF4-FFF2-40B4-BE49-F238E27FC236}">
                <a16:creationId xmlns:a16="http://schemas.microsoft.com/office/drawing/2014/main" id="{4303AA4A-2AA0-654E-ACED-3CB2C390E194}"/>
              </a:ext>
            </a:extLst>
          </p:cNvPr>
          <p:cNvSpPr>
            <a:spLocks noGrp="1"/>
          </p:cNvSpPr>
          <p:nvPr>
            <p:ph type="body" idx="18"/>
          </p:nvPr>
        </p:nvSpPr>
        <p:spPr>
          <a:xfrm>
            <a:off x="9148762" y="1770593"/>
            <a:ext cx="2519363"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Content Placeholder 3">
            <a:extLst>
              <a:ext uri="{FF2B5EF4-FFF2-40B4-BE49-F238E27FC236}">
                <a16:creationId xmlns:a16="http://schemas.microsoft.com/office/drawing/2014/main" id="{2B87788B-03D7-A041-A8E3-69FB4BF50960}"/>
              </a:ext>
            </a:extLst>
          </p:cNvPr>
          <p:cNvSpPr>
            <a:spLocks noGrp="1"/>
          </p:cNvSpPr>
          <p:nvPr>
            <p:ph sz="half" idx="21"/>
          </p:nvPr>
        </p:nvSpPr>
        <p:spPr>
          <a:xfrm>
            <a:off x="9156699" y="2732423"/>
            <a:ext cx="2519363"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B3114A65-8017-1743-A85A-B2A4BB835AE9}" type="datetime1">
              <a:rPr lang="fi-FI" smtClean="0"/>
              <a:t>5.2.2023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10572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lvl1pPr marL="360000" indent="-360000">
              <a:buFontTx/>
              <a:buNone/>
              <a:defRPr/>
            </a:lvl1pPr>
            <a:lvl2pPr marL="864000">
              <a:defRPr/>
            </a:lvl2pPr>
            <a:lvl3pPr marL="1296000">
              <a:defRPr/>
            </a:lvl3pPr>
            <a:lvl4pPr marL="1728000">
              <a:defRPr/>
            </a:lvl4pPr>
            <a:lvl5pPr marL="216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5.2.2023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326893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863482-3E3E-724A-87A8-CA82245B73AB}"/>
              </a:ext>
            </a:extLst>
          </p:cNvPr>
          <p:cNvSpPr>
            <a:spLocks noGrp="1"/>
          </p:cNvSpPr>
          <p:nvPr>
            <p:ph type="title"/>
          </p:nvPr>
        </p:nvSpPr>
        <p:spPr>
          <a:xfrm>
            <a:off x="550863" y="549275"/>
            <a:ext cx="11125200" cy="1223963"/>
          </a:xfrm>
          <a:prstGeom prst="rect">
            <a:avLst/>
          </a:prstGeom>
        </p:spPr>
        <p:txBody>
          <a:bodyPr vert="horz" lIns="0" tIns="0" rIns="0" bIns="36000" rtlCol="0" anchor="t" anchorCtr="0">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9EDC45BB-E865-604D-BAD8-9A4AAA649D6B}"/>
              </a:ext>
            </a:extLst>
          </p:cNvPr>
          <p:cNvSpPr>
            <a:spLocks noGrp="1"/>
          </p:cNvSpPr>
          <p:nvPr>
            <p:ph type="body" idx="1"/>
          </p:nvPr>
        </p:nvSpPr>
        <p:spPr>
          <a:xfrm>
            <a:off x="550863" y="1773238"/>
            <a:ext cx="11125200" cy="4140200"/>
          </a:xfrm>
          <a:prstGeom prst="rect">
            <a:avLst/>
          </a:prstGeom>
        </p:spPr>
        <p:txBody>
          <a:bodyPr vert="horz" lIns="0" tIns="0" rIns="0" bIns="36000" numCol="2" spcCol="36000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Rectangle 6">
            <a:extLst>
              <a:ext uri="{FF2B5EF4-FFF2-40B4-BE49-F238E27FC236}">
                <a16:creationId xmlns:a16="http://schemas.microsoft.com/office/drawing/2014/main" id="{EFBB03F7-6D8B-994F-B00B-57FCFD1550EE}"/>
              </a:ext>
            </a:extLst>
          </p:cNvPr>
          <p:cNvSpPr/>
          <p:nvPr userDrawn="1"/>
        </p:nvSpPr>
        <p:spPr>
          <a:xfrm>
            <a:off x="0" y="6136545"/>
            <a:ext cx="12192000" cy="7214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Date Placeholder 3">
            <a:extLst>
              <a:ext uri="{FF2B5EF4-FFF2-40B4-BE49-F238E27FC236}">
                <a16:creationId xmlns:a16="http://schemas.microsoft.com/office/drawing/2014/main" id="{883BC0EF-580B-7B4D-8051-A442671FEF03}"/>
              </a:ext>
            </a:extLst>
          </p:cNvPr>
          <p:cNvSpPr>
            <a:spLocks noGrp="1"/>
          </p:cNvSpPr>
          <p:nvPr>
            <p:ph type="dt" sz="half" idx="2"/>
          </p:nvPr>
        </p:nvSpPr>
        <p:spPr>
          <a:xfrm>
            <a:off x="550863" y="6288437"/>
            <a:ext cx="1864203" cy="365125"/>
          </a:xfrm>
          <a:prstGeom prst="rect">
            <a:avLst/>
          </a:prstGeom>
        </p:spPr>
        <p:txBody>
          <a:bodyPr vert="horz" lIns="0" tIns="0" rIns="0" bIns="0" rtlCol="0" anchor="b" anchorCtr="0">
            <a:normAutofit/>
          </a:bodyPr>
          <a:lstStyle>
            <a:lvl1pPr algn="l">
              <a:defRPr sz="1000">
                <a:solidFill>
                  <a:schemeClr val="accent2"/>
                </a:solidFill>
              </a:defRPr>
            </a:lvl1pPr>
          </a:lstStyle>
          <a:p>
            <a:fld id="{45F98643-D206-614D-B596-3C8548138211}" type="datetime1">
              <a:rPr lang="fi-FI" smtClean="0"/>
              <a:t>5.2.2023</a:t>
            </a:fld>
            <a:endParaRPr lang="en-GB" dirty="0"/>
          </a:p>
        </p:txBody>
      </p:sp>
      <p:sp>
        <p:nvSpPr>
          <p:cNvPr id="5" name="Footer Placeholder 4">
            <a:extLst>
              <a:ext uri="{FF2B5EF4-FFF2-40B4-BE49-F238E27FC236}">
                <a16:creationId xmlns:a16="http://schemas.microsoft.com/office/drawing/2014/main" id="{71EAB0CA-CA1F-FC45-B0C9-FA79FC6B520A}"/>
              </a:ext>
            </a:extLst>
          </p:cNvPr>
          <p:cNvSpPr>
            <a:spLocks noGrp="1"/>
          </p:cNvSpPr>
          <p:nvPr>
            <p:ph type="ftr" sz="quarter" idx="3"/>
          </p:nvPr>
        </p:nvSpPr>
        <p:spPr>
          <a:xfrm>
            <a:off x="2415066" y="6288437"/>
            <a:ext cx="7359718" cy="365125"/>
          </a:xfrm>
          <a:prstGeom prst="rect">
            <a:avLst/>
          </a:prstGeom>
        </p:spPr>
        <p:txBody>
          <a:bodyPr vert="horz" lIns="0" tIns="0" rIns="0" bIns="0" rtlCol="0" anchor="b" anchorCtr="0">
            <a:normAutofit/>
          </a:bodyPr>
          <a:lstStyle>
            <a:lvl1pPr algn="ctr">
              <a:defRPr sz="1000">
                <a:solidFill>
                  <a:schemeClr val="accent2"/>
                </a:solidFill>
              </a:defRPr>
            </a:lvl1pPr>
          </a:lstStyle>
          <a:p>
            <a:endParaRPr lang="en-GB" dirty="0">
              <a:solidFill>
                <a:schemeClr val="accent2"/>
              </a:solidFill>
            </a:endParaRPr>
          </a:p>
        </p:txBody>
      </p:sp>
      <p:pic>
        <p:nvPicPr>
          <p:cNvPr id="8" name="Picture 7" descr="A picture containing drawing&#10;&#10;Description automatically generated">
            <a:extLst>
              <a:ext uri="{FF2B5EF4-FFF2-40B4-BE49-F238E27FC236}">
                <a16:creationId xmlns:a16="http://schemas.microsoft.com/office/drawing/2014/main" id="{B037C8E5-D5A4-4544-8E1A-4F9421027EF5}"/>
              </a:ext>
            </a:extLst>
          </p:cNvPr>
          <p:cNvPicPr>
            <a:picLocks noChangeAspect="1"/>
          </p:cNvPicPr>
          <p:nvPr userDrawn="1"/>
        </p:nvPicPr>
        <p:blipFill rotWithShape="1">
          <a:blip r:embed="rId16"/>
          <a:srcRect t="16005" b="22114"/>
          <a:stretch/>
        </p:blipFill>
        <p:spPr>
          <a:xfrm>
            <a:off x="9774784" y="6136545"/>
            <a:ext cx="1295400" cy="721455"/>
          </a:xfrm>
          <a:prstGeom prst="rect">
            <a:avLst/>
          </a:prstGeom>
        </p:spPr>
      </p:pic>
      <p:sp>
        <p:nvSpPr>
          <p:cNvPr id="6" name="Slide Number Placeholder 5">
            <a:extLst>
              <a:ext uri="{FF2B5EF4-FFF2-40B4-BE49-F238E27FC236}">
                <a16:creationId xmlns:a16="http://schemas.microsoft.com/office/drawing/2014/main" id="{0FA3BE1B-B189-8D41-8637-DAFFE0A4FFC7}"/>
              </a:ext>
            </a:extLst>
          </p:cNvPr>
          <p:cNvSpPr>
            <a:spLocks noGrp="1"/>
          </p:cNvSpPr>
          <p:nvPr>
            <p:ph type="sldNum" sz="quarter" idx="4"/>
          </p:nvPr>
        </p:nvSpPr>
        <p:spPr>
          <a:xfrm>
            <a:off x="8581759" y="6288437"/>
            <a:ext cx="3094304" cy="365125"/>
          </a:xfrm>
          <a:prstGeom prst="rect">
            <a:avLst/>
          </a:prstGeom>
        </p:spPr>
        <p:txBody>
          <a:bodyPr vert="horz" lIns="0" tIns="0" rIns="0" bIns="0" rtlCol="0" anchor="b" anchorCtr="0">
            <a:normAutofit/>
          </a:bodyPr>
          <a:lstStyle>
            <a:lvl1pPr algn="r">
              <a:defRPr sz="1000">
                <a:solidFill>
                  <a:schemeClr val="accent2"/>
                </a:solidFill>
              </a:defRPr>
            </a:lvl1pPr>
          </a:lstStyle>
          <a:p>
            <a:fld id="{76BAB7ED-EDE9-4D4B-9A2D-30E18C47C16E}" type="slidenum">
              <a:rPr lang="en-GB" smtClean="0"/>
              <a:pPr/>
              <a:t>‹#›</a:t>
            </a:fld>
            <a:endParaRPr lang="en-GB" dirty="0"/>
          </a:p>
        </p:txBody>
      </p:sp>
    </p:spTree>
    <p:extLst>
      <p:ext uri="{BB962C8B-B14F-4D97-AF65-F5344CB8AC3E}">
        <p14:creationId xmlns:p14="http://schemas.microsoft.com/office/powerpoint/2010/main" val="143906766"/>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70" r:id="rId3"/>
    <p:sldLayoutId id="2147483653" r:id="rId4"/>
    <p:sldLayoutId id="2147483669" r:id="rId5"/>
    <p:sldLayoutId id="2147483662" r:id="rId6"/>
    <p:sldLayoutId id="2147483664" r:id="rId7"/>
    <p:sldLayoutId id="2147483665" r:id="rId8"/>
    <p:sldLayoutId id="2147483673" r:id="rId9"/>
    <p:sldLayoutId id="2147483667" r:id="rId10"/>
    <p:sldLayoutId id="2147483660" r:id="rId11"/>
    <p:sldLayoutId id="2147483661" r:id="rId12"/>
    <p:sldLayoutId id="2147483672" r:id="rId13"/>
    <p:sldLayoutId id="2147483657" r:id="rId14"/>
  </p:sldLayoutIdLst>
  <p:hf hdr="0"/>
  <p:txStyles>
    <p:titleStyle>
      <a:lvl1pPr algn="l" defTabSz="914400" rtl="0" eaLnBrk="1" latinLnBrk="0" hangingPunct="1">
        <a:lnSpc>
          <a:spcPts val="3900"/>
        </a:lnSpc>
        <a:spcBef>
          <a:spcPct val="0"/>
        </a:spcBef>
        <a:buNone/>
        <a:defRPr sz="3600" b="1" kern="1200">
          <a:solidFill>
            <a:schemeClr val="accent1"/>
          </a:solidFill>
          <a:latin typeface="+mj-lt"/>
          <a:ea typeface="+mj-ea"/>
          <a:cs typeface="+mj-cs"/>
        </a:defRPr>
      </a:lvl1pPr>
    </p:titleStyle>
    <p:bodyStyle>
      <a:lvl1pPr marL="216000" indent="-216000" algn="l" defTabSz="914400" rtl="0" eaLnBrk="1" latinLnBrk="0" hangingPunct="1">
        <a:lnSpc>
          <a:spcPts val="2200"/>
        </a:lnSpc>
        <a:spcBef>
          <a:spcPts val="800"/>
        </a:spcBef>
        <a:buClr>
          <a:schemeClr val="accent2"/>
        </a:buClr>
        <a:buFont typeface="Wingdings" pitchFamily="2" charset="2"/>
        <a:buChar char="§"/>
        <a:defRPr sz="1800" kern="1200">
          <a:solidFill>
            <a:schemeClr val="tx1"/>
          </a:solidFill>
          <a:latin typeface="+mn-lt"/>
          <a:ea typeface="+mn-ea"/>
          <a:cs typeface="+mn-cs"/>
        </a:defRPr>
      </a:lvl1pPr>
      <a:lvl2pPr marL="72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2pPr>
      <a:lvl3pPr marL="108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3pPr>
      <a:lvl4pPr marL="144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4pPr>
      <a:lvl5pPr marL="180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47" userDrawn="1">
          <p15:clr>
            <a:srgbClr val="F26B43"/>
          </p15:clr>
        </p15:guide>
        <p15:guide id="4" pos="7355" userDrawn="1">
          <p15:clr>
            <a:srgbClr val="F26B43"/>
          </p15:clr>
        </p15:guide>
        <p15:guide id="5" orient="horz" pos="346" userDrawn="1">
          <p15:clr>
            <a:srgbClr val="F26B43"/>
          </p15:clr>
        </p15:guide>
        <p15:guide id="6" orient="horz" pos="1117" userDrawn="1">
          <p15:clr>
            <a:srgbClr val="F26B43"/>
          </p15:clr>
        </p15:guide>
        <p15:guide id="7" orient="horz" pos="3725" userDrawn="1">
          <p15:clr>
            <a:srgbClr val="F26B43"/>
          </p15:clr>
        </p15:guide>
        <p15:guide id="8" orient="horz" pos="4178" userDrawn="1">
          <p15:clr>
            <a:srgbClr val="F26B43"/>
          </p15:clr>
        </p15:guide>
        <p15:guide id="9" pos="3727" userDrawn="1">
          <p15:clr>
            <a:srgbClr val="F26B43"/>
          </p15:clr>
        </p15:guide>
        <p15:guide id="10" pos="3953" userDrawn="1">
          <p15:clr>
            <a:srgbClr val="F26B43"/>
          </p15:clr>
        </p15:guide>
        <p15:guide id="11" pos="1912" userDrawn="1">
          <p15:clr>
            <a:srgbClr val="F26B43"/>
          </p15:clr>
        </p15:guide>
        <p15:guide id="12" pos="2139" userDrawn="1">
          <p15:clr>
            <a:srgbClr val="F26B43"/>
          </p15:clr>
        </p15:guide>
        <p15:guide id="13" pos="5541" userDrawn="1">
          <p15:clr>
            <a:srgbClr val="F26B43"/>
          </p15:clr>
        </p15:guide>
        <p15:guide id="14" pos="5768" userDrawn="1">
          <p15:clr>
            <a:srgbClr val="F26B43"/>
          </p15:clr>
        </p15:guide>
        <p15:guide id="15" pos="4067" userDrawn="1">
          <p15:clr>
            <a:srgbClr val="F26B43"/>
          </p15:clr>
        </p15:guide>
        <p15:guide id="16" orient="horz" pos="3861" userDrawn="1">
          <p15:clr>
            <a:srgbClr val="F26B43"/>
          </p15:clr>
        </p15:guide>
        <p15:guide id="17" orient="horz" pos="14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088A5-A888-E24C-9E8C-131F880EED57}"/>
              </a:ext>
            </a:extLst>
          </p:cNvPr>
          <p:cNvSpPr>
            <a:spLocks noGrp="1"/>
          </p:cNvSpPr>
          <p:nvPr>
            <p:ph type="ctrTitle"/>
          </p:nvPr>
        </p:nvSpPr>
        <p:spPr/>
        <p:txBody>
          <a:bodyPr/>
          <a:lstStyle/>
          <a:p>
            <a:r>
              <a:rPr lang="en-GB" dirty="0"/>
              <a:t>Backend code demo project</a:t>
            </a:r>
          </a:p>
        </p:txBody>
      </p:sp>
      <p:sp>
        <p:nvSpPr>
          <p:cNvPr id="3" name="Text Placeholder 2">
            <a:extLst>
              <a:ext uri="{FF2B5EF4-FFF2-40B4-BE49-F238E27FC236}">
                <a16:creationId xmlns:a16="http://schemas.microsoft.com/office/drawing/2014/main" id="{A0D3DE56-58EC-744D-BFE0-22D8C9079928}"/>
              </a:ext>
            </a:extLst>
          </p:cNvPr>
          <p:cNvSpPr>
            <a:spLocks noGrp="1"/>
          </p:cNvSpPr>
          <p:nvPr>
            <p:ph type="body" idx="1"/>
          </p:nvPr>
        </p:nvSpPr>
        <p:spPr/>
        <p:txBody>
          <a:bodyPr/>
          <a:lstStyle/>
          <a:p>
            <a:r>
              <a:rPr lang="en-GB" dirty="0"/>
              <a:t>idea-case-backend (Not model for all parts, but contains </a:t>
            </a:r>
            <a:r>
              <a:rPr lang="en-GB"/>
              <a:t>several good ideas)</a:t>
            </a:r>
            <a:endParaRPr lang="en-GB" dirty="0"/>
          </a:p>
        </p:txBody>
      </p:sp>
      <p:sp>
        <p:nvSpPr>
          <p:cNvPr id="7" name="Date Placeholder 6">
            <a:extLst>
              <a:ext uri="{FF2B5EF4-FFF2-40B4-BE49-F238E27FC236}">
                <a16:creationId xmlns:a16="http://schemas.microsoft.com/office/drawing/2014/main" id="{38EDECD0-2225-B444-B642-3639BBB6B070}"/>
              </a:ext>
            </a:extLst>
          </p:cNvPr>
          <p:cNvSpPr>
            <a:spLocks noGrp="1"/>
          </p:cNvSpPr>
          <p:nvPr>
            <p:ph type="dt" sz="half" idx="10"/>
          </p:nvPr>
        </p:nvSpPr>
        <p:spPr/>
        <p:txBody>
          <a:bodyPr/>
          <a:lstStyle/>
          <a:p>
            <a:fld id="{30BF63A1-919F-FB49-ABA8-182126D24C50}" type="datetime1">
              <a:rPr lang="fi-FI" smtClean="0"/>
              <a:t>5.2.2023</a:t>
            </a:fld>
            <a:endParaRPr lang="en-GB" dirty="0"/>
          </a:p>
        </p:txBody>
      </p:sp>
      <p:sp>
        <p:nvSpPr>
          <p:cNvPr id="8" name="Footer Placeholder 7">
            <a:extLst>
              <a:ext uri="{FF2B5EF4-FFF2-40B4-BE49-F238E27FC236}">
                <a16:creationId xmlns:a16="http://schemas.microsoft.com/office/drawing/2014/main" id="{DF47D95D-9CDB-D744-A0C6-A352945F65AB}"/>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3436236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src</a:t>
            </a:r>
            <a:r>
              <a:rPr lang="fi-FI" dirty="0"/>
              <a:t>/</a:t>
            </a:r>
            <a:r>
              <a:rPr lang="fi-FI" dirty="0" err="1"/>
              <a:t>db</a:t>
            </a:r>
            <a:r>
              <a:rPr lang="fi-FI" dirty="0"/>
              <a:t>/index.js</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346090"/>
            <a:ext cx="11125198" cy="4567347"/>
          </a:xfrm>
        </p:spPr>
        <p:txBody>
          <a:bodyPr>
            <a:normAutofit/>
          </a:bodyPr>
          <a:lstStyle/>
          <a:p>
            <a:r>
              <a:rPr lang="en-US" i="1" dirty="0"/>
              <a:t>File that (1.) defines a database configuration object</a:t>
            </a:r>
          </a:p>
          <a:p>
            <a:pPr lvl="1"/>
            <a:r>
              <a:rPr lang="en-US" i="1" dirty="0"/>
              <a:t>(Though the database settings are also </a:t>
            </a:r>
            <a:r>
              <a:rPr lang="en-US" b="1" i="1" dirty="0"/>
              <a:t>originally</a:t>
            </a:r>
            <a:r>
              <a:rPr lang="en-US" i="1" dirty="0"/>
              <a:t> from the </a:t>
            </a:r>
            <a:r>
              <a:rPr lang="en-US" b="1" i="1" dirty="0"/>
              <a:t>.env </a:t>
            </a:r>
            <a:r>
              <a:rPr lang="en-US" i="1" dirty="0"/>
              <a:t>file)</a:t>
            </a:r>
          </a:p>
          <a:p>
            <a:r>
              <a:rPr lang="en-US" i="1" dirty="0"/>
              <a:t>…and (2.) exports a database connection object (we call it this time ‘</a:t>
            </a:r>
            <a:r>
              <a:rPr lang="en-US" i="1" dirty="0" err="1"/>
              <a:t>knex</a:t>
            </a:r>
            <a:r>
              <a:rPr lang="en-US" i="1" dirty="0"/>
              <a:t>’) based on that configuration object</a:t>
            </a:r>
          </a:p>
          <a:p>
            <a:r>
              <a:rPr lang="en-US" i="1" dirty="0"/>
              <a:t>Other code modules can then execute database operations with that </a:t>
            </a:r>
            <a:r>
              <a:rPr lang="en-US" i="1" dirty="0" err="1"/>
              <a:t>knex</a:t>
            </a:r>
            <a:r>
              <a:rPr lang="en-US" i="1" dirty="0"/>
              <a:t> object</a:t>
            </a:r>
          </a:p>
          <a:p>
            <a:endParaRPr lang="en-US" i="1"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5.2.2023</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10</a:t>
            </a:fld>
            <a:endParaRPr lang="en-GB"/>
          </a:p>
        </p:txBody>
      </p:sp>
    </p:spTree>
    <p:extLst>
      <p:ext uri="{BB962C8B-B14F-4D97-AF65-F5344CB8AC3E}">
        <p14:creationId xmlns:p14="http://schemas.microsoft.com/office/powerpoint/2010/main" val="3018981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src</a:t>
            </a:r>
            <a:r>
              <a:rPr lang="fi-FI" dirty="0"/>
              <a:t>/</a:t>
            </a:r>
            <a:r>
              <a:rPr lang="fi-FI" dirty="0" err="1"/>
              <a:t>responseHandlers</a:t>
            </a:r>
            <a:r>
              <a:rPr lang="fi-FI" dirty="0"/>
              <a:t>/index.js</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346090"/>
            <a:ext cx="11125198" cy="4567347"/>
          </a:xfrm>
        </p:spPr>
        <p:txBody>
          <a:bodyPr>
            <a:normAutofit/>
          </a:bodyPr>
          <a:lstStyle/>
          <a:p>
            <a:r>
              <a:rPr lang="en-US" i="1" dirty="0"/>
              <a:t>File that unifies the handling of the response, after database operation has been completed, either successfully or unsuccessfully</a:t>
            </a:r>
          </a:p>
          <a:p>
            <a:r>
              <a:rPr lang="en-US" i="1" dirty="0"/>
              <a:t>Kind of a utility library, reusable functions. Elsewhere we save a lot of code writing</a:t>
            </a:r>
          </a:p>
          <a:p>
            <a:r>
              <a:rPr lang="en-US" i="1" dirty="0"/>
              <a:t>Writes also to the log using the logger.</a:t>
            </a:r>
          </a:p>
          <a:p>
            <a:r>
              <a:rPr lang="en-US" i="1" dirty="0"/>
              <a:t>Finally gives the caller (e.g. our Frontend, or some test system, like Postman client) the HTTP response too.</a:t>
            </a:r>
          </a:p>
          <a:p>
            <a:pPr lvl="1"/>
            <a:r>
              <a:rPr lang="en-US" i="1" dirty="0"/>
              <a:t>In case of total success from business point of view: “200” and the possible data</a:t>
            </a:r>
          </a:p>
          <a:p>
            <a:pPr lvl="1"/>
            <a:r>
              <a:rPr lang="en-US" i="1" dirty="0"/>
              <a:t>In case of error that can be somehow pointed at the request: “400” and “Request error”</a:t>
            </a:r>
          </a:p>
          <a:p>
            <a:pPr lvl="1"/>
            <a:r>
              <a:rPr lang="en-US" i="1" dirty="0"/>
              <a:t>In case or error that can be somehow pointed at the backend server or database: “500” and “Server error”</a:t>
            </a:r>
          </a:p>
          <a:p>
            <a:r>
              <a:rPr lang="en-US" i="1" dirty="0"/>
              <a:t>That’s safer. The rest of the details developers can find from backend logs</a:t>
            </a:r>
          </a:p>
          <a:p>
            <a:endParaRPr lang="en-US" i="1"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5.2.2023</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11</a:t>
            </a:fld>
            <a:endParaRPr lang="en-GB"/>
          </a:p>
        </p:txBody>
      </p:sp>
    </p:spTree>
    <p:extLst>
      <p:ext uri="{BB962C8B-B14F-4D97-AF65-F5344CB8AC3E}">
        <p14:creationId xmlns:p14="http://schemas.microsoft.com/office/powerpoint/2010/main" val="2997406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src</a:t>
            </a:r>
            <a:r>
              <a:rPr lang="fi-FI" dirty="0"/>
              <a:t>/</a:t>
            </a:r>
            <a:r>
              <a:rPr lang="fi-FI" dirty="0" err="1"/>
              <a:t>utils</a:t>
            </a:r>
            <a:r>
              <a:rPr lang="fi-FI" dirty="0"/>
              <a:t>/logger.js </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346090"/>
            <a:ext cx="11125198" cy="4567347"/>
          </a:xfrm>
        </p:spPr>
        <p:txBody>
          <a:bodyPr>
            <a:normAutofit/>
          </a:bodyPr>
          <a:lstStyle/>
          <a:p>
            <a:r>
              <a:rPr lang="en-US" i="1" dirty="0"/>
              <a:t>File first defines configuration for the </a:t>
            </a:r>
            <a:r>
              <a:rPr lang="en-US" i="1" dirty="0" err="1"/>
              <a:t>winston</a:t>
            </a:r>
            <a:r>
              <a:rPr lang="en-US" i="1" dirty="0"/>
              <a:t> logging library</a:t>
            </a:r>
          </a:p>
          <a:p>
            <a:pPr lvl="1"/>
            <a:r>
              <a:rPr lang="en-US" i="1" dirty="0"/>
              <a:t>E.g. we can define what is the least serious message level we write to each log file / console</a:t>
            </a:r>
          </a:p>
          <a:p>
            <a:pPr lvl="1"/>
            <a:r>
              <a:rPr lang="en-US" i="1" dirty="0"/>
              <a:t>Logging levels are: 0 error, 1 warning, 2 info, 3 debug, 4 verbose, 5 silly.</a:t>
            </a:r>
          </a:p>
          <a:p>
            <a:pPr lvl="2"/>
            <a:r>
              <a:rPr lang="en-US" i="1" dirty="0"/>
              <a:t>If you set level to silly, you get all of the above</a:t>
            </a:r>
          </a:p>
          <a:p>
            <a:pPr lvl="2"/>
            <a:r>
              <a:rPr lang="en-US" i="1" dirty="0"/>
              <a:t>If you set level to info, you only get error, warning and info</a:t>
            </a:r>
          </a:p>
          <a:p>
            <a:pPr lvl="1"/>
            <a:r>
              <a:rPr lang="en-US" i="1" dirty="0"/>
              <a:t>We also define a message format with nice timestamp at start</a:t>
            </a:r>
          </a:p>
          <a:p>
            <a:r>
              <a:rPr lang="en-US" i="1" dirty="0"/>
              <a:t>Then the file creates and exports a logger object based on that configuration</a:t>
            </a:r>
          </a:p>
          <a:p>
            <a:endParaRPr lang="en-US" i="1" dirty="0"/>
          </a:p>
          <a:p>
            <a:r>
              <a:rPr lang="en-US" i="1" dirty="0"/>
              <a:t>It would be possible to make this logger a lot more serious if you have time. Like put structured metadata and categories. Or separate logging for development time and production time… But already as it is it serves quite well on e.g. </a:t>
            </a:r>
            <a:r>
              <a:rPr lang="en-US" i="1" dirty="0" err="1"/>
              <a:t>Softala</a:t>
            </a:r>
            <a:r>
              <a:rPr lang="en-US" i="1" dirty="0"/>
              <a:t> or other software project courses.</a:t>
            </a:r>
          </a:p>
          <a:p>
            <a:endParaRPr lang="en-US" i="1"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5.2.2023</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12</a:t>
            </a:fld>
            <a:endParaRPr lang="en-GB"/>
          </a:p>
        </p:txBody>
      </p:sp>
    </p:spTree>
    <p:extLst>
      <p:ext uri="{BB962C8B-B14F-4D97-AF65-F5344CB8AC3E}">
        <p14:creationId xmlns:p14="http://schemas.microsoft.com/office/powerpoint/2010/main" val="4055866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logs</a:t>
            </a:r>
            <a:r>
              <a:rPr lang="fi-FI" dirty="0"/>
              <a:t>/backendLog.log   &amp; </a:t>
            </a:r>
            <a:r>
              <a:rPr lang="fi-FI" dirty="0" err="1"/>
              <a:t>logs</a:t>
            </a:r>
            <a:r>
              <a:rPr lang="fi-FI" dirty="0"/>
              <a:t>/errorLog.log </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346090"/>
            <a:ext cx="11125198" cy="4567347"/>
          </a:xfrm>
        </p:spPr>
        <p:txBody>
          <a:bodyPr>
            <a:normAutofit/>
          </a:bodyPr>
          <a:lstStyle/>
          <a:p>
            <a:r>
              <a:rPr lang="en-US" i="1" dirty="0"/>
              <a:t>Files that keep history of the logged messages</a:t>
            </a:r>
          </a:p>
          <a:p>
            <a:r>
              <a:rPr lang="en-US" i="1" dirty="0"/>
              <a:t>We don’t put these to git repository as it will be generated when needed. That means, when the application is running. (</a:t>
            </a:r>
            <a:r>
              <a:rPr lang="en-US" i="1" dirty="0" err="1"/>
              <a:t>gitignored</a:t>
            </a:r>
            <a:r>
              <a:rPr lang="en-US" i="1" dirty="0"/>
              <a:t>)</a:t>
            </a:r>
          </a:p>
          <a:p>
            <a:r>
              <a:rPr lang="en-US" i="1" dirty="0"/>
              <a:t>From time to time we might empty the log files</a:t>
            </a:r>
          </a:p>
          <a:p>
            <a:endParaRPr lang="en-US" i="1" dirty="0"/>
          </a:p>
          <a:p>
            <a:endParaRPr lang="en-US" i="1" dirty="0"/>
          </a:p>
          <a:p>
            <a:r>
              <a:rPr lang="en-US" i="1" dirty="0"/>
              <a:t>The </a:t>
            </a:r>
            <a:r>
              <a:rPr lang="en-US" i="1" dirty="0" err="1"/>
              <a:t>errorLog</a:t>
            </a:r>
            <a:r>
              <a:rPr lang="en-US" i="1" dirty="0"/>
              <a:t> only logs errors, so it is maybe the first place for the developer to look into (often errors are easy to understand and fix).</a:t>
            </a:r>
          </a:p>
          <a:p>
            <a:r>
              <a:rPr lang="en-US" i="1" dirty="0"/>
              <a:t>When more complicated case arrives the </a:t>
            </a:r>
            <a:r>
              <a:rPr lang="en-US" i="1" dirty="0" err="1"/>
              <a:t>backendLog</a:t>
            </a:r>
            <a:r>
              <a:rPr lang="en-US" i="1" dirty="0"/>
              <a:t> also tells the events leading to the error.</a:t>
            </a:r>
          </a:p>
          <a:p>
            <a:r>
              <a:rPr lang="en-US" i="1" dirty="0"/>
              <a:t>Notice that in some systems and some cases the order of the events might be different from log order. In JavaScript environments likely in order though. As they </a:t>
            </a:r>
            <a:r>
              <a:rPr lang="en-US" i="1"/>
              <a:t>are single-threaded.</a:t>
            </a:r>
            <a:endParaRPr lang="en-US" i="1"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5.2.2023</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13</a:t>
            </a:fld>
            <a:endParaRPr lang="en-GB"/>
          </a:p>
        </p:txBody>
      </p:sp>
    </p:spTree>
    <p:extLst>
      <p:ext uri="{BB962C8B-B14F-4D97-AF65-F5344CB8AC3E}">
        <p14:creationId xmlns:p14="http://schemas.microsoft.com/office/powerpoint/2010/main" val="3413226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a:xfrm>
            <a:off x="550863" y="549275"/>
            <a:ext cx="11125200" cy="769345"/>
          </a:xfrm>
        </p:spPr>
        <p:txBody>
          <a:bodyPr/>
          <a:lstStyle/>
          <a:p>
            <a:r>
              <a:rPr lang="fi-FI" dirty="0" err="1"/>
              <a:t>There</a:t>
            </a:r>
            <a:r>
              <a:rPr lang="fi-FI" dirty="0"/>
              <a:t> </a:t>
            </a:r>
            <a:r>
              <a:rPr lang="fi-FI" dirty="0" err="1"/>
              <a:t>are</a:t>
            </a:r>
            <a:r>
              <a:rPr lang="fi-FI" dirty="0"/>
              <a:t> </a:t>
            </a:r>
            <a:r>
              <a:rPr lang="fi-FI" dirty="0" err="1"/>
              <a:t>max</a:t>
            </a:r>
            <a:r>
              <a:rPr lang="fi-FI" dirty="0"/>
              <a:t> 12 </a:t>
            </a:r>
            <a:r>
              <a:rPr lang="fi-FI" dirty="0" err="1"/>
              <a:t>files</a:t>
            </a:r>
            <a:r>
              <a:rPr lang="fi-FI" dirty="0"/>
              <a:t> </a:t>
            </a:r>
            <a:r>
              <a:rPr lang="fi-FI" dirty="0" err="1"/>
              <a:t>you</a:t>
            </a:r>
            <a:r>
              <a:rPr lang="fi-FI" dirty="0"/>
              <a:t> </a:t>
            </a:r>
            <a:r>
              <a:rPr lang="fi-FI" dirty="0" err="1"/>
              <a:t>need</a:t>
            </a:r>
            <a:r>
              <a:rPr lang="fi-FI" dirty="0"/>
              <a:t> to look into</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479523"/>
            <a:ext cx="11125198" cy="4433915"/>
          </a:xfrm>
        </p:spPr>
        <p:txBody>
          <a:bodyPr>
            <a:normAutofit/>
          </a:bodyPr>
          <a:lstStyle/>
          <a:p>
            <a:r>
              <a:rPr lang="fi-FI" sz="1200" b="1" dirty="0"/>
              <a:t>README.md</a:t>
            </a:r>
          </a:p>
          <a:p>
            <a:r>
              <a:rPr lang="fi-FI" sz="1200" b="1" dirty="0"/>
              <a:t>.</a:t>
            </a:r>
            <a:r>
              <a:rPr lang="fi-FI" sz="1200" b="1" dirty="0" err="1"/>
              <a:t>gitignore</a:t>
            </a:r>
            <a:endParaRPr lang="fi-FI" sz="1200" b="1" dirty="0"/>
          </a:p>
          <a:p>
            <a:pPr lvl="0"/>
            <a:r>
              <a:rPr lang="fi-FI" sz="1200" b="1" dirty="0"/>
              <a:t>.</a:t>
            </a:r>
            <a:r>
              <a:rPr lang="fi-FI" sz="1200" b="1" dirty="0" err="1"/>
              <a:t>env</a:t>
            </a:r>
            <a:r>
              <a:rPr lang="fi-FI" sz="1200" b="1" dirty="0"/>
              <a:t>                                 (</a:t>
            </a:r>
            <a:r>
              <a:rPr lang="fi-FI" sz="1200" b="1" dirty="0" err="1"/>
              <a:t>You</a:t>
            </a:r>
            <a:r>
              <a:rPr lang="fi-FI" sz="1200" b="1" dirty="0"/>
              <a:t> </a:t>
            </a:r>
            <a:r>
              <a:rPr lang="fi-FI" sz="1200" b="1" dirty="0" err="1"/>
              <a:t>need</a:t>
            </a:r>
            <a:r>
              <a:rPr lang="fi-FI" sz="1200" b="1" dirty="0"/>
              <a:t> to </a:t>
            </a:r>
            <a:r>
              <a:rPr lang="fi-FI" sz="1200" b="1" dirty="0" err="1"/>
              <a:t>create</a:t>
            </a:r>
            <a:r>
              <a:rPr lang="fi-FI" sz="1200" b="1" dirty="0"/>
              <a:t> </a:t>
            </a:r>
            <a:r>
              <a:rPr lang="fi-FI" sz="1200" b="1" dirty="0" err="1"/>
              <a:t>this</a:t>
            </a:r>
            <a:r>
              <a:rPr lang="fi-FI" sz="1200" b="1" dirty="0"/>
              <a:t> </a:t>
            </a:r>
            <a:r>
              <a:rPr lang="fi-FI" sz="1200" b="1" dirty="0" err="1"/>
              <a:t>based</a:t>
            </a:r>
            <a:r>
              <a:rPr lang="fi-FI" sz="1200" b="1" dirty="0"/>
              <a:t> on </a:t>
            </a:r>
            <a:r>
              <a:rPr lang="fi-FI" sz="1200" b="1" dirty="0" err="1"/>
              <a:t>given</a:t>
            </a:r>
            <a:r>
              <a:rPr lang="fi-FI" sz="1200" b="1" dirty="0"/>
              <a:t> info. </a:t>
            </a:r>
            <a:r>
              <a:rPr lang="fi-FI" sz="1200" b="1" dirty="0" err="1"/>
              <a:t>It’s</a:t>
            </a:r>
            <a:r>
              <a:rPr lang="fi-FI" sz="1200" b="1" dirty="0"/>
              <a:t> </a:t>
            </a:r>
            <a:r>
              <a:rPr lang="fi-FI" sz="1200" b="1" dirty="0" err="1"/>
              <a:t>gitignored</a:t>
            </a:r>
            <a:r>
              <a:rPr lang="fi-FI" sz="1200" b="1" dirty="0"/>
              <a:t> </a:t>
            </a:r>
            <a:r>
              <a:rPr lang="fi-FI" sz="1200" b="1" dirty="0" err="1"/>
              <a:t>file</a:t>
            </a:r>
            <a:r>
              <a:rPr lang="fi-FI" sz="1200" b="1" dirty="0"/>
              <a:t>, </a:t>
            </a:r>
            <a:r>
              <a:rPr lang="fi-FI" sz="1200" b="1" dirty="0" err="1"/>
              <a:t>not</a:t>
            </a:r>
            <a:r>
              <a:rPr lang="fi-FI" sz="1200" b="1" dirty="0"/>
              <a:t> in repo)</a:t>
            </a:r>
          </a:p>
          <a:p>
            <a:r>
              <a:rPr lang="fi-FI" sz="1200" b="1" dirty="0" err="1"/>
              <a:t>package.json</a:t>
            </a:r>
            <a:endParaRPr lang="fi-FI" sz="1200" b="1" dirty="0"/>
          </a:p>
          <a:p>
            <a:r>
              <a:rPr lang="fi-FI" sz="1200" b="1" dirty="0" err="1"/>
              <a:t>src</a:t>
            </a:r>
            <a:r>
              <a:rPr lang="fi-FI" sz="1200" b="1" dirty="0"/>
              <a:t>/index.js</a:t>
            </a:r>
          </a:p>
          <a:p>
            <a:pPr lvl="0"/>
            <a:r>
              <a:rPr lang="fi-FI" sz="1200" b="1" dirty="0" err="1"/>
              <a:t>src</a:t>
            </a:r>
            <a:r>
              <a:rPr lang="fi-FI" sz="1200" b="1" dirty="0"/>
              <a:t>/</a:t>
            </a:r>
            <a:r>
              <a:rPr lang="fi-FI" sz="1200" b="1" dirty="0" err="1"/>
              <a:t>routes</a:t>
            </a:r>
            <a:r>
              <a:rPr lang="fi-FI" sz="1200" b="1" dirty="0"/>
              <a:t>/index.js</a:t>
            </a:r>
          </a:p>
          <a:p>
            <a:pPr lvl="0"/>
            <a:r>
              <a:rPr lang="fi-FI" sz="1200" b="1" dirty="0" err="1"/>
              <a:t>src</a:t>
            </a:r>
            <a:r>
              <a:rPr lang="fi-FI" sz="1200" b="1" dirty="0"/>
              <a:t>/</a:t>
            </a:r>
            <a:r>
              <a:rPr lang="fi-FI" sz="1200" b="1" dirty="0" err="1"/>
              <a:t>routes</a:t>
            </a:r>
            <a:r>
              <a:rPr lang="fi-FI" sz="1200" b="1" dirty="0"/>
              <a:t>/category.js</a:t>
            </a:r>
          </a:p>
          <a:p>
            <a:pPr lvl="0"/>
            <a:r>
              <a:rPr lang="fi-FI" sz="1200" b="1" dirty="0" err="1"/>
              <a:t>src</a:t>
            </a:r>
            <a:r>
              <a:rPr lang="fi-FI" sz="1200" b="1" dirty="0"/>
              <a:t>/</a:t>
            </a:r>
            <a:r>
              <a:rPr lang="fi-FI" sz="1200" b="1" dirty="0" err="1"/>
              <a:t>db</a:t>
            </a:r>
            <a:r>
              <a:rPr lang="fi-FI" sz="1200" b="1" dirty="0"/>
              <a:t>/index.js</a:t>
            </a:r>
          </a:p>
          <a:p>
            <a:pPr lvl="0"/>
            <a:r>
              <a:rPr lang="fi-FI" sz="1200" b="1" dirty="0" err="1"/>
              <a:t>src</a:t>
            </a:r>
            <a:r>
              <a:rPr lang="fi-FI" sz="1200" b="1" dirty="0"/>
              <a:t>/</a:t>
            </a:r>
            <a:r>
              <a:rPr lang="fi-FI" sz="1200" b="1" dirty="0" err="1"/>
              <a:t>responseHandlers</a:t>
            </a:r>
            <a:r>
              <a:rPr lang="fi-FI" sz="1200" b="1" dirty="0"/>
              <a:t>/index.js</a:t>
            </a:r>
          </a:p>
          <a:p>
            <a:r>
              <a:rPr lang="fi-FI" sz="1200" b="1" dirty="0" err="1"/>
              <a:t>src</a:t>
            </a:r>
            <a:r>
              <a:rPr lang="fi-FI" sz="1200" b="1" dirty="0"/>
              <a:t>/</a:t>
            </a:r>
            <a:r>
              <a:rPr lang="fi-FI" sz="1200" b="1" dirty="0" err="1"/>
              <a:t>utils</a:t>
            </a:r>
            <a:r>
              <a:rPr lang="fi-FI" sz="1200" b="1" dirty="0"/>
              <a:t>/logger.js</a:t>
            </a:r>
          </a:p>
          <a:p>
            <a:r>
              <a:rPr lang="fi-FI" sz="1200" b="1" dirty="0" err="1"/>
              <a:t>logs</a:t>
            </a:r>
            <a:r>
              <a:rPr lang="fi-FI" sz="1200" b="1" dirty="0"/>
              <a:t>/backendLog.log     &amp;      </a:t>
            </a:r>
            <a:r>
              <a:rPr lang="fi-FI" sz="1200" b="1" dirty="0" err="1"/>
              <a:t>logs</a:t>
            </a:r>
            <a:r>
              <a:rPr lang="fi-FI" sz="1200" b="1" dirty="0"/>
              <a:t>/errorLog.log </a:t>
            </a:r>
          </a:p>
          <a:p>
            <a:pPr lvl="0"/>
            <a:endParaRPr lang="fi-FI" sz="1200" b="1" dirty="0"/>
          </a:p>
          <a:p>
            <a:pPr lvl="0"/>
            <a:endParaRPr lang="fi-FI" sz="1200" dirty="0"/>
          </a:p>
          <a:p>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5.2.2023</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2</a:t>
            </a:fld>
            <a:endParaRPr lang="en-GB"/>
          </a:p>
        </p:txBody>
      </p:sp>
    </p:spTree>
    <p:extLst>
      <p:ext uri="{BB962C8B-B14F-4D97-AF65-F5344CB8AC3E}">
        <p14:creationId xmlns:p14="http://schemas.microsoft.com/office/powerpoint/2010/main" val="1587126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a:t>README.md</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283300"/>
            <a:ext cx="11125198" cy="4630138"/>
          </a:xfrm>
        </p:spPr>
        <p:txBody>
          <a:bodyPr>
            <a:normAutofit/>
          </a:bodyPr>
          <a:lstStyle/>
          <a:p>
            <a:r>
              <a:rPr lang="en-US" i="1" dirty="0"/>
              <a:t>How to setup/install/clone/run the project.</a:t>
            </a:r>
          </a:p>
          <a:p>
            <a:r>
              <a:rPr lang="en-US" i="1" dirty="0"/>
              <a:t>Possibly introduce the libraries and give links to information about each library</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5.2.2023</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3</a:t>
            </a:fld>
            <a:endParaRPr lang="en-GB"/>
          </a:p>
        </p:txBody>
      </p:sp>
    </p:spTree>
    <p:extLst>
      <p:ext uri="{BB962C8B-B14F-4D97-AF65-F5344CB8AC3E}">
        <p14:creationId xmlns:p14="http://schemas.microsoft.com/office/powerpoint/2010/main" val="111015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a:t>.</a:t>
            </a:r>
            <a:r>
              <a:rPr lang="fi-FI" dirty="0" err="1"/>
              <a:t>gitignore</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334318"/>
            <a:ext cx="11125198" cy="4579120"/>
          </a:xfrm>
        </p:spPr>
        <p:txBody>
          <a:bodyPr>
            <a:normAutofit/>
          </a:bodyPr>
          <a:lstStyle/>
          <a:p>
            <a:r>
              <a:rPr lang="en-US" i="1" dirty="0"/>
              <a:t>file that lists what files and folders will not be tracked nor added to the git repository</a:t>
            </a:r>
          </a:p>
          <a:p>
            <a:r>
              <a:rPr lang="en-US" i="1" dirty="0"/>
              <a:t>e.g. we do not want to put the </a:t>
            </a:r>
            <a:r>
              <a:rPr lang="en-US" b="1" i="1" dirty="0"/>
              <a:t>.env </a:t>
            </a:r>
            <a:r>
              <a:rPr lang="en-US" i="1" dirty="0"/>
              <a:t>file anywhere in public place, it might contain secrets, like </a:t>
            </a:r>
            <a:r>
              <a:rPr lang="en-US" i="1" dirty="0" err="1"/>
              <a:t>ip</a:t>
            </a:r>
            <a:r>
              <a:rPr lang="en-US" i="1" dirty="0"/>
              <a:t> addresses, usernames, passwords…</a:t>
            </a:r>
          </a:p>
          <a:p>
            <a:pPr lvl="1"/>
            <a:r>
              <a:rPr lang="en-US" i="1" dirty="0"/>
              <a:t>Thus you will also not get it with git clone. </a:t>
            </a:r>
          </a:p>
          <a:p>
            <a:pPr lvl="2"/>
            <a:r>
              <a:rPr lang="en-US" i="1" dirty="0"/>
              <a:t>Thus you will manually add that file to your project</a:t>
            </a:r>
          </a:p>
          <a:p>
            <a:r>
              <a:rPr lang="en-US" i="1" dirty="0"/>
              <a:t>if you forget to enter the file / folder in the </a:t>
            </a:r>
            <a:r>
              <a:rPr lang="en-US" i="1" dirty="0" err="1"/>
              <a:t>gitignore</a:t>
            </a:r>
            <a:r>
              <a:rPr lang="en-US" i="1" dirty="0"/>
              <a:t> the non-ignored file will be in the version history, and could be exposing secrets in remote repo, like </a:t>
            </a:r>
            <a:r>
              <a:rPr lang="en-US" i="1" dirty="0" err="1"/>
              <a:t>github</a:t>
            </a:r>
            <a:r>
              <a:rPr lang="en-US" i="1" dirty="0"/>
              <a:t>! </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5.2.2023</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4</a:t>
            </a:fld>
            <a:endParaRPr lang="en-GB"/>
          </a:p>
        </p:txBody>
      </p:sp>
    </p:spTree>
    <p:extLst>
      <p:ext uri="{BB962C8B-B14F-4D97-AF65-F5344CB8AC3E}">
        <p14:creationId xmlns:p14="http://schemas.microsoft.com/office/powerpoint/2010/main" val="485904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a:t>.</a:t>
            </a:r>
            <a:r>
              <a:rPr lang="fi-FI" dirty="0" err="1"/>
              <a:t>env</a:t>
            </a:r>
            <a:r>
              <a:rPr lang="fi-FI" dirty="0"/>
              <a:t> </a:t>
            </a:r>
            <a:r>
              <a:rPr lang="fi-FI" dirty="0" err="1"/>
              <a:t>file</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342166"/>
            <a:ext cx="11125198" cy="4571271"/>
          </a:xfrm>
        </p:spPr>
        <p:txBody>
          <a:bodyPr>
            <a:normAutofit/>
          </a:bodyPr>
          <a:lstStyle/>
          <a:p>
            <a:r>
              <a:rPr lang="en-US" i="1" dirty="0"/>
              <a:t>The </a:t>
            </a:r>
            <a:r>
              <a:rPr lang="en-US" b="1" i="1" dirty="0"/>
              <a:t>.env file (1.)</a:t>
            </a:r>
            <a:r>
              <a:rPr lang="en-US" i="1" dirty="0"/>
              <a:t> that the </a:t>
            </a:r>
            <a:r>
              <a:rPr lang="en-US" i="1" dirty="0" err="1"/>
              <a:t>dotenv</a:t>
            </a:r>
            <a:r>
              <a:rPr lang="en-US" i="1" dirty="0"/>
              <a:t> library (see in the </a:t>
            </a:r>
            <a:r>
              <a:rPr lang="en-US" i="1" dirty="0" err="1"/>
              <a:t>package.json</a:t>
            </a:r>
            <a:r>
              <a:rPr lang="en-US" i="1" dirty="0"/>
              <a:t> (2.), added there with </a:t>
            </a:r>
            <a:r>
              <a:rPr lang="en-US" b="1" i="1" dirty="0" err="1"/>
              <a:t>npm</a:t>
            </a:r>
            <a:r>
              <a:rPr lang="en-US" b="1" i="1" dirty="0"/>
              <a:t> install </a:t>
            </a:r>
            <a:r>
              <a:rPr lang="en-US" b="1" i="1" dirty="0" err="1"/>
              <a:t>dotenv</a:t>
            </a:r>
            <a:r>
              <a:rPr lang="en-US" i="1" dirty="0"/>
              <a:t>) after you have run </a:t>
            </a:r>
            <a:r>
              <a:rPr lang="fi-FI" b="1" dirty="0" err="1"/>
              <a:t>dotenv.config</a:t>
            </a:r>
            <a:r>
              <a:rPr lang="fi-FI" b="1" dirty="0"/>
              <a:t>({}); (3.) </a:t>
            </a:r>
            <a:r>
              <a:rPr lang="en-US" i="1" dirty="0"/>
              <a:t>reads from file system and offers as ‘environment variables’ to other modules with this kind of code </a:t>
            </a:r>
            <a:r>
              <a:rPr lang="en-US" b="1" i="1" dirty="0" err="1"/>
              <a:t>process.env.VARIABLE_NAME_HERE</a:t>
            </a:r>
            <a:r>
              <a:rPr lang="en-US" b="1" i="1" dirty="0"/>
              <a:t>  (4.)</a:t>
            </a:r>
          </a:p>
          <a:p>
            <a:r>
              <a:rPr lang="en-US" i="1" dirty="0"/>
              <a:t>Here we can keep the settings we want to be able to change without changing the tested code</a:t>
            </a:r>
          </a:p>
          <a:p>
            <a:pPr lvl="1"/>
            <a:r>
              <a:rPr lang="en-US" i="1" dirty="0"/>
              <a:t>e.g. IP address of the database server</a:t>
            </a:r>
          </a:p>
          <a:p>
            <a:pPr lvl="1"/>
            <a:r>
              <a:rPr lang="en-US" i="1" dirty="0"/>
              <a:t>database schema, database connection pool optimization settings</a:t>
            </a:r>
          </a:p>
          <a:p>
            <a:pPr lvl="1"/>
            <a:r>
              <a:rPr lang="en-US" i="1" dirty="0"/>
              <a:t>ports</a:t>
            </a:r>
          </a:p>
          <a:p>
            <a:pPr lvl="1"/>
            <a:r>
              <a:rPr lang="en-US" i="1" dirty="0"/>
              <a:t>or usernames and passwords</a:t>
            </a:r>
          </a:p>
          <a:p>
            <a:r>
              <a:rPr lang="en-US" i="1" dirty="0"/>
              <a:t>per developer file, thus could also contain developer’s preference, like </a:t>
            </a:r>
            <a:r>
              <a:rPr lang="en-US" i="1" dirty="0" err="1"/>
              <a:t>ip</a:t>
            </a:r>
            <a:r>
              <a:rPr lang="en-US" i="1" dirty="0"/>
              <a:t> to own version of database</a:t>
            </a:r>
          </a:p>
          <a:p>
            <a:pPr lvl="1"/>
            <a:r>
              <a:rPr lang="en-US" i="1" dirty="0">
                <a:solidFill>
                  <a:schemeClr val="bg1">
                    <a:lumMod val="50000"/>
                  </a:schemeClr>
                </a:solidFill>
              </a:rPr>
              <a:t>Some organizations divide .env files into .</a:t>
            </a:r>
            <a:r>
              <a:rPr lang="en-US" i="1" dirty="0" err="1">
                <a:solidFill>
                  <a:schemeClr val="bg1">
                    <a:lumMod val="50000"/>
                  </a:schemeClr>
                </a:solidFill>
              </a:rPr>
              <a:t>env.local</a:t>
            </a:r>
            <a:r>
              <a:rPr lang="en-US" i="1" dirty="0">
                <a:solidFill>
                  <a:schemeClr val="bg1">
                    <a:lumMod val="50000"/>
                  </a:schemeClr>
                </a:solidFill>
              </a:rPr>
              <a:t> (not to repo) and .env (could then go to repo)</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5.2.2023</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5</a:t>
            </a:fld>
            <a:endParaRPr lang="en-GB"/>
          </a:p>
        </p:txBody>
      </p:sp>
    </p:spTree>
    <p:extLst>
      <p:ext uri="{BB962C8B-B14F-4D97-AF65-F5344CB8AC3E}">
        <p14:creationId xmlns:p14="http://schemas.microsoft.com/office/powerpoint/2010/main" val="566556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package.json</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455976"/>
            <a:ext cx="11125198" cy="4457462"/>
          </a:xfrm>
        </p:spPr>
        <p:txBody>
          <a:bodyPr>
            <a:normAutofit/>
          </a:bodyPr>
          <a:lstStyle/>
          <a:p>
            <a:r>
              <a:rPr lang="en-US" i="1" dirty="0"/>
              <a:t>Created when the Node project was created, e.g. with the </a:t>
            </a:r>
            <a:r>
              <a:rPr lang="en-US" b="1" i="1" dirty="0" err="1"/>
              <a:t>npm</a:t>
            </a:r>
            <a:r>
              <a:rPr lang="en-US" b="1" i="1" dirty="0"/>
              <a:t> </a:t>
            </a:r>
            <a:r>
              <a:rPr lang="en-US" b="1" i="1" dirty="0" err="1"/>
              <a:t>init</a:t>
            </a:r>
            <a:r>
              <a:rPr lang="en-US" i="1" dirty="0"/>
              <a:t> command</a:t>
            </a:r>
          </a:p>
          <a:p>
            <a:r>
              <a:rPr lang="en-US" i="1" dirty="0"/>
              <a:t>Locate e.g. the ‘</a:t>
            </a:r>
            <a:r>
              <a:rPr lang="en-US" b="1" i="1" dirty="0"/>
              <a:t>npm start</a:t>
            </a:r>
            <a:r>
              <a:rPr lang="en-US" i="1" dirty="0"/>
              <a:t>’ script and see how it will run ‘</a:t>
            </a:r>
            <a:r>
              <a:rPr lang="en-US" b="1" i="1" dirty="0"/>
              <a:t>node </a:t>
            </a:r>
            <a:r>
              <a:rPr lang="en-US" b="1" i="1" dirty="0" err="1"/>
              <a:t>src</a:t>
            </a:r>
            <a:r>
              <a:rPr lang="en-US" b="1" i="1" dirty="0"/>
              <a:t>/index.js</a:t>
            </a:r>
            <a:r>
              <a:rPr lang="en-US" i="1" dirty="0"/>
              <a:t>’ / ‘</a:t>
            </a:r>
            <a:r>
              <a:rPr lang="en-US" b="1" i="1" dirty="0" err="1"/>
              <a:t>nodemon</a:t>
            </a:r>
            <a:r>
              <a:rPr lang="en-US" b="1" i="1" dirty="0"/>
              <a:t> </a:t>
            </a:r>
            <a:r>
              <a:rPr lang="en-US" b="1" i="1" dirty="0" err="1"/>
              <a:t>src</a:t>
            </a:r>
            <a:r>
              <a:rPr lang="en-US" b="1" i="1" dirty="0"/>
              <a:t>/index.js</a:t>
            </a:r>
            <a:r>
              <a:rPr lang="en-US" i="1" dirty="0"/>
              <a:t>’ or similar.</a:t>
            </a:r>
          </a:p>
          <a:p>
            <a:r>
              <a:rPr lang="en-US" i="1" dirty="0"/>
              <a:t>See also the dependencies and development dependencies</a:t>
            </a:r>
          </a:p>
          <a:p>
            <a:pPr lvl="1"/>
            <a:r>
              <a:rPr lang="en-US" i="1" dirty="0"/>
              <a:t>New libraries can be added there like this: </a:t>
            </a:r>
            <a:r>
              <a:rPr lang="en-US" b="1" i="1" dirty="0"/>
              <a:t>npm install </a:t>
            </a:r>
            <a:r>
              <a:rPr lang="en-US" b="1" i="1" dirty="0" err="1"/>
              <a:t>dot_env</a:t>
            </a:r>
            <a:r>
              <a:rPr lang="en-US" b="1" i="1" dirty="0"/>
              <a:t>    /  npm i </a:t>
            </a:r>
            <a:r>
              <a:rPr lang="en-US" b="1" i="1" dirty="0" err="1"/>
              <a:t>dot_env</a:t>
            </a:r>
            <a:endParaRPr lang="en-US" b="1" i="1" dirty="0"/>
          </a:p>
          <a:p>
            <a:pPr lvl="1"/>
            <a:r>
              <a:rPr lang="en-US" i="1" dirty="0"/>
              <a:t>When you have cloned a project, the dependencies mentioned in </a:t>
            </a:r>
            <a:r>
              <a:rPr lang="en-US" i="1" dirty="0" err="1"/>
              <a:t>package.json</a:t>
            </a:r>
            <a:r>
              <a:rPr lang="en-US" i="1" dirty="0"/>
              <a:t> can and must be installed with the </a:t>
            </a:r>
            <a:r>
              <a:rPr lang="en-US" b="1" i="1" dirty="0"/>
              <a:t>npm install </a:t>
            </a:r>
            <a:r>
              <a:rPr lang="en-US" i="1" dirty="0"/>
              <a:t>command. Also if some other developer has added a new module.</a:t>
            </a:r>
          </a:p>
          <a:p>
            <a:r>
              <a:rPr lang="en-US" i="1" dirty="0" err="1"/>
              <a:t>package.json</a:t>
            </a:r>
            <a:r>
              <a:rPr lang="en-US" i="1" dirty="0"/>
              <a:t> file you want to keep in git, as it’s important file that makes a Node/</a:t>
            </a:r>
            <a:r>
              <a:rPr lang="en-US" i="1" dirty="0" err="1"/>
              <a:t>npm</a:t>
            </a:r>
            <a:r>
              <a:rPr lang="en-US" i="1" dirty="0"/>
              <a:t> project to be a project and also e.g. keeps track of the libraries</a:t>
            </a:r>
          </a:p>
          <a:p>
            <a:endParaRPr lang="en-US" i="1" dirty="0"/>
          </a:p>
          <a:p>
            <a:r>
              <a:rPr lang="en-US" i="1" dirty="0"/>
              <a:t>(…whereas </a:t>
            </a:r>
            <a:r>
              <a:rPr lang="en-US" i="1" dirty="0" err="1"/>
              <a:t>node_modules</a:t>
            </a:r>
            <a:r>
              <a:rPr lang="en-US" i="1" dirty="0"/>
              <a:t> folder and package-</a:t>
            </a:r>
            <a:r>
              <a:rPr lang="en-US" i="1" dirty="0" err="1"/>
              <a:t>lock.json</a:t>
            </a:r>
            <a:r>
              <a:rPr lang="en-US" i="1" dirty="0"/>
              <a:t> file can always be removed if needed for fixing some probs. </a:t>
            </a:r>
            <a:r>
              <a:rPr lang="en-US" b="1" i="1" dirty="0"/>
              <a:t>npm install</a:t>
            </a:r>
            <a:r>
              <a:rPr lang="en-US" i="1" dirty="0"/>
              <a:t> will download and generate those again)</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5.2.2023</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6</a:t>
            </a:fld>
            <a:endParaRPr lang="en-GB"/>
          </a:p>
        </p:txBody>
      </p:sp>
    </p:spTree>
    <p:extLst>
      <p:ext uri="{BB962C8B-B14F-4D97-AF65-F5344CB8AC3E}">
        <p14:creationId xmlns:p14="http://schemas.microsoft.com/office/powerpoint/2010/main" val="2372945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src</a:t>
            </a:r>
            <a:r>
              <a:rPr lang="fi-FI" dirty="0"/>
              <a:t>/index.js</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346090"/>
            <a:ext cx="11125198" cy="4567347"/>
          </a:xfrm>
        </p:spPr>
        <p:txBody>
          <a:bodyPr>
            <a:normAutofit/>
          </a:bodyPr>
          <a:lstStyle/>
          <a:p>
            <a:r>
              <a:rPr lang="en-US" i="1" dirty="0"/>
              <a:t>This is the starting point of the Node backend. </a:t>
            </a:r>
          </a:p>
          <a:p>
            <a:r>
              <a:rPr lang="en-US" i="1" dirty="0"/>
              <a:t>A file that setups up and configures the Node project.</a:t>
            </a:r>
          </a:p>
          <a:p>
            <a:r>
              <a:rPr lang="en-US" i="1" dirty="0"/>
              <a:t>Here also the middleware functions are attached to the request processing loop</a:t>
            </a:r>
          </a:p>
          <a:p>
            <a:pPr lvl="1"/>
            <a:r>
              <a:rPr lang="en-US" i="1" dirty="0"/>
              <a:t>E.g. express-router is added here. </a:t>
            </a:r>
          </a:p>
          <a:p>
            <a:pPr lvl="1"/>
            <a:r>
              <a:rPr lang="en-US" i="1" dirty="0"/>
              <a:t>As well as the </a:t>
            </a:r>
            <a:r>
              <a:rPr lang="en-US" i="1" dirty="0" err="1"/>
              <a:t>express.json</a:t>
            </a:r>
            <a:r>
              <a:rPr lang="en-US" i="1" dirty="0"/>
              <a:t> for from HTTP request body json text to JavaScript object porting</a:t>
            </a:r>
          </a:p>
          <a:p>
            <a:r>
              <a:rPr lang="en-US" i="1" dirty="0"/>
              <a:t>Things here are run only once, setting up things at the server startup</a:t>
            </a:r>
          </a:p>
          <a:p>
            <a:r>
              <a:rPr lang="en-US" i="1" dirty="0"/>
              <a:t>Try to see where the all the API routing starts!</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5.2.2023</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7</a:t>
            </a:fld>
            <a:endParaRPr lang="en-GB"/>
          </a:p>
        </p:txBody>
      </p:sp>
    </p:spTree>
    <p:extLst>
      <p:ext uri="{BB962C8B-B14F-4D97-AF65-F5344CB8AC3E}">
        <p14:creationId xmlns:p14="http://schemas.microsoft.com/office/powerpoint/2010/main" val="4024190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src</a:t>
            </a:r>
            <a:r>
              <a:rPr lang="fi-FI" dirty="0"/>
              <a:t>/</a:t>
            </a:r>
            <a:r>
              <a:rPr lang="fi-FI" dirty="0" err="1"/>
              <a:t>routes</a:t>
            </a:r>
            <a:r>
              <a:rPr lang="fi-FI" dirty="0"/>
              <a:t>/</a:t>
            </a:r>
            <a:r>
              <a:rPr lang="fi-FI" dirty="0" err="1"/>
              <a:t>api</a:t>
            </a:r>
            <a:r>
              <a:rPr lang="fi-FI" dirty="0"/>
              <a:t>/index.js</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346090"/>
            <a:ext cx="11125198" cy="4567347"/>
          </a:xfrm>
        </p:spPr>
        <p:txBody>
          <a:bodyPr>
            <a:normAutofit/>
          </a:bodyPr>
          <a:lstStyle/>
          <a:p>
            <a:r>
              <a:rPr lang="en-US" i="1" dirty="0"/>
              <a:t>Routing continues here</a:t>
            </a:r>
          </a:p>
          <a:p>
            <a:r>
              <a:rPr lang="en-US" i="1" dirty="0"/>
              <a:t>Just routing the endpoint calls to specific routing files, based on </a:t>
            </a:r>
            <a:r>
              <a:rPr lang="en-US" b="1" i="1" dirty="0"/>
              <a:t>part</a:t>
            </a:r>
            <a:r>
              <a:rPr lang="en-US" i="1" dirty="0"/>
              <a:t> of the URI pattern.</a:t>
            </a:r>
          </a:p>
          <a:p>
            <a:r>
              <a:rPr lang="en-US" i="1" dirty="0"/>
              <a:t>index.js is a shared file, add your own entries to common files fast and deliver them to others also fast to avoid merge trouble. </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5.2.2023</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8</a:t>
            </a:fld>
            <a:endParaRPr lang="en-GB"/>
          </a:p>
        </p:txBody>
      </p:sp>
    </p:spTree>
    <p:extLst>
      <p:ext uri="{BB962C8B-B14F-4D97-AF65-F5344CB8AC3E}">
        <p14:creationId xmlns:p14="http://schemas.microsoft.com/office/powerpoint/2010/main" val="1434232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src</a:t>
            </a:r>
            <a:r>
              <a:rPr lang="fi-FI" dirty="0"/>
              <a:t>/</a:t>
            </a:r>
            <a:r>
              <a:rPr lang="fi-FI" dirty="0" err="1"/>
              <a:t>routes</a:t>
            </a:r>
            <a:r>
              <a:rPr lang="fi-FI" dirty="0"/>
              <a:t>/</a:t>
            </a:r>
            <a:r>
              <a:rPr lang="fi-FI" dirty="0" err="1"/>
              <a:t>api</a:t>
            </a:r>
            <a:r>
              <a:rPr lang="fi-FI" dirty="0"/>
              <a:t>/category.js</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346090"/>
            <a:ext cx="11125198" cy="4567347"/>
          </a:xfrm>
        </p:spPr>
        <p:txBody>
          <a:bodyPr>
            <a:normAutofit/>
          </a:bodyPr>
          <a:lstStyle/>
          <a:p>
            <a:r>
              <a:rPr lang="en-US" i="1" dirty="0"/>
              <a:t>An example how the category business object related REST API endpoints are gathered in one file</a:t>
            </a:r>
          </a:p>
          <a:p>
            <a:pPr lvl="1"/>
            <a:r>
              <a:rPr lang="en-US" i="1" dirty="0"/>
              <a:t>Other options could be role based bundling of the endpoints</a:t>
            </a:r>
          </a:p>
          <a:p>
            <a:r>
              <a:rPr lang="en-US" i="1" dirty="0"/>
              <a:t>Now there are about nine endpoints, and file length ~260 lines</a:t>
            </a:r>
          </a:p>
          <a:p>
            <a:pPr lvl="1"/>
            <a:r>
              <a:rPr lang="en-US" i="1" dirty="0"/>
              <a:t>Thus maybe could be divided into category.js and categoryMultiple.js (or something like that), </a:t>
            </a:r>
          </a:p>
          <a:p>
            <a:pPr lvl="2"/>
            <a:r>
              <a:rPr lang="en-US" i="1" dirty="0"/>
              <a:t>first one with endpoints adding, updating, finding, deleting </a:t>
            </a:r>
            <a:r>
              <a:rPr lang="en-US" b="1" i="1" dirty="0"/>
              <a:t>single</a:t>
            </a:r>
            <a:r>
              <a:rPr lang="en-US" i="1" dirty="0"/>
              <a:t> categories. </a:t>
            </a:r>
          </a:p>
          <a:p>
            <a:pPr lvl="2"/>
            <a:r>
              <a:rPr lang="en-US" i="1" dirty="0"/>
              <a:t>the other one having all the endpoints related to </a:t>
            </a:r>
            <a:r>
              <a:rPr lang="en-US" b="1" i="1" dirty="0"/>
              <a:t>multiple</a:t>
            </a:r>
            <a:r>
              <a:rPr lang="en-US" i="1" dirty="0"/>
              <a:t> category objects.</a:t>
            </a:r>
          </a:p>
          <a:p>
            <a:pPr lvl="1"/>
            <a:endParaRPr lang="en-US" i="1" dirty="0"/>
          </a:p>
          <a:p>
            <a:r>
              <a:rPr lang="en-US" i="1" dirty="0"/>
              <a:t>Here only look at the five endpoints marked with &gt;&gt;&gt; for Example / for Exam</a:t>
            </a:r>
          </a:p>
          <a:p>
            <a:pPr lvl="1"/>
            <a:r>
              <a:rPr lang="en-US" i="1" dirty="0"/>
              <a:t>Why? Because they follow the new idea of </a:t>
            </a:r>
            <a:r>
              <a:rPr lang="en-US" i="1" dirty="0" err="1"/>
              <a:t>responseHandler</a:t>
            </a:r>
            <a:r>
              <a:rPr lang="en-US" i="1" dirty="0"/>
              <a:t> and logging</a:t>
            </a:r>
          </a:p>
          <a:p>
            <a:pPr lvl="1"/>
            <a:r>
              <a:rPr lang="en-US" i="1" dirty="0"/>
              <a:t>Why aren’t all endpoints in this project with the new model? That would take time, and the five already demonstrate the new model well</a:t>
            </a:r>
          </a:p>
          <a:p>
            <a:pPr lvl="1"/>
            <a:r>
              <a:rPr lang="en-US" i="1" dirty="0"/>
              <a:t>Possible old examples in this evolving project are also interesting for comparison. They are remarkably longer and have unnecessarily repeating code lines.</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5.2.2023</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9</a:t>
            </a:fld>
            <a:endParaRPr lang="en-GB"/>
          </a:p>
        </p:txBody>
      </p:sp>
    </p:spTree>
    <p:extLst>
      <p:ext uri="{BB962C8B-B14F-4D97-AF65-F5344CB8AC3E}">
        <p14:creationId xmlns:p14="http://schemas.microsoft.com/office/powerpoint/2010/main" val="3594989764"/>
      </p:ext>
    </p:extLst>
  </p:cSld>
  <p:clrMapOvr>
    <a:masterClrMapping/>
  </p:clrMapOvr>
</p:sld>
</file>

<file path=ppt/theme/theme1.xml><?xml version="1.0" encoding="utf-8"?>
<a:theme xmlns:a="http://schemas.openxmlformats.org/drawingml/2006/main" name="Office Theme">
  <a:themeElements>
    <a:clrScheme name="Custom 18">
      <a:dk1>
        <a:srgbClr val="000000"/>
      </a:dk1>
      <a:lt1>
        <a:srgbClr val="FFFFFF"/>
      </a:lt1>
      <a:dk2>
        <a:srgbClr val="44546A"/>
      </a:dk2>
      <a:lt2>
        <a:srgbClr val="E7E6E6"/>
      </a:lt2>
      <a:accent1>
        <a:srgbClr val="0079C2"/>
      </a:accent1>
      <a:accent2>
        <a:srgbClr val="8BADDC"/>
      </a:accent2>
      <a:accent3>
        <a:srgbClr val="00AACD"/>
      </a:accent3>
      <a:accent4>
        <a:srgbClr val="CAD510"/>
      </a:accent4>
      <a:accent5>
        <a:srgbClr val="99C879"/>
      </a:accent5>
      <a:accent6>
        <a:srgbClr val="FBB900"/>
      </a:accent6>
      <a:hlink>
        <a:srgbClr val="DF006E"/>
      </a:hlink>
      <a:folHlink>
        <a:srgbClr val="888B8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aaga-Helia-powerpoint-pohja.pptx [Read-Only]" id="{85B69CBC-69E6-4F2B-AC01-A2F0A1F659AC}" vid="{187833F4-E17E-4E19-B6ED-FBF677C847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4C55B41993A414DABB8DD07ACBA0814" ma:contentTypeVersion="1" ma:contentTypeDescription="Create a new document." ma:contentTypeScope="" ma:versionID="3ea0c22b5866975a7b271665de4056c5">
  <xsd:schema xmlns:xsd="http://www.w3.org/2001/XMLSchema" xmlns:xs="http://www.w3.org/2001/XMLSchema" xmlns:p="http://schemas.microsoft.com/office/2006/metadata/properties" xmlns:ns1="http://schemas.microsoft.com/sharepoint/v3" targetNamespace="http://schemas.microsoft.com/office/2006/metadata/properties" ma:root="true" ma:fieldsID="ef2aa9ed40e72a78c3822fc753b43e87"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546C03B-CD3A-4EA0-AAA4-0E00E896454E}">
  <ds:schemaRefs>
    <ds:schemaRef ds:uri="http://schemas.microsoft.com/sharepoint/v3/contenttype/forms"/>
  </ds:schemaRefs>
</ds:datastoreItem>
</file>

<file path=customXml/itemProps2.xml><?xml version="1.0" encoding="utf-8"?>
<ds:datastoreItem xmlns:ds="http://schemas.openxmlformats.org/officeDocument/2006/customXml" ds:itemID="{DED4E12E-7268-4B03-A47B-0755D62B5E31}">
  <ds:schemaRefs>
    <ds:schemaRef ds:uri="http://schemas.openxmlformats.org/package/2006/metadata/core-properties"/>
    <ds:schemaRef ds:uri="http://schemas.microsoft.com/office/2006/documentManagement/types"/>
    <ds:schemaRef ds:uri="http://purl.org/dc/dcmitype/"/>
    <ds:schemaRef ds:uri="http://www.w3.org/XML/1998/namespace"/>
    <ds:schemaRef ds:uri="http://schemas.microsoft.com/office/infopath/2007/PartnerControls"/>
    <ds:schemaRef ds:uri="http://schemas.microsoft.com/sharepoint/v3"/>
    <ds:schemaRef ds:uri="http://schemas.microsoft.com/office/2006/metadata/properties"/>
    <ds:schemaRef ds:uri="http://purl.org/dc/terms/"/>
    <ds:schemaRef ds:uri="http://purl.org/dc/elements/1.1/"/>
  </ds:schemaRefs>
</ds:datastoreItem>
</file>

<file path=customXml/itemProps3.xml><?xml version="1.0" encoding="utf-8"?>
<ds:datastoreItem xmlns:ds="http://schemas.openxmlformats.org/officeDocument/2006/customXml" ds:itemID="{B9E4DC25-62AA-44A0-8D5C-DB44892588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288</TotalTime>
  <Words>1455</Words>
  <Application>Microsoft Office PowerPoint</Application>
  <PresentationFormat>Widescreen</PresentationFormat>
  <Paragraphs>124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Office Theme</vt:lpstr>
      <vt:lpstr>Backend code demo project</vt:lpstr>
      <vt:lpstr>There are max 12 files you need to look into</vt:lpstr>
      <vt:lpstr>README.md</vt:lpstr>
      <vt:lpstr>.gitignore</vt:lpstr>
      <vt:lpstr>.env file</vt:lpstr>
      <vt:lpstr>package.json</vt:lpstr>
      <vt:lpstr>src/index.js</vt:lpstr>
      <vt:lpstr>src/routes/api/index.js</vt:lpstr>
      <vt:lpstr>src/routes/api/category.js</vt:lpstr>
      <vt:lpstr>src/db/index.js</vt:lpstr>
      <vt:lpstr>src/responseHandlers/index.js</vt:lpstr>
      <vt:lpstr>src/utils/logger.js </vt:lpstr>
      <vt:lpstr>logs/backendLog.log   &amp; logs/errorLog.log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Välimäki Juhani</dc:creator>
  <cp:lastModifiedBy>Välimäki Juhani</cp:lastModifiedBy>
  <cp:revision>57</cp:revision>
  <cp:lastPrinted>2020-09-28T07:56:54Z</cp:lastPrinted>
  <dcterms:created xsi:type="dcterms:W3CDTF">2022-05-08T17:05:50Z</dcterms:created>
  <dcterms:modified xsi:type="dcterms:W3CDTF">2023-02-05T18:56:43Z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0x01010024C55B41993A414DABB8DD07ACBA0814</vt:lpwstr>
  </property>
</Properties>
</file>