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7091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1350774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2542050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269934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288974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3E36F8F-4A88-492A-818B-DAFECE6ED2B5}" type="datetimeFigureOut">
              <a:rPr lang="fr-FR" smtClean="0"/>
              <a:t>08/09/2019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1577921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3E36F8F-4A88-492A-818B-DAFECE6ED2B5}" type="datetimeFigureOut">
              <a:rPr lang="fr-FR" smtClean="0"/>
              <a:t>08/09/2019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276572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3E36F8F-4A88-492A-818B-DAFECE6ED2B5}" type="datetimeFigureOut">
              <a:rPr lang="fr-FR" smtClean="0"/>
              <a:t>08/09/2019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276771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3E36F8F-4A88-492A-818B-DAFECE6ED2B5}" type="datetimeFigureOut">
              <a:rPr lang="fr-FR" smtClean="0"/>
              <a:t>08/09/2019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673432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3E36F8F-4A88-492A-818B-DAFECE6ED2B5}" type="datetimeFigureOut">
              <a:rPr lang="fr-FR" smtClean="0"/>
              <a:t>08/09/2019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10207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3E36F8F-4A88-492A-818B-DAFECE6ED2B5}" type="datetimeFigureOut">
              <a:rPr lang="fr-FR" smtClean="0"/>
              <a:t>08/09/2019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2A5BFF-5232-4A0C-A3CD-D8CC52ABC284}" type="slidenum">
              <a:rPr lang="fr-FR" smtClean="0"/>
              <a:t>‹N°›</a:t>
            </a:fld>
            <a:endParaRPr lang="fr-FR"/>
          </a:p>
        </p:txBody>
      </p:sp>
    </p:spTree>
    <p:extLst>
      <p:ext uri="{BB962C8B-B14F-4D97-AF65-F5344CB8AC3E}">
        <p14:creationId xmlns:p14="http://schemas.microsoft.com/office/powerpoint/2010/main" val="412210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36F8F-4A88-492A-818B-DAFECE6ED2B5}" type="datetimeFigureOut">
              <a:rPr lang="fr-FR" smtClean="0"/>
              <a:t>08/09/2019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2A5BFF-5232-4A0C-A3CD-D8CC52ABC284}" type="slidenum">
              <a:rPr lang="fr-FR" smtClean="0"/>
              <a:t>‹N°›</a:t>
            </a:fld>
            <a:endParaRPr lang="fr-FR"/>
          </a:p>
        </p:txBody>
      </p:sp>
    </p:spTree>
    <p:extLst>
      <p:ext uri="{BB962C8B-B14F-4D97-AF65-F5344CB8AC3E}">
        <p14:creationId xmlns:p14="http://schemas.microsoft.com/office/powerpoint/2010/main" val="1763133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fontScale="90000"/>
          </a:bodyPr>
          <a:lstStyle/>
          <a:p>
            <a:r>
              <a:rPr lang="fr-FR" sz="6600" b="1" dirty="0" smtClean="0">
                <a:solidFill>
                  <a:srgbClr val="00B050"/>
                </a:solidFill>
              </a:rPr>
              <a:t>Préparation pour la soutenance du 08/09/019</a:t>
            </a:r>
            <a:br>
              <a:rPr lang="fr-FR" sz="6600" b="1" dirty="0" smtClean="0">
                <a:solidFill>
                  <a:srgbClr val="00B050"/>
                </a:solidFill>
              </a:rPr>
            </a:br>
            <a:r>
              <a:rPr lang="fr-FR" sz="6600" b="1" dirty="0" smtClean="0">
                <a:solidFill>
                  <a:srgbClr val="00B050"/>
                </a:solidFill>
              </a:rPr>
              <a:t>à 10h00 avec Mr </a:t>
            </a:r>
            <a:r>
              <a:rPr lang="fr-FR" sz="6600" b="1" dirty="0" err="1" smtClean="0">
                <a:solidFill>
                  <a:srgbClr val="00B050"/>
                </a:solidFill>
              </a:rPr>
              <a:t>kevin</a:t>
            </a:r>
            <a:r>
              <a:rPr lang="fr-FR" sz="6600" b="1" dirty="0" smtClean="0">
                <a:solidFill>
                  <a:srgbClr val="00B050"/>
                </a:solidFill>
              </a:rPr>
              <a:t> </a:t>
            </a:r>
            <a:r>
              <a:rPr lang="fr-FR" sz="6600" b="1" dirty="0" err="1" smtClean="0">
                <a:solidFill>
                  <a:srgbClr val="00B050"/>
                </a:solidFill>
              </a:rPr>
              <a:t>niel</a:t>
            </a:r>
            <a:endParaRPr lang="fr-FR" sz="6600" b="1" dirty="0">
              <a:solidFill>
                <a:srgbClr val="00B050"/>
              </a:solidFill>
            </a:endParaRPr>
          </a:p>
        </p:txBody>
      </p:sp>
      <p:sp>
        <p:nvSpPr>
          <p:cNvPr id="3" name="Sous-titre 2"/>
          <p:cNvSpPr>
            <a:spLocks noGrp="1"/>
          </p:cNvSpPr>
          <p:nvPr>
            <p:ph type="subTitle" idx="1"/>
          </p:nvPr>
        </p:nvSpPr>
        <p:spPr>
          <a:xfrm>
            <a:off x="1524000" y="3892730"/>
            <a:ext cx="9144000" cy="1365069"/>
          </a:xfrm>
        </p:spPr>
        <p:txBody>
          <a:bodyPr/>
          <a:lstStyle/>
          <a:p>
            <a:r>
              <a:rPr lang="fr-FR" dirty="0" smtClean="0">
                <a:solidFill>
                  <a:srgbClr val="00B050"/>
                </a:solidFill>
              </a:rPr>
              <a:t>Préparation du projet sur </a:t>
            </a:r>
            <a:r>
              <a:rPr lang="fr-FR" dirty="0" err="1" smtClean="0">
                <a:solidFill>
                  <a:srgbClr val="00B050"/>
                </a:solidFill>
              </a:rPr>
              <a:t>Github</a:t>
            </a:r>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a:p>
            <a:endParaRPr lang="fr-FR" dirty="0" smtClean="0">
              <a:solidFill>
                <a:srgbClr val="00B050"/>
              </a:solidFill>
            </a:endParaRPr>
          </a:p>
          <a:p>
            <a:endParaRPr lang="fr-FR" dirty="0">
              <a:solidFill>
                <a:srgbClr val="00B050"/>
              </a:solidFill>
            </a:endParaRPr>
          </a:p>
        </p:txBody>
      </p:sp>
    </p:spTree>
    <p:extLst>
      <p:ext uri="{BB962C8B-B14F-4D97-AF65-F5344CB8AC3E}">
        <p14:creationId xmlns:p14="http://schemas.microsoft.com/office/powerpoint/2010/main" val="2373509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2</a:t>
            </a:r>
            <a:r>
              <a:rPr lang="fr-FR" baseline="30000" dirty="0" smtClean="0"/>
              <a:t>ème</a:t>
            </a:r>
            <a:r>
              <a:rPr lang="fr-FR" dirty="0" smtClean="0"/>
              <a:t> Etape</a:t>
            </a:r>
            <a:endParaRPr lang="fr-FR" dirty="0"/>
          </a:p>
        </p:txBody>
      </p:sp>
      <p:sp>
        <p:nvSpPr>
          <p:cNvPr id="3" name="Espace réservé du contenu 2"/>
          <p:cNvSpPr>
            <a:spLocks noGrp="1"/>
          </p:cNvSpPr>
          <p:nvPr>
            <p:ph idx="1"/>
          </p:nvPr>
        </p:nvSpPr>
        <p:spPr/>
        <p:txBody>
          <a:bodyPr>
            <a:normAutofit lnSpcReduction="10000"/>
          </a:bodyPr>
          <a:lstStyle/>
          <a:p>
            <a:pPr marL="0" indent="0" algn="ctr">
              <a:buNone/>
            </a:pPr>
            <a:r>
              <a:rPr lang="fr-FR" b="1" u="sng" dirty="0" smtClean="0"/>
              <a:t>Les différents types de clonage :</a:t>
            </a:r>
          </a:p>
          <a:p>
            <a:pPr algn="ctr"/>
            <a:endParaRPr lang="fr-FR" b="1" u="sng" dirty="0" smtClean="0"/>
          </a:p>
          <a:p>
            <a:r>
              <a:rPr lang="fr-FR" dirty="0" smtClean="0"/>
              <a:t>Pour cloner un projet, nous n’avons qu’ à utiliser la commande </a:t>
            </a:r>
            <a:r>
              <a:rPr lang="fr-FR" b="1" dirty="0" smtClean="0"/>
              <a:t>git clone </a:t>
            </a:r>
            <a:r>
              <a:rPr lang="fr-FR" dirty="0" smtClean="0"/>
              <a:t>avec le lien (</a:t>
            </a:r>
            <a:r>
              <a:rPr lang="fr-FR" b="1" dirty="0" smtClean="0"/>
              <a:t>https </a:t>
            </a:r>
            <a:r>
              <a:rPr lang="fr-FR" b="1" dirty="0" err="1" smtClean="0"/>
              <a:t>etc</a:t>
            </a:r>
            <a:r>
              <a:rPr lang="fr-FR" b="1" dirty="0" smtClean="0"/>
              <a:t>).</a:t>
            </a:r>
          </a:p>
          <a:p>
            <a:endParaRPr lang="fr-FR" b="1" dirty="0" smtClean="0"/>
          </a:p>
          <a:p>
            <a:r>
              <a:rPr lang="fr-FR" dirty="0" smtClean="0"/>
              <a:t>Pour cloner un projet il y a plusieurs méthodes : </a:t>
            </a:r>
          </a:p>
          <a:p>
            <a:r>
              <a:rPr lang="fr-FR" dirty="0" smtClean="0"/>
              <a:t>1- celui de ci-dessus</a:t>
            </a:r>
          </a:p>
          <a:p>
            <a:r>
              <a:rPr lang="fr-FR" dirty="0" smtClean="0"/>
              <a:t>2- télécharger le fichier.zip via (download.zip)</a:t>
            </a:r>
          </a:p>
          <a:p>
            <a:r>
              <a:rPr lang="fr-FR" dirty="0" smtClean="0"/>
              <a:t>3-Utiliser git desktop</a:t>
            </a:r>
          </a:p>
          <a:p>
            <a:endParaRPr lang="fr-FR" dirty="0"/>
          </a:p>
        </p:txBody>
      </p:sp>
    </p:spTree>
    <p:extLst>
      <p:ext uri="{BB962C8B-B14F-4D97-AF65-F5344CB8AC3E}">
        <p14:creationId xmlns:p14="http://schemas.microsoft.com/office/powerpoint/2010/main" val="25445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3</a:t>
            </a:r>
            <a:r>
              <a:rPr lang="fr-FR" baseline="30000" dirty="0" smtClean="0"/>
              <a:t>ème</a:t>
            </a:r>
            <a:r>
              <a:rPr lang="fr-FR" dirty="0" smtClean="0"/>
              <a:t> Etape</a:t>
            </a:r>
            <a:endParaRPr lang="fr-FR" dirty="0"/>
          </a:p>
        </p:txBody>
      </p:sp>
      <p:sp>
        <p:nvSpPr>
          <p:cNvPr id="3" name="Espace réservé du contenu 2"/>
          <p:cNvSpPr>
            <a:spLocks noGrp="1"/>
          </p:cNvSpPr>
          <p:nvPr>
            <p:ph idx="1"/>
          </p:nvPr>
        </p:nvSpPr>
        <p:spPr>
          <a:xfrm>
            <a:off x="838200" y="1825625"/>
            <a:ext cx="10515600" cy="4496798"/>
          </a:xfrm>
        </p:spPr>
        <p:txBody>
          <a:bodyPr>
            <a:normAutofit fontScale="92500" lnSpcReduction="20000"/>
          </a:bodyPr>
          <a:lstStyle/>
          <a:p>
            <a:pPr marL="0" indent="0" algn="ctr">
              <a:buNone/>
            </a:pPr>
            <a:r>
              <a:rPr lang="fr-FR" b="1" u="sng" dirty="0" smtClean="0"/>
              <a:t>Les trois environnements de travail sur </a:t>
            </a:r>
            <a:r>
              <a:rPr lang="fr-FR" b="1" u="sng" dirty="0" err="1" smtClean="0"/>
              <a:t>github</a:t>
            </a:r>
            <a:r>
              <a:rPr lang="fr-FR" b="1" u="sng" dirty="0" smtClean="0"/>
              <a:t> :</a:t>
            </a:r>
          </a:p>
          <a:p>
            <a:endParaRPr lang="fr-FR" dirty="0"/>
          </a:p>
          <a:p>
            <a:r>
              <a:rPr lang="fr-FR" dirty="0" smtClean="0"/>
              <a:t>On distingue trois environnement d’organisation de travail dans git, ils sont :</a:t>
            </a:r>
          </a:p>
          <a:p>
            <a:r>
              <a:rPr lang="fr-FR" dirty="0" err="1" smtClean="0"/>
              <a:t>Working</a:t>
            </a:r>
            <a:r>
              <a:rPr lang="fr-FR" dirty="0" smtClean="0"/>
              <a:t> Directory = (Environnement de travail) = </a:t>
            </a:r>
            <a:r>
              <a:rPr lang="fr-FR" sz="2400" dirty="0"/>
              <a:t>C'est l'endroit où vous ajoutez/modifiez/supprimez votre code et vos fichiers</a:t>
            </a:r>
            <a:endParaRPr lang="fr-FR" sz="2400" dirty="0" smtClean="0"/>
          </a:p>
          <a:p>
            <a:r>
              <a:rPr lang="fr-FR" dirty="0" err="1" smtClean="0"/>
              <a:t>Staging</a:t>
            </a:r>
            <a:r>
              <a:rPr lang="fr-FR" dirty="0" smtClean="0"/>
              <a:t> Area = (Zone de transition) = </a:t>
            </a:r>
            <a:r>
              <a:rPr lang="fr-FR" sz="2400" dirty="0"/>
              <a:t>C'est l'endroit où sont listées les modifications apportées dans votre environnement de </a:t>
            </a:r>
            <a:r>
              <a:rPr lang="fr-FR" sz="2400" dirty="0" smtClean="0"/>
              <a:t>travai</a:t>
            </a:r>
            <a:r>
              <a:rPr lang="fr-FR" sz="2400" dirty="0"/>
              <a:t>l</a:t>
            </a:r>
            <a:endParaRPr lang="fr-FR" dirty="0" smtClean="0"/>
          </a:p>
          <a:p>
            <a:r>
              <a:rPr lang="fr-FR" dirty="0" err="1" smtClean="0"/>
              <a:t>Repository</a:t>
            </a:r>
            <a:r>
              <a:rPr lang="fr-FR" dirty="0" smtClean="0"/>
              <a:t> = (Répertoire final) = </a:t>
            </a:r>
            <a:r>
              <a:rPr lang="fr-FR" sz="2400" dirty="0"/>
              <a:t>C'est finalement l'endroit où Git stock définitivement les changements apportés ainsi que les différentes versions de votre projet. Il combine donc d'une part les codes et fichiers effectivement créés et liste les modifications apportées au répertoire, de sorte qu'on puisse aisément revenir sur les modifications apportées</a:t>
            </a:r>
            <a:endParaRPr lang="fr-FR" sz="2400" dirty="0" smtClean="0"/>
          </a:p>
        </p:txBody>
      </p:sp>
    </p:spTree>
    <p:extLst>
      <p:ext uri="{BB962C8B-B14F-4D97-AF65-F5344CB8AC3E}">
        <p14:creationId xmlns:p14="http://schemas.microsoft.com/office/powerpoint/2010/main" val="347305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4</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lstStyle/>
          <a:p>
            <a:pPr marL="0" indent="0" algn="ctr">
              <a:buNone/>
            </a:pPr>
            <a:r>
              <a:rPr lang="fr-FR" b="1" u="sng" dirty="0" smtClean="0"/>
              <a:t>Création d’une branche , et définition :</a:t>
            </a:r>
          </a:p>
          <a:p>
            <a:pPr marL="0" indent="0" algn="ctr">
              <a:buNone/>
            </a:pPr>
            <a:endParaRPr lang="fr-FR" b="1" u="sng" dirty="0" smtClean="0"/>
          </a:p>
          <a:p>
            <a:r>
              <a:rPr lang="fr-FR" sz="2400" dirty="0" smtClean="0">
                <a:solidFill>
                  <a:srgbClr val="222222"/>
                </a:solidFill>
                <a:latin typeface="arial" panose="020B0604020202020204" pitchFamily="34" charset="0"/>
              </a:rPr>
              <a:t>Une</a:t>
            </a:r>
            <a:r>
              <a:rPr lang="fr-FR" sz="2400" dirty="0">
                <a:solidFill>
                  <a:srgbClr val="222222"/>
                </a:solidFill>
                <a:latin typeface="arial" panose="020B0604020202020204" pitchFamily="34" charset="0"/>
              </a:rPr>
              <a:t> </a:t>
            </a:r>
            <a:r>
              <a:rPr lang="fr-FR" sz="2400" b="1" dirty="0">
                <a:solidFill>
                  <a:srgbClr val="222222"/>
                </a:solidFill>
                <a:latin typeface="arial" panose="020B0604020202020204" pitchFamily="34" charset="0"/>
              </a:rPr>
              <a:t>branche</a:t>
            </a:r>
            <a:r>
              <a:rPr lang="fr-FR" sz="2400" dirty="0">
                <a:solidFill>
                  <a:srgbClr val="222222"/>
                </a:solidFill>
                <a:latin typeface="arial" panose="020B0604020202020204" pitchFamily="34" charset="0"/>
              </a:rPr>
              <a:t> dans </a:t>
            </a:r>
            <a:r>
              <a:rPr lang="fr-FR" sz="2400" b="1" dirty="0">
                <a:solidFill>
                  <a:srgbClr val="222222"/>
                </a:solidFill>
                <a:latin typeface="arial" panose="020B0604020202020204" pitchFamily="34" charset="0"/>
              </a:rPr>
              <a:t>Git est</a:t>
            </a:r>
            <a:r>
              <a:rPr lang="fr-FR" sz="2400" dirty="0">
                <a:solidFill>
                  <a:srgbClr val="222222"/>
                </a:solidFill>
                <a:latin typeface="arial" panose="020B0604020202020204" pitchFamily="34" charset="0"/>
              </a:rPr>
              <a:t> un pointeur vers un commit. La </a:t>
            </a:r>
            <a:r>
              <a:rPr lang="fr-FR" sz="2400" b="1" dirty="0">
                <a:solidFill>
                  <a:srgbClr val="222222"/>
                </a:solidFill>
                <a:latin typeface="arial" panose="020B0604020202020204" pitchFamily="34" charset="0"/>
              </a:rPr>
              <a:t>branche</a:t>
            </a:r>
            <a:r>
              <a:rPr lang="fr-FR" sz="2400" dirty="0">
                <a:solidFill>
                  <a:srgbClr val="222222"/>
                </a:solidFill>
                <a:latin typeface="arial" panose="020B0604020202020204" pitchFamily="34" charset="0"/>
              </a:rPr>
              <a:t> originelle s'appelle master. Si vous utilisez seulement cette </a:t>
            </a:r>
            <a:r>
              <a:rPr lang="fr-FR" sz="2400" b="1" dirty="0">
                <a:solidFill>
                  <a:srgbClr val="222222"/>
                </a:solidFill>
                <a:latin typeface="arial" panose="020B0604020202020204" pitchFamily="34" charset="0"/>
              </a:rPr>
              <a:t>branche</a:t>
            </a:r>
            <a:r>
              <a:rPr lang="fr-FR" sz="2400" dirty="0">
                <a:solidFill>
                  <a:srgbClr val="222222"/>
                </a:solidFill>
                <a:latin typeface="arial" panose="020B0604020202020204" pitchFamily="34" charset="0"/>
              </a:rPr>
              <a:t> (comme dans l'article précédent), elle pointera toujours vers le dernier commit. Chaque commit peut avoir un ou plusieurs </a:t>
            </a:r>
            <a:r>
              <a:rPr lang="fr-FR" sz="2400" dirty="0" err="1">
                <a:solidFill>
                  <a:srgbClr val="222222"/>
                </a:solidFill>
                <a:latin typeface="arial" panose="020B0604020202020204" pitchFamily="34" charset="0"/>
              </a:rPr>
              <a:t>commits</a:t>
            </a:r>
            <a:r>
              <a:rPr lang="fr-FR" sz="2400" dirty="0">
                <a:solidFill>
                  <a:srgbClr val="222222"/>
                </a:solidFill>
                <a:latin typeface="arial" panose="020B0604020202020204" pitchFamily="34" charset="0"/>
              </a:rPr>
              <a:t> « </a:t>
            </a:r>
            <a:r>
              <a:rPr lang="fr-FR" sz="2400" dirty="0" smtClean="0">
                <a:solidFill>
                  <a:srgbClr val="222222"/>
                </a:solidFill>
                <a:latin typeface="arial" panose="020B0604020202020204" pitchFamily="34" charset="0"/>
              </a:rPr>
              <a:t>parents</a:t>
            </a:r>
          </a:p>
          <a:p>
            <a:r>
              <a:rPr lang="fr-FR" sz="2400" dirty="0" smtClean="0">
                <a:solidFill>
                  <a:srgbClr val="222222"/>
                </a:solidFill>
                <a:latin typeface="arial" panose="020B0604020202020204" pitchFamily="34" charset="0"/>
              </a:rPr>
              <a:t>La commande est (</a:t>
            </a:r>
            <a:r>
              <a:rPr lang="fr-FR" sz="2400" b="1" dirty="0" smtClean="0">
                <a:solidFill>
                  <a:srgbClr val="222222"/>
                </a:solidFill>
                <a:latin typeface="arial" panose="020B0604020202020204" pitchFamily="34" charset="0"/>
              </a:rPr>
              <a:t>git</a:t>
            </a:r>
            <a:r>
              <a:rPr lang="fr-FR" sz="2400" dirty="0" smtClean="0">
                <a:solidFill>
                  <a:srgbClr val="222222"/>
                </a:solidFill>
                <a:latin typeface="arial" panose="020B0604020202020204" pitchFamily="34" charset="0"/>
              </a:rPr>
              <a:t> </a:t>
            </a:r>
            <a:r>
              <a:rPr lang="fr-FR" sz="2400" b="1" dirty="0" err="1" smtClean="0">
                <a:solidFill>
                  <a:srgbClr val="222222"/>
                </a:solidFill>
                <a:latin typeface="arial" panose="020B0604020202020204" pitchFamily="34" charset="0"/>
              </a:rPr>
              <a:t>branch</a:t>
            </a:r>
            <a:r>
              <a:rPr lang="fr-FR" sz="2400" dirty="0" smtClean="0">
                <a:solidFill>
                  <a:srgbClr val="222222"/>
                </a:solidFill>
                <a:latin typeface="arial" panose="020B0604020202020204" pitchFamily="34" charset="0"/>
              </a:rPr>
              <a:t> </a:t>
            </a:r>
            <a:r>
              <a:rPr lang="fr-FR" sz="2400" dirty="0" err="1" smtClean="0">
                <a:solidFill>
                  <a:srgbClr val="222222"/>
                </a:solidFill>
                <a:latin typeface="arial" panose="020B0604020202020204" pitchFamily="34" charset="0"/>
              </a:rPr>
              <a:t>nomdelanouvbranch</a:t>
            </a:r>
            <a:r>
              <a:rPr lang="fr-FR" sz="2400" dirty="0" smtClean="0">
                <a:solidFill>
                  <a:srgbClr val="222222"/>
                </a:solidFill>
                <a:latin typeface="arial" panose="020B0604020202020204" pitchFamily="34" charset="0"/>
              </a:rPr>
              <a:t>) et pour changer de </a:t>
            </a:r>
            <a:r>
              <a:rPr lang="fr-FR" sz="2400" dirty="0" err="1" smtClean="0">
                <a:solidFill>
                  <a:srgbClr val="222222"/>
                </a:solidFill>
                <a:latin typeface="arial" panose="020B0604020202020204" pitchFamily="34" charset="0"/>
              </a:rPr>
              <a:t>branch</a:t>
            </a:r>
            <a:r>
              <a:rPr lang="fr-FR" sz="2400" dirty="0" smtClean="0">
                <a:solidFill>
                  <a:srgbClr val="222222"/>
                </a:solidFill>
                <a:latin typeface="arial" panose="020B0604020202020204" pitchFamily="34" charset="0"/>
              </a:rPr>
              <a:t> c’est (</a:t>
            </a:r>
            <a:r>
              <a:rPr lang="fr-FR" sz="2400" b="1" dirty="0" smtClean="0">
                <a:solidFill>
                  <a:srgbClr val="222222"/>
                </a:solidFill>
                <a:latin typeface="arial" panose="020B0604020202020204" pitchFamily="34" charset="0"/>
              </a:rPr>
              <a:t>git </a:t>
            </a:r>
            <a:r>
              <a:rPr lang="fr-FR" sz="2400" b="1" dirty="0" err="1" smtClean="0">
                <a:solidFill>
                  <a:srgbClr val="222222"/>
                </a:solidFill>
                <a:latin typeface="arial" panose="020B0604020202020204" pitchFamily="34" charset="0"/>
              </a:rPr>
              <a:t>chekcout</a:t>
            </a:r>
            <a:r>
              <a:rPr lang="fr-FR" sz="2400" b="1" dirty="0" smtClean="0">
                <a:solidFill>
                  <a:srgbClr val="222222"/>
                </a:solidFill>
                <a:latin typeface="arial" panose="020B0604020202020204" pitchFamily="34" charset="0"/>
              </a:rPr>
              <a:t> </a:t>
            </a:r>
            <a:r>
              <a:rPr lang="fr-FR" sz="2400" dirty="0" err="1" smtClean="0">
                <a:solidFill>
                  <a:srgbClr val="222222"/>
                </a:solidFill>
                <a:latin typeface="arial" panose="020B0604020202020204" pitchFamily="34" charset="0"/>
              </a:rPr>
              <a:t>nomdelabranch</a:t>
            </a:r>
            <a:r>
              <a:rPr lang="fr-FR" sz="2400" dirty="0" smtClean="0">
                <a:solidFill>
                  <a:srgbClr val="222222"/>
                </a:solidFill>
                <a:latin typeface="arial" panose="020B0604020202020204" pitchFamily="34" charset="0"/>
              </a:rPr>
              <a:t>).</a:t>
            </a:r>
            <a:endParaRPr lang="fr-FR" sz="2400" dirty="0"/>
          </a:p>
        </p:txBody>
      </p:sp>
    </p:spTree>
    <p:extLst>
      <p:ext uri="{BB962C8B-B14F-4D97-AF65-F5344CB8AC3E}">
        <p14:creationId xmlns:p14="http://schemas.microsoft.com/office/powerpoint/2010/main" val="88818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5</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lstStyle/>
          <a:p>
            <a:pPr marL="0" indent="0" algn="ctr">
              <a:buNone/>
            </a:pPr>
            <a:r>
              <a:rPr lang="fr-FR" b="1" u="sng" dirty="0" smtClean="0"/>
              <a:t>Comment faire un commit :</a:t>
            </a:r>
          </a:p>
          <a:p>
            <a:pPr marL="0" indent="0" algn="ctr">
              <a:buNone/>
            </a:pPr>
            <a:endParaRPr lang="fr-FR" b="1" u="sng" dirty="0" smtClean="0"/>
          </a:p>
          <a:p>
            <a:r>
              <a:rPr lang="fr-FR" sz="2400" dirty="0" smtClean="0"/>
              <a:t>Faire un « commit », et définition :</a:t>
            </a:r>
          </a:p>
          <a:p>
            <a:r>
              <a:rPr lang="fr-FR" sz="2400" dirty="0"/>
              <a:t>Commit veut simplement dire que vous envoyez la liste des modifications effectuées dans votre </a:t>
            </a:r>
            <a:r>
              <a:rPr lang="fr-FR" sz="2400" dirty="0" err="1"/>
              <a:t>Working</a:t>
            </a:r>
            <a:r>
              <a:rPr lang="fr-FR" sz="2400" dirty="0"/>
              <a:t> Directory vers la </a:t>
            </a:r>
            <a:r>
              <a:rPr lang="fr-FR" sz="2400" dirty="0" err="1"/>
              <a:t>Staging</a:t>
            </a:r>
            <a:r>
              <a:rPr lang="fr-FR" sz="2400" dirty="0"/>
              <a:t> Area. C'est une étape obligatoire avant de pouvoir push votre branche vers votre </a:t>
            </a:r>
            <a:r>
              <a:rPr lang="fr-FR" sz="2400" dirty="0" smtClean="0"/>
              <a:t>master</a:t>
            </a:r>
          </a:p>
          <a:p>
            <a:r>
              <a:rPr lang="fr-FR" sz="2400" dirty="0" smtClean="0"/>
              <a:t>La commande pour faire un commit c’est = </a:t>
            </a:r>
            <a:r>
              <a:rPr lang="fr-FR" sz="2400" b="1" dirty="0" smtClean="0"/>
              <a:t>git commit –m </a:t>
            </a:r>
            <a:r>
              <a:rPr lang="fr-FR" sz="2400" dirty="0" smtClean="0"/>
              <a:t>‘’ le commentaire souhaité ‘’</a:t>
            </a:r>
          </a:p>
        </p:txBody>
      </p:sp>
    </p:spTree>
    <p:extLst>
      <p:ext uri="{BB962C8B-B14F-4D97-AF65-F5344CB8AC3E}">
        <p14:creationId xmlns:p14="http://schemas.microsoft.com/office/powerpoint/2010/main" val="178517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6</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lstStyle/>
          <a:p>
            <a:pPr marL="0" indent="0" algn="ctr">
              <a:buNone/>
            </a:pPr>
            <a:r>
              <a:rPr lang="fr-FR" b="1" u="sng" dirty="0" err="1"/>
              <a:t>Merge</a:t>
            </a:r>
            <a:r>
              <a:rPr lang="fr-FR" b="1" u="sng" dirty="0"/>
              <a:t> votre branche vers une </a:t>
            </a:r>
            <a:r>
              <a:rPr lang="fr-FR" b="1" u="sng" dirty="0" smtClean="0"/>
              <a:t>autre :</a:t>
            </a:r>
          </a:p>
          <a:p>
            <a:pPr marL="0" indent="0" algn="ctr">
              <a:buNone/>
            </a:pPr>
            <a:endParaRPr lang="fr-FR" b="1" u="sng" dirty="0" smtClean="0"/>
          </a:p>
          <a:p>
            <a:r>
              <a:rPr lang="fr-FR" sz="2400" dirty="0"/>
              <a:t>L'action de </a:t>
            </a:r>
            <a:r>
              <a:rPr lang="fr-FR" sz="2400" dirty="0" err="1"/>
              <a:t>merge</a:t>
            </a:r>
            <a:r>
              <a:rPr lang="fr-FR" sz="2400" dirty="0"/>
              <a:t> (fusion) signifie simplement envoyer les modifications listées dans la </a:t>
            </a:r>
            <a:r>
              <a:rPr lang="fr-FR" sz="2400" dirty="0" err="1"/>
              <a:t>Staging</a:t>
            </a:r>
            <a:r>
              <a:rPr lang="fr-FR" sz="2400" dirty="0"/>
              <a:t> Area vers le </a:t>
            </a:r>
            <a:r>
              <a:rPr lang="fr-FR" sz="2400" dirty="0" err="1"/>
              <a:t>Repository</a:t>
            </a:r>
            <a:r>
              <a:rPr lang="fr-FR" sz="2400" dirty="0"/>
              <a:t>. Cela signifie donc qu'on applique les changements effectués à une autre branche, qui est souvent le master ou une des sous-branches de celui-ci.</a:t>
            </a:r>
          </a:p>
          <a:p>
            <a:r>
              <a:rPr lang="fr-FR" sz="2400" dirty="0"/>
              <a:t>Pour </a:t>
            </a:r>
            <a:r>
              <a:rPr lang="fr-FR" sz="2400" dirty="0" err="1"/>
              <a:t>merge</a:t>
            </a:r>
            <a:r>
              <a:rPr lang="fr-FR" sz="2400" dirty="0"/>
              <a:t> vos modifications, il faut que vous soyez dans la branche que vous avez modifié et il vous suffit de taper</a:t>
            </a:r>
          </a:p>
          <a:p>
            <a:r>
              <a:rPr lang="fr-FR" sz="2400" b="1" dirty="0" smtClean="0"/>
              <a:t>git </a:t>
            </a:r>
            <a:r>
              <a:rPr lang="fr-FR" sz="2400" b="1" dirty="0" err="1" smtClean="0"/>
              <a:t>merge</a:t>
            </a:r>
            <a:r>
              <a:rPr lang="fr-FR" sz="2400" b="1" dirty="0" smtClean="0"/>
              <a:t> </a:t>
            </a:r>
            <a:r>
              <a:rPr lang="fr-FR" sz="2400" dirty="0" err="1" smtClean="0"/>
              <a:t>nomdelabranchevisée</a:t>
            </a:r>
            <a:endParaRPr lang="fr-FR" sz="2400" b="1" dirty="0"/>
          </a:p>
          <a:p>
            <a:endParaRPr lang="fr-FR" sz="2400" dirty="0"/>
          </a:p>
        </p:txBody>
      </p:sp>
    </p:spTree>
    <p:extLst>
      <p:ext uri="{BB962C8B-B14F-4D97-AF65-F5344CB8AC3E}">
        <p14:creationId xmlns:p14="http://schemas.microsoft.com/office/powerpoint/2010/main" val="375296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7</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normAutofit/>
          </a:bodyPr>
          <a:lstStyle/>
          <a:p>
            <a:pPr algn="ctr"/>
            <a:r>
              <a:rPr lang="fr-FR" b="1" u="sng" dirty="0"/>
              <a:t>Push une branche vers un </a:t>
            </a:r>
            <a:r>
              <a:rPr lang="fr-FR" b="1" u="sng" dirty="0" smtClean="0"/>
              <a:t>master :</a:t>
            </a:r>
          </a:p>
          <a:p>
            <a:endParaRPr lang="fr-FR" dirty="0">
              <a:solidFill>
                <a:srgbClr val="252525"/>
              </a:solidFill>
              <a:latin typeface="Arial" panose="020B0604020202020204" pitchFamily="34" charset="0"/>
            </a:endParaRPr>
          </a:p>
          <a:p>
            <a:r>
              <a:rPr lang="fr-FR" sz="2400" dirty="0" smtClean="0">
                <a:solidFill>
                  <a:srgbClr val="252525"/>
                </a:solidFill>
                <a:latin typeface="Arial" panose="020B0604020202020204" pitchFamily="34" charset="0"/>
              </a:rPr>
              <a:t>Lorsque </a:t>
            </a:r>
            <a:r>
              <a:rPr lang="fr-FR" sz="2400" dirty="0">
                <a:solidFill>
                  <a:srgbClr val="252525"/>
                </a:solidFill>
                <a:latin typeface="Arial" panose="020B0604020202020204" pitchFamily="34" charset="0"/>
              </a:rPr>
              <a:t>vous travaillez en collaboration, vous allez partager un projet définitif (un master commun) avec une autre personne et chacun de vous crée donc un clone de ce master, duquel vous tirez des branches pour travailler. </a:t>
            </a:r>
            <a:endParaRPr lang="fr-FR" sz="2400" dirty="0" smtClean="0">
              <a:solidFill>
                <a:srgbClr val="252525"/>
              </a:solidFill>
              <a:latin typeface="Arial" panose="020B0604020202020204" pitchFamily="34" charset="0"/>
            </a:endParaRPr>
          </a:p>
          <a:p>
            <a:r>
              <a:rPr lang="fr-FR" sz="2400" dirty="0" smtClean="0">
                <a:solidFill>
                  <a:srgbClr val="252525"/>
                </a:solidFill>
                <a:latin typeface="Arial" panose="020B0604020202020204" pitchFamily="34" charset="0"/>
              </a:rPr>
              <a:t>Pour </a:t>
            </a:r>
            <a:r>
              <a:rPr lang="fr-FR" sz="2400" dirty="0">
                <a:solidFill>
                  <a:srgbClr val="252525"/>
                </a:solidFill>
                <a:latin typeface="Arial" panose="020B0604020202020204" pitchFamily="34" charset="0"/>
              </a:rPr>
              <a:t>ensuite envoyer les modifications au projet définitif (le master commun), </a:t>
            </a:r>
            <a:r>
              <a:rPr lang="fr-FR" sz="2400" dirty="0" smtClean="0">
                <a:solidFill>
                  <a:srgbClr val="252525"/>
                </a:solidFill>
                <a:latin typeface="Arial" panose="020B0604020202020204" pitchFamily="34" charset="0"/>
              </a:rPr>
              <a:t>tapez = </a:t>
            </a:r>
            <a:r>
              <a:rPr lang="fr-FR" sz="2400" b="1" dirty="0" smtClean="0">
                <a:solidFill>
                  <a:srgbClr val="252525"/>
                </a:solidFill>
                <a:latin typeface="Arial" panose="020B0604020202020204" pitchFamily="34" charset="0"/>
              </a:rPr>
              <a:t>git push </a:t>
            </a:r>
            <a:r>
              <a:rPr lang="fr-FR" sz="2400" dirty="0" err="1" smtClean="0">
                <a:solidFill>
                  <a:srgbClr val="252525"/>
                </a:solidFill>
                <a:latin typeface="Arial" panose="020B0604020202020204" pitchFamily="34" charset="0"/>
              </a:rPr>
              <a:t>nomdenotremastercomun</a:t>
            </a:r>
            <a:r>
              <a:rPr lang="fr-FR" sz="2400" dirty="0" smtClean="0">
                <a:solidFill>
                  <a:srgbClr val="252525"/>
                </a:solidFill>
                <a:latin typeface="Arial" panose="020B0604020202020204" pitchFamily="34" charset="0"/>
              </a:rPr>
              <a:t>(</a:t>
            </a:r>
            <a:r>
              <a:rPr lang="fr-FR" sz="2400" dirty="0" err="1" smtClean="0">
                <a:solidFill>
                  <a:srgbClr val="252525"/>
                </a:solidFill>
                <a:latin typeface="Arial" panose="020B0604020202020204" pitchFamily="34" charset="0"/>
              </a:rPr>
              <a:t>origin</a:t>
            </a:r>
            <a:r>
              <a:rPr lang="fr-FR" sz="2400" dirty="0" smtClean="0">
                <a:solidFill>
                  <a:srgbClr val="252525"/>
                </a:solidFill>
                <a:latin typeface="Arial" panose="020B0604020202020204" pitchFamily="34" charset="0"/>
              </a:rPr>
              <a:t>) et (le nom de notre branche).</a:t>
            </a:r>
          </a:p>
          <a:p>
            <a:endParaRPr lang="fr-FR" sz="2400" b="1" dirty="0"/>
          </a:p>
        </p:txBody>
      </p:sp>
    </p:spTree>
    <p:extLst>
      <p:ext uri="{BB962C8B-B14F-4D97-AF65-F5344CB8AC3E}">
        <p14:creationId xmlns:p14="http://schemas.microsoft.com/office/powerpoint/2010/main" val="169563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a:t>
            </a:r>
            <a:r>
              <a:rPr lang="fr-FR" dirty="0"/>
              <a:t>8</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lstStyle/>
          <a:p>
            <a:pPr algn="ctr"/>
            <a:r>
              <a:rPr lang="fr-FR" b="1" u="sng" dirty="0" err="1" smtClean="0"/>
              <a:t>Supprimer</a:t>
            </a:r>
            <a:r>
              <a:rPr lang="fr-FR" b="1" u="sng" dirty="0" err="1"/>
              <a:t>une</a:t>
            </a:r>
            <a:r>
              <a:rPr lang="fr-FR" b="1" u="sng" dirty="0" smtClean="0"/>
              <a:t> branche :</a:t>
            </a:r>
          </a:p>
          <a:p>
            <a:endParaRPr lang="fr-FR" b="1" u="sng" dirty="0"/>
          </a:p>
          <a:p>
            <a:r>
              <a:rPr lang="fr-FR" sz="2400" dirty="0"/>
              <a:t>Pour supprimer </a:t>
            </a:r>
            <a:r>
              <a:rPr lang="fr-FR" sz="2400" dirty="0" smtClean="0"/>
              <a:t>une </a:t>
            </a:r>
            <a:r>
              <a:rPr lang="fr-FR" sz="2400" dirty="0"/>
              <a:t>branche, faites juste attention à ne pas être dessus pour la supprimer (ne sciez donc pas la branche sur laquelle vous êtes assis!). </a:t>
            </a:r>
            <a:r>
              <a:rPr lang="fr-FR" sz="2400" dirty="0" smtClean="0"/>
              <a:t>Tapez </a:t>
            </a:r>
            <a:r>
              <a:rPr lang="fr-FR" sz="2400" b="1" dirty="0" smtClean="0"/>
              <a:t>git</a:t>
            </a:r>
            <a:r>
              <a:rPr lang="fr-FR" sz="2400" dirty="0" smtClean="0"/>
              <a:t> </a:t>
            </a:r>
            <a:r>
              <a:rPr lang="fr-FR" sz="2400" b="1" dirty="0" err="1" smtClean="0"/>
              <a:t>branch</a:t>
            </a:r>
            <a:r>
              <a:rPr lang="fr-FR" sz="2400" dirty="0" smtClean="0"/>
              <a:t> –d </a:t>
            </a:r>
            <a:r>
              <a:rPr lang="fr-FR" sz="2400" dirty="0" err="1" smtClean="0"/>
              <a:t>nomdelabranchadetruire</a:t>
            </a:r>
            <a:endParaRPr lang="fr-FR" sz="2400" b="1" u="sng" dirty="0" smtClean="0"/>
          </a:p>
        </p:txBody>
      </p:sp>
    </p:spTree>
    <p:extLst>
      <p:ext uri="{BB962C8B-B14F-4D97-AF65-F5344CB8AC3E}">
        <p14:creationId xmlns:p14="http://schemas.microsoft.com/office/powerpoint/2010/main" val="174048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a:t>
            </a:r>
            <a:r>
              <a:rPr lang="fr-FR" dirty="0"/>
              <a:t>9</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normAutofit fontScale="40000" lnSpcReduction="20000"/>
          </a:bodyPr>
          <a:lstStyle/>
          <a:p>
            <a:pPr marL="0" indent="0" algn="ctr">
              <a:buNone/>
            </a:pPr>
            <a:r>
              <a:rPr lang="fr-FR" b="1" u="sng" dirty="0" smtClean="0"/>
              <a:t>Sur </a:t>
            </a:r>
            <a:r>
              <a:rPr lang="fr-FR" b="1" u="sng" dirty="0" err="1" smtClean="0"/>
              <a:t>Github</a:t>
            </a:r>
            <a:r>
              <a:rPr lang="fr-FR" b="1" u="sng" dirty="0" smtClean="0"/>
              <a:t> : </a:t>
            </a:r>
          </a:p>
          <a:p>
            <a:pPr marL="0" indent="0">
              <a:buNone/>
            </a:pPr>
            <a:r>
              <a:rPr lang="fr-FR" sz="2900" b="1" u="sng" dirty="0" smtClean="0"/>
              <a:t>Créer un </a:t>
            </a:r>
            <a:r>
              <a:rPr lang="fr-FR" sz="2900" b="1" u="sng" dirty="0" err="1" smtClean="0"/>
              <a:t>repository</a:t>
            </a:r>
            <a:r>
              <a:rPr lang="fr-FR" sz="2900" b="1" u="sng" dirty="0" smtClean="0"/>
              <a:t> :</a:t>
            </a:r>
            <a:endParaRPr lang="fr-FR" sz="2900" b="1" u="sng" dirty="0"/>
          </a:p>
          <a:p>
            <a:pPr marL="0" indent="0">
              <a:buNone/>
            </a:pPr>
            <a:r>
              <a:rPr lang="fr-FR" sz="2900" dirty="0"/>
              <a:t>Vous pouvez créer un nouveau </a:t>
            </a:r>
            <a:r>
              <a:rPr lang="fr-FR" sz="2900" dirty="0" err="1"/>
              <a:t>repository</a:t>
            </a:r>
            <a:r>
              <a:rPr lang="fr-FR" sz="2900" dirty="0"/>
              <a:t> sur votre compte personnel en suivant les étapes suivantes</a:t>
            </a:r>
            <a:r>
              <a:rPr lang="fr-FR" sz="2900" dirty="0" smtClean="0"/>
              <a:t>:</a:t>
            </a:r>
          </a:p>
          <a:p>
            <a:pPr marL="0" indent="0">
              <a:buNone/>
            </a:pPr>
            <a:endParaRPr lang="fr-FR" sz="2900" dirty="0"/>
          </a:p>
          <a:p>
            <a:r>
              <a:rPr lang="fr-FR" sz="2900" dirty="0"/>
              <a:t>Dans le coin supérieur droit de la page, cliquez sur + puis cliquez sur Nouveau </a:t>
            </a:r>
            <a:r>
              <a:rPr lang="fr-FR" sz="2900" dirty="0" err="1"/>
              <a:t>repositoire</a:t>
            </a:r>
            <a:r>
              <a:rPr lang="fr-FR" sz="2900" dirty="0"/>
              <a:t> (</a:t>
            </a:r>
            <a:r>
              <a:rPr lang="fr-FR" sz="2900" dirty="0" err="1"/>
              <a:t>repository</a:t>
            </a:r>
            <a:r>
              <a:rPr lang="fr-FR" sz="2900" dirty="0"/>
              <a:t>)</a:t>
            </a:r>
          </a:p>
          <a:p>
            <a:r>
              <a:rPr lang="fr-FR" sz="2900" dirty="0"/>
              <a:t>Sélectionnez le compte que vous souhaitez créer le nouveau </a:t>
            </a:r>
            <a:r>
              <a:rPr lang="fr-FR" sz="2900" dirty="0" err="1"/>
              <a:t>repositoire</a:t>
            </a:r>
            <a:r>
              <a:rPr lang="fr-FR" sz="2900" dirty="0"/>
              <a:t>.</a:t>
            </a:r>
          </a:p>
          <a:p>
            <a:r>
              <a:rPr lang="fr-FR" sz="2900" dirty="0"/>
              <a:t>Nommer votre </a:t>
            </a:r>
            <a:r>
              <a:rPr lang="fr-FR" sz="2900" dirty="0" err="1"/>
              <a:t>repositoire</a:t>
            </a:r>
            <a:r>
              <a:rPr lang="fr-FR" sz="2900" dirty="0"/>
              <a:t>.</a:t>
            </a:r>
          </a:p>
          <a:p>
            <a:r>
              <a:rPr lang="fr-FR" sz="2900" dirty="0"/>
              <a:t>Vous pouvez changer les paramètres de votre </a:t>
            </a:r>
            <a:r>
              <a:rPr lang="fr-FR" sz="2900" dirty="0" err="1"/>
              <a:t>repositoire</a:t>
            </a:r>
            <a:r>
              <a:rPr lang="fr-FR" sz="2900" dirty="0"/>
              <a:t>, public ou privé. si vous choisissez de mettre le </a:t>
            </a:r>
            <a:r>
              <a:rPr lang="fr-FR" sz="2900" dirty="0" err="1"/>
              <a:t>repositoire</a:t>
            </a:r>
            <a:r>
              <a:rPr lang="fr-FR" sz="2900" dirty="0"/>
              <a:t> public, il sera visible pour le public, tandis que le </a:t>
            </a:r>
            <a:r>
              <a:rPr lang="fr-FR" sz="2900" dirty="0" err="1"/>
              <a:t>repositoire</a:t>
            </a:r>
            <a:r>
              <a:rPr lang="fr-FR" sz="2900" dirty="0"/>
              <a:t> privé ne sera accessible que pour vous ou les gens que vous le partager avec.</a:t>
            </a:r>
          </a:p>
          <a:p>
            <a:r>
              <a:rPr lang="fr-FR" sz="2900" dirty="0"/>
              <a:t>Lorsque vous avez terminé, cliquez sur Créer un </a:t>
            </a:r>
            <a:r>
              <a:rPr lang="fr-FR" sz="2900" dirty="0" err="1"/>
              <a:t>repositoire</a:t>
            </a:r>
            <a:r>
              <a:rPr lang="fr-FR" sz="2900" dirty="0"/>
              <a:t>.</a:t>
            </a:r>
          </a:p>
          <a:p>
            <a:r>
              <a:rPr lang="fr-FR" sz="2900" dirty="0"/>
              <a:t>Si vous importez un </a:t>
            </a:r>
            <a:r>
              <a:rPr lang="fr-FR" sz="2900" dirty="0" err="1"/>
              <a:t>repositoire</a:t>
            </a:r>
            <a:r>
              <a:rPr lang="fr-FR" sz="2900" dirty="0"/>
              <a:t> qui existe déjà à GitHub, vous devez pas choisir une des options, car vous pouvez introduire un conflit de </a:t>
            </a:r>
            <a:r>
              <a:rPr lang="fr-FR" sz="2900" dirty="0" smtClean="0"/>
              <a:t>fusion</a:t>
            </a:r>
          </a:p>
          <a:p>
            <a:pPr marL="0" indent="0">
              <a:buNone/>
            </a:pPr>
            <a:r>
              <a:rPr lang="fr-FR" sz="2900" b="1" u="sng" dirty="0" smtClean="0"/>
              <a:t>Détails</a:t>
            </a:r>
            <a:r>
              <a:rPr lang="fr-FR" sz="2900" dirty="0" smtClean="0"/>
              <a:t> </a:t>
            </a:r>
            <a:r>
              <a:rPr lang="fr-FR" sz="2900" b="1" u="sng" dirty="0" smtClean="0"/>
              <a:t>:</a:t>
            </a:r>
            <a:endParaRPr lang="fr-FR" sz="2900" b="1" u="sng" dirty="0"/>
          </a:p>
          <a:p>
            <a:r>
              <a:rPr lang="fr-FR" sz="2900" dirty="0"/>
              <a:t>Vous pouvez choisir d'ajouter ces fichiers à partir de la ligne de commande plus tard.</a:t>
            </a:r>
          </a:p>
          <a:p>
            <a:r>
              <a:rPr lang="fr-FR" sz="2900" dirty="0"/>
              <a:t>Vous pouvez créer un fichier README, qui est un document décrivant votre projet.</a:t>
            </a:r>
          </a:p>
          <a:p>
            <a:r>
              <a:rPr lang="fr-FR" sz="2900" dirty="0"/>
              <a:t>Vous pouvez créer un fichier .</a:t>
            </a:r>
            <a:r>
              <a:rPr lang="fr-FR" sz="2900" dirty="0" err="1"/>
              <a:t>gitignore</a:t>
            </a:r>
            <a:r>
              <a:rPr lang="fr-FR" sz="2900" dirty="0"/>
              <a:t>, qui est un ensemble d'ignorer les règles.</a:t>
            </a:r>
          </a:p>
          <a:p>
            <a:r>
              <a:rPr lang="fr-FR" sz="2900" dirty="0"/>
              <a:t>Vous pouvez choisir d'ajouter une licence de logiciel pour votre projet.</a:t>
            </a:r>
          </a:p>
          <a:p>
            <a:pPr marL="0" indent="0">
              <a:buNone/>
            </a:pPr>
            <a:endParaRPr lang="fr-FR" sz="2900" dirty="0"/>
          </a:p>
        </p:txBody>
      </p:sp>
    </p:spTree>
    <p:extLst>
      <p:ext uri="{BB962C8B-B14F-4D97-AF65-F5344CB8AC3E}">
        <p14:creationId xmlns:p14="http://schemas.microsoft.com/office/powerpoint/2010/main" val="400410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10</a:t>
            </a:r>
            <a:r>
              <a:rPr lang="fr-FR" baseline="30000" dirty="0" smtClean="0"/>
              <a:t>ème</a:t>
            </a:r>
            <a:r>
              <a:rPr lang="fr-FR" dirty="0" smtClean="0"/>
              <a:t> Etape (B)</a:t>
            </a:r>
            <a:endParaRPr lang="fr-FR" dirty="0"/>
          </a:p>
        </p:txBody>
      </p:sp>
      <p:sp>
        <p:nvSpPr>
          <p:cNvPr id="3" name="Espace réservé du contenu 2"/>
          <p:cNvSpPr>
            <a:spLocks noGrp="1"/>
          </p:cNvSpPr>
          <p:nvPr>
            <p:ph idx="1"/>
          </p:nvPr>
        </p:nvSpPr>
        <p:spPr/>
        <p:txBody>
          <a:bodyPr>
            <a:normAutofit fontScale="92500" lnSpcReduction="10000"/>
          </a:bodyPr>
          <a:lstStyle/>
          <a:p>
            <a:pPr marL="0" indent="0" algn="ctr">
              <a:buNone/>
            </a:pPr>
            <a:r>
              <a:rPr lang="fr-FR" b="1" u="sng" dirty="0"/>
              <a:t>Créer une "</a:t>
            </a:r>
            <a:r>
              <a:rPr lang="fr-FR" b="1" u="sng" dirty="0" smtClean="0"/>
              <a:t>issue" :</a:t>
            </a:r>
          </a:p>
          <a:p>
            <a:pPr marL="0" indent="0" algn="ctr">
              <a:buNone/>
            </a:pPr>
            <a:endParaRPr lang="fr-FR" b="1" u="sng" dirty="0" smtClean="0"/>
          </a:p>
          <a:p>
            <a:r>
              <a:rPr lang="fr-FR" sz="2400" dirty="0"/>
              <a:t>Les issues peuvent être utilisés pour assurer le suivi des bogues, des améliorations ou d'autres demandes de projets.</a:t>
            </a:r>
          </a:p>
          <a:p>
            <a:r>
              <a:rPr lang="fr-FR" sz="2400" dirty="0"/>
              <a:t>Tout utilisateur GitHub peut créer une issue pour un dépôt public et pour se faire, suivez les étapes suivantes</a:t>
            </a:r>
            <a:r>
              <a:rPr lang="fr-FR" sz="2400" dirty="0" smtClean="0"/>
              <a:t>:</a:t>
            </a:r>
          </a:p>
          <a:p>
            <a:r>
              <a:rPr lang="fr-FR" sz="2400" dirty="0"/>
              <a:t>Sur GitHub, accédez à la page principale du dépôt.</a:t>
            </a:r>
          </a:p>
          <a:p>
            <a:r>
              <a:rPr lang="fr-FR" sz="2400" dirty="0"/>
              <a:t>Cliquez issues.</a:t>
            </a:r>
          </a:p>
          <a:p>
            <a:r>
              <a:rPr lang="fr-FR" sz="2400" dirty="0"/>
              <a:t>Cliquez nouveau issue.</a:t>
            </a:r>
          </a:p>
          <a:p>
            <a:r>
              <a:rPr lang="fr-FR" sz="2400" dirty="0"/>
              <a:t>Tapez un titre et une description pour votre issue.</a:t>
            </a:r>
          </a:p>
          <a:p>
            <a:r>
              <a:rPr lang="fr-FR" sz="2400" dirty="0"/>
              <a:t>Lorsque vous avez terminé, cliquez sur Soumettre nouveau issue.</a:t>
            </a:r>
          </a:p>
          <a:p>
            <a:endParaRPr lang="fr-FR" sz="2400" dirty="0"/>
          </a:p>
          <a:p>
            <a:pPr marL="0" indent="0">
              <a:buNone/>
            </a:pPr>
            <a:endParaRPr lang="fr-FR" dirty="0"/>
          </a:p>
          <a:p>
            <a:pPr marL="0" indent="0" algn="ctr">
              <a:buNone/>
            </a:pPr>
            <a:endParaRPr lang="fr-FR" dirty="0"/>
          </a:p>
        </p:txBody>
      </p:sp>
    </p:spTree>
    <p:extLst>
      <p:ext uri="{BB962C8B-B14F-4D97-AF65-F5344CB8AC3E}">
        <p14:creationId xmlns:p14="http://schemas.microsoft.com/office/powerpoint/2010/main" val="1876076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18/ 11</a:t>
            </a:r>
            <a:r>
              <a:rPr lang="fr-FR" baseline="30000" dirty="0" smtClean="0"/>
              <a:t>ème</a:t>
            </a:r>
            <a:r>
              <a:rPr lang="fr-FR" dirty="0" smtClean="0"/>
              <a:t> Etape</a:t>
            </a:r>
            <a:endParaRPr lang="fr-FR" dirty="0"/>
          </a:p>
        </p:txBody>
      </p:sp>
      <p:sp>
        <p:nvSpPr>
          <p:cNvPr id="3" name="Espace réservé du contenu 2"/>
          <p:cNvSpPr>
            <a:spLocks noGrp="1"/>
          </p:cNvSpPr>
          <p:nvPr>
            <p:ph idx="1"/>
          </p:nvPr>
        </p:nvSpPr>
        <p:spPr/>
        <p:txBody>
          <a:bodyPr/>
          <a:lstStyle/>
          <a:p>
            <a:pPr marL="0" indent="0" algn="ctr">
              <a:buNone/>
            </a:pPr>
            <a:r>
              <a:rPr lang="fr-FR" b="1" u="sng" dirty="0"/>
              <a:t>Faire un pull </a:t>
            </a:r>
            <a:r>
              <a:rPr lang="fr-FR" b="1" u="sng" dirty="0" err="1" smtClean="0"/>
              <a:t>request</a:t>
            </a:r>
            <a:r>
              <a:rPr lang="fr-FR" b="1" u="sng" dirty="0"/>
              <a:t> </a:t>
            </a:r>
            <a:r>
              <a:rPr lang="fr-FR" b="1" u="sng" dirty="0" smtClean="0"/>
              <a:t>:</a:t>
            </a:r>
          </a:p>
          <a:p>
            <a:pPr marL="0" indent="0" algn="ctr">
              <a:buNone/>
            </a:pPr>
            <a:endParaRPr lang="fr-FR" b="1" u="sng" dirty="0" smtClean="0"/>
          </a:p>
          <a:p>
            <a:r>
              <a:rPr lang="fr-FR" sz="2400" dirty="0"/>
              <a:t>Pour créer ou faire un pull </a:t>
            </a:r>
            <a:r>
              <a:rPr lang="fr-FR" sz="2400" dirty="0" err="1"/>
              <a:t>request</a:t>
            </a:r>
            <a:r>
              <a:rPr lang="fr-FR" sz="2400" dirty="0"/>
              <a:t>. Il suffit de suivre les étapes suivantes:</a:t>
            </a:r>
          </a:p>
          <a:p>
            <a:r>
              <a:rPr lang="fr-FR" sz="2400" dirty="0"/>
              <a:t>Sur GitHub, accédez à la page principale du </a:t>
            </a:r>
            <a:r>
              <a:rPr lang="fr-FR" sz="2400" dirty="0" err="1"/>
              <a:t>repositoire</a:t>
            </a:r>
            <a:r>
              <a:rPr lang="fr-FR" sz="2400" dirty="0"/>
              <a:t>(</a:t>
            </a:r>
            <a:r>
              <a:rPr lang="fr-FR" sz="2400" dirty="0" err="1"/>
              <a:t>repository</a:t>
            </a:r>
            <a:r>
              <a:rPr lang="fr-FR" sz="2400" dirty="0"/>
              <a:t>).</a:t>
            </a:r>
          </a:p>
          <a:p>
            <a:r>
              <a:rPr lang="fr-FR" sz="2400" dirty="0"/>
              <a:t>Dans le menu “Branch”, choisissez la branche qui contient vos </a:t>
            </a:r>
            <a:r>
              <a:rPr lang="fr-FR" sz="2400" dirty="0" err="1"/>
              <a:t>commits</a:t>
            </a:r>
            <a:r>
              <a:rPr lang="fr-FR" sz="2400" dirty="0"/>
              <a:t>.</a:t>
            </a:r>
          </a:p>
          <a:p>
            <a:r>
              <a:rPr lang="fr-FR" sz="2400" dirty="0"/>
              <a:t>A droite de menu “Branch”, cliquez sur New pull </a:t>
            </a:r>
            <a:r>
              <a:rPr lang="fr-FR" sz="2400" dirty="0" err="1"/>
              <a:t>request</a:t>
            </a:r>
            <a:r>
              <a:rPr lang="fr-FR" sz="2400" dirty="0"/>
              <a:t>.</a:t>
            </a:r>
          </a:p>
          <a:p>
            <a:r>
              <a:rPr lang="fr-FR" sz="2400" dirty="0"/>
              <a:t>Tapez un nom et une description pour la nouvelle pull </a:t>
            </a:r>
            <a:r>
              <a:rPr lang="fr-FR" sz="2400" dirty="0" err="1"/>
              <a:t>request</a:t>
            </a:r>
            <a:r>
              <a:rPr lang="fr-FR" sz="2400" dirty="0"/>
              <a:t>.</a:t>
            </a:r>
          </a:p>
          <a:p>
            <a:r>
              <a:rPr lang="fr-FR" sz="2400" dirty="0"/>
              <a:t>Cliquez Créer new pull </a:t>
            </a:r>
            <a:r>
              <a:rPr lang="fr-FR" sz="2400" dirty="0" err="1"/>
              <a:t>request</a:t>
            </a:r>
            <a:r>
              <a:rPr lang="fr-FR" sz="2400" dirty="0"/>
              <a:t>.</a:t>
            </a:r>
          </a:p>
          <a:p>
            <a:pPr marL="0" indent="0">
              <a:buNone/>
            </a:pPr>
            <a:endParaRPr lang="fr-FR" sz="2400" b="1" u="sng" dirty="0"/>
          </a:p>
          <a:p>
            <a:pPr marL="0" indent="0" algn="ctr">
              <a:buNone/>
            </a:pPr>
            <a:endParaRPr lang="fr-FR" dirty="0"/>
          </a:p>
        </p:txBody>
      </p:sp>
    </p:spTree>
    <p:extLst>
      <p:ext uri="{BB962C8B-B14F-4D97-AF65-F5344CB8AC3E}">
        <p14:creationId xmlns:p14="http://schemas.microsoft.com/office/powerpoint/2010/main" val="30013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1594711"/>
          </a:xfrm>
        </p:spPr>
        <p:txBody>
          <a:bodyPr/>
          <a:lstStyle/>
          <a:p>
            <a:r>
              <a:rPr lang="fr-FR" sz="4000" dirty="0" smtClean="0"/>
              <a:t>1/</a:t>
            </a:r>
            <a:r>
              <a:rPr lang="fr-FR" dirty="0" smtClean="0"/>
              <a:t> </a:t>
            </a:r>
            <a:r>
              <a:rPr lang="fr-FR" sz="4800" dirty="0" smtClean="0"/>
              <a:t>Configuration</a:t>
            </a:r>
            <a:r>
              <a:rPr lang="fr-FR" dirty="0" smtClean="0"/>
              <a:t> </a:t>
            </a:r>
            <a:r>
              <a:rPr lang="fr-FR" sz="4400" dirty="0" smtClean="0"/>
              <a:t>de </a:t>
            </a:r>
            <a:r>
              <a:rPr lang="fr-FR" sz="4400" dirty="0" err="1" smtClean="0"/>
              <a:t>github</a:t>
            </a:r>
            <a:endParaRPr lang="fr-FR" sz="4400" dirty="0"/>
          </a:p>
        </p:txBody>
      </p:sp>
      <p:sp>
        <p:nvSpPr>
          <p:cNvPr id="3" name="Espace réservé du contenu 2"/>
          <p:cNvSpPr>
            <a:spLocks noGrp="1"/>
          </p:cNvSpPr>
          <p:nvPr>
            <p:ph type="subTitle" idx="1"/>
          </p:nvPr>
        </p:nvSpPr>
        <p:spPr>
          <a:xfrm>
            <a:off x="1524000" y="3435531"/>
            <a:ext cx="9144000" cy="2867297"/>
          </a:xfrm>
        </p:spPr>
        <p:txBody>
          <a:bodyPr>
            <a:normAutofit/>
          </a:bodyPr>
          <a:lstStyle/>
          <a:p>
            <a:pPr algn="l"/>
            <a:r>
              <a:rPr lang="fr-FR" dirty="0" smtClean="0"/>
              <a:t>A) Comme </a:t>
            </a:r>
            <a:r>
              <a:rPr lang="fr-FR" dirty="0"/>
              <a:t>vous avez pu l'entrevoir au chapitre 1, vous pouvez spécifier les paramètres de configuration de Git avec la </a:t>
            </a:r>
            <a:r>
              <a:rPr lang="fr-FR" dirty="0" smtClean="0"/>
              <a:t>commande : git config </a:t>
            </a:r>
            <a:r>
              <a:rPr lang="fr-FR" dirty="0"/>
              <a:t> </a:t>
            </a:r>
            <a:endParaRPr lang="fr-FR" dirty="0" smtClean="0"/>
          </a:p>
          <a:p>
            <a:r>
              <a:rPr lang="fr-FR" dirty="0" smtClean="0"/>
              <a:t>Une </a:t>
            </a:r>
            <a:r>
              <a:rPr lang="fr-FR" dirty="0"/>
              <a:t>des premières choses que vous avez faites a été de paramétrer votre nom et votre adresse e-mail </a:t>
            </a:r>
            <a:r>
              <a:rPr lang="fr-FR" dirty="0" smtClean="0"/>
              <a:t>:</a:t>
            </a:r>
            <a:endParaRPr lang="fr-FR" dirty="0"/>
          </a:p>
          <a:p>
            <a:r>
              <a:rPr lang="fr-FR" dirty="0"/>
              <a:t>B</a:t>
            </a:r>
            <a:r>
              <a:rPr lang="fr-FR" dirty="0" smtClean="0"/>
              <a:t>) Familiariser</a:t>
            </a:r>
            <a:r>
              <a:rPr lang="fr-FR" dirty="0"/>
              <a:t>, utilisation du terminal avec les différentes commandes de base, pour pouvoir comprendre le concept de la configuration </a:t>
            </a:r>
            <a:r>
              <a:rPr lang="fr-FR" dirty="0" err="1"/>
              <a:t>github</a:t>
            </a:r>
            <a:r>
              <a:rPr lang="fr-FR" dirty="0"/>
              <a:t>.</a:t>
            </a:r>
          </a:p>
          <a:p>
            <a:pPr marL="457200" indent="-457200">
              <a:buAutoNum type="alphaUcParenR"/>
            </a:pPr>
            <a:endParaRPr lang="fr-FR" dirty="0"/>
          </a:p>
          <a:p>
            <a:endParaRPr lang="fr-FR" dirty="0" smtClean="0"/>
          </a:p>
        </p:txBody>
      </p:sp>
    </p:spTree>
    <p:extLst>
      <p:ext uri="{BB962C8B-B14F-4D97-AF65-F5344CB8AC3E}">
        <p14:creationId xmlns:p14="http://schemas.microsoft.com/office/powerpoint/2010/main" val="300497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19/ 12</a:t>
            </a:r>
            <a:r>
              <a:rPr lang="fr-FR" baseline="30000" dirty="0" smtClean="0"/>
              <a:t>ème</a:t>
            </a:r>
            <a:r>
              <a:rPr lang="fr-FR" dirty="0" smtClean="0"/>
              <a:t> Etape</a:t>
            </a:r>
            <a:endParaRPr lang="fr-FR" dirty="0"/>
          </a:p>
        </p:txBody>
      </p:sp>
      <p:sp>
        <p:nvSpPr>
          <p:cNvPr id="3" name="Espace réservé du contenu 2"/>
          <p:cNvSpPr>
            <a:spLocks noGrp="1"/>
          </p:cNvSpPr>
          <p:nvPr>
            <p:ph idx="1"/>
          </p:nvPr>
        </p:nvSpPr>
        <p:spPr>
          <a:xfrm>
            <a:off x="838200" y="1371601"/>
            <a:ext cx="10515600" cy="5277394"/>
          </a:xfrm>
        </p:spPr>
        <p:txBody>
          <a:bodyPr>
            <a:normAutofit fontScale="62500" lnSpcReduction="20000"/>
          </a:bodyPr>
          <a:lstStyle/>
          <a:p>
            <a:pPr marL="0" indent="0" algn="ctr">
              <a:buNone/>
            </a:pPr>
            <a:r>
              <a:rPr lang="fr-FR" b="1" u="sng" dirty="0" smtClean="0"/>
              <a:t>Mise en pratique réel des commandes git pour modifier un projet :</a:t>
            </a:r>
          </a:p>
          <a:p>
            <a:pPr marL="0" indent="0" algn="ctr">
              <a:buNone/>
            </a:pPr>
            <a:endParaRPr lang="fr-FR" b="1" u="sng" dirty="0" smtClean="0"/>
          </a:p>
          <a:p>
            <a:pPr marL="0" indent="0">
              <a:buNone/>
            </a:pPr>
            <a:r>
              <a:rPr lang="fr-FR" sz="2400" dirty="0" smtClean="0"/>
              <a:t>Il faut utiliser </a:t>
            </a:r>
            <a:r>
              <a:rPr lang="fr-FR" sz="2400" dirty="0" smtClean="0"/>
              <a:t>:</a:t>
            </a:r>
          </a:p>
          <a:p>
            <a:pPr marL="0" indent="0">
              <a:buNone/>
            </a:pPr>
            <a:r>
              <a:rPr lang="fr-FR" sz="2400" dirty="0" smtClean="0"/>
              <a:t>1- cd : </a:t>
            </a:r>
            <a:r>
              <a:rPr lang="fr-FR" sz="2400" dirty="0" smtClean="0"/>
              <a:t>sur le répertoire de base(ex: /home</a:t>
            </a:r>
            <a:r>
              <a:rPr lang="fr-FR" sz="2400" dirty="0"/>
              <a:t>) </a:t>
            </a:r>
            <a:endParaRPr lang="fr-FR" sz="2400" dirty="0" smtClean="0"/>
          </a:p>
          <a:p>
            <a:pPr marL="0" indent="0">
              <a:buNone/>
            </a:pPr>
            <a:r>
              <a:rPr lang="fr-FR" sz="2400" dirty="0" smtClean="0"/>
              <a:t>2-Forker </a:t>
            </a:r>
            <a:r>
              <a:rPr lang="fr-FR" sz="2400" dirty="0"/>
              <a:t>le projet : En cliquant sur le </a:t>
            </a:r>
            <a:r>
              <a:rPr lang="fr-FR" sz="2400" dirty="0" err="1"/>
              <a:t>forkage</a:t>
            </a:r>
            <a:r>
              <a:rPr lang="fr-FR" sz="2400" dirty="0"/>
              <a:t> du projet (le petit cadre vers)</a:t>
            </a:r>
          </a:p>
          <a:p>
            <a:pPr marL="0" indent="0">
              <a:buNone/>
            </a:pPr>
            <a:r>
              <a:rPr lang="fr-FR" sz="2400" dirty="0" smtClean="0"/>
              <a:t>3-Cloner : </a:t>
            </a:r>
            <a:r>
              <a:rPr lang="fr-FR" sz="2400" dirty="0"/>
              <a:t>le lien du projet </a:t>
            </a:r>
            <a:r>
              <a:rPr lang="fr-FR" sz="2400" dirty="0" err="1"/>
              <a:t>grace</a:t>
            </a:r>
            <a:r>
              <a:rPr lang="fr-FR" sz="2400" dirty="0"/>
              <a:t> à la commande git </a:t>
            </a:r>
            <a:r>
              <a:rPr lang="fr-FR" sz="2400" dirty="0" smtClean="0"/>
              <a:t>clone</a:t>
            </a:r>
          </a:p>
          <a:p>
            <a:pPr marL="0" indent="0">
              <a:buNone/>
            </a:pPr>
            <a:r>
              <a:rPr lang="fr-FR" sz="2400" b="1" u="sng" dirty="0" err="1" smtClean="0"/>
              <a:t>Debut</a:t>
            </a:r>
            <a:r>
              <a:rPr lang="fr-FR" sz="2400" b="1" u="sng" dirty="0" smtClean="0"/>
              <a:t> :</a:t>
            </a:r>
            <a:endParaRPr lang="fr-FR" sz="2400" b="1" u="sng" dirty="0"/>
          </a:p>
          <a:p>
            <a:pPr marL="0" indent="0">
              <a:buNone/>
            </a:pPr>
            <a:r>
              <a:rPr lang="fr-FR" sz="2400" dirty="0" smtClean="0"/>
              <a:t>(Mon repo avec celui du projet </a:t>
            </a:r>
            <a:r>
              <a:rPr lang="fr-FR" sz="2400" dirty="0" err="1" smtClean="0"/>
              <a:t>forker</a:t>
            </a:r>
            <a:r>
              <a:rPr lang="fr-FR" sz="2400" dirty="0" smtClean="0"/>
              <a:t>, sont </a:t>
            </a:r>
            <a:r>
              <a:rPr lang="fr-FR" sz="2400" dirty="0" err="1" smtClean="0"/>
              <a:t>desormais</a:t>
            </a:r>
            <a:r>
              <a:rPr lang="fr-FR" sz="2400" dirty="0" smtClean="0"/>
              <a:t> lier)</a:t>
            </a:r>
            <a:endParaRPr lang="fr-FR" sz="2400" dirty="0" smtClean="0"/>
          </a:p>
          <a:p>
            <a:pPr marL="0" indent="0">
              <a:buNone/>
            </a:pPr>
            <a:endParaRPr lang="fr-FR" sz="2400" dirty="0" smtClean="0"/>
          </a:p>
          <a:p>
            <a:pPr marL="0" indent="0">
              <a:buNone/>
            </a:pPr>
            <a:r>
              <a:rPr lang="fr-FR" sz="2400" dirty="0" smtClean="0"/>
              <a:t>2- </a:t>
            </a:r>
            <a:r>
              <a:rPr lang="fr-FR" sz="2400" dirty="0" smtClean="0"/>
              <a:t>cd : Ce mettre dans </a:t>
            </a:r>
            <a:r>
              <a:rPr lang="fr-FR" sz="2400" dirty="0" smtClean="0"/>
              <a:t>le projet </a:t>
            </a:r>
            <a:r>
              <a:rPr lang="fr-FR" sz="2400" dirty="0" smtClean="0"/>
              <a:t>qui à été cloner ou autre</a:t>
            </a:r>
            <a:r>
              <a:rPr lang="fr-FR" sz="2400" dirty="0" smtClean="0"/>
              <a:t>(ex</a:t>
            </a:r>
            <a:r>
              <a:rPr lang="fr-FR" sz="2400" dirty="0" smtClean="0"/>
              <a:t>: /projet)</a:t>
            </a:r>
          </a:p>
          <a:p>
            <a:pPr marL="0" indent="0">
              <a:buNone/>
            </a:pPr>
            <a:r>
              <a:rPr lang="fr-FR" sz="2400" dirty="0" smtClean="0"/>
              <a:t>3- git </a:t>
            </a:r>
            <a:r>
              <a:rPr lang="fr-FR" sz="2400" dirty="0" err="1" smtClean="0"/>
              <a:t>add</a:t>
            </a:r>
            <a:r>
              <a:rPr lang="fr-FR" sz="2400" dirty="0" smtClean="0"/>
              <a:t> . Il permet de prendre tous le fichiers qui sont </a:t>
            </a:r>
            <a:r>
              <a:rPr lang="fr-FR" sz="2400" dirty="0"/>
              <a:t>d</a:t>
            </a:r>
            <a:r>
              <a:rPr lang="fr-FR" sz="2400" dirty="0" smtClean="0"/>
              <a:t>ans le </a:t>
            </a:r>
            <a:r>
              <a:rPr lang="fr-FR" sz="2400" dirty="0" smtClean="0"/>
              <a:t>fichier </a:t>
            </a:r>
            <a:r>
              <a:rPr lang="fr-FR" sz="2400" dirty="0" smtClean="0"/>
              <a:t>(c’est-à-dire ‘projet’)</a:t>
            </a:r>
          </a:p>
          <a:p>
            <a:pPr marL="0" indent="0">
              <a:buNone/>
            </a:pPr>
            <a:r>
              <a:rPr lang="fr-FR" sz="2400" dirty="0" smtClean="0"/>
              <a:t>4- git commit –m ‘’Mettre un commentaire concernant la modification ou la </a:t>
            </a:r>
            <a:r>
              <a:rPr lang="fr-FR" sz="2400" dirty="0" err="1" smtClean="0"/>
              <a:t>créeation</a:t>
            </a:r>
            <a:r>
              <a:rPr lang="fr-FR" sz="2400" dirty="0"/>
              <a:t> </a:t>
            </a:r>
            <a:r>
              <a:rPr lang="fr-FR" sz="2400" dirty="0" smtClean="0"/>
              <a:t>d’un projet ou autre’’</a:t>
            </a:r>
          </a:p>
          <a:p>
            <a:pPr marL="0" indent="0">
              <a:buNone/>
            </a:pPr>
            <a:r>
              <a:rPr lang="fr-FR" sz="2400" dirty="0" smtClean="0"/>
              <a:t>5-git push : envoyer tous sur la branche original</a:t>
            </a:r>
            <a:r>
              <a:rPr lang="fr-FR" sz="2400" dirty="0" smtClean="0"/>
              <a:t>.</a:t>
            </a:r>
            <a:endParaRPr lang="fr-FR" sz="2400" dirty="0" smtClean="0"/>
          </a:p>
          <a:p>
            <a:pPr marL="0" indent="0">
              <a:buNone/>
            </a:pPr>
            <a:r>
              <a:rPr lang="fr-FR" sz="2400" dirty="0" smtClean="0"/>
              <a:t>6- Pull </a:t>
            </a:r>
            <a:r>
              <a:rPr lang="fr-FR" sz="2400" dirty="0" err="1" smtClean="0"/>
              <a:t>request</a:t>
            </a:r>
            <a:r>
              <a:rPr lang="fr-FR" sz="2400" dirty="0" smtClean="0"/>
              <a:t> : La pull </a:t>
            </a:r>
            <a:r>
              <a:rPr lang="fr-FR" sz="2400" dirty="0" err="1" smtClean="0"/>
              <a:t>request</a:t>
            </a:r>
            <a:r>
              <a:rPr lang="fr-FR" sz="2400" dirty="0" smtClean="0"/>
              <a:t> est une demande de pull (ajout), c’est-à-dire ajouté un peu de code au répertoire, à un projet sur </a:t>
            </a:r>
            <a:r>
              <a:rPr lang="fr-FR" sz="2400" dirty="0" err="1" smtClean="0"/>
              <a:t>Github</a:t>
            </a:r>
            <a:r>
              <a:rPr lang="fr-FR" sz="2400" dirty="0" smtClean="0"/>
              <a:t>. </a:t>
            </a:r>
            <a:r>
              <a:rPr lang="fr-FR" sz="2400" dirty="0" err="1" smtClean="0"/>
              <a:t>Github</a:t>
            </a:r>
            <a:r>
              <a:rPr lang="fr-FR" sz="2400" dirty="0" smtClean="0"/>
              <a:t> dispose d’une interface web simple, qui facilite la possibilité de proposer des modifications de code</a:t>
            </a:r>
            <a:r>
              <a:rPr lang="fr-FR" sz="2400" dirty="0" smtClean="0"/>
              <a:t>.</a:t>
            </a:r>
          </a:p>
          <a:p>
            <a:pPr marL="0" indent="0">
              <a:buNone/>
            </a:pPr>
            <a:endParaRPr lang="fr-FR" sz="2400" dirty="0" smtClean="0"/>
          </a:p>
          <a:p>
            <a:pPr marL="0" indent="0">
              <a:buNone/>
            </a:pPr>
            <a:r>
              <a:rPr lang="fr-FR" sz="2400" b="1" u="sng" dirty="0" smtClean="0"/>
              <a:t>Fin :</a:t>
            </a:r>
            <a:endParaRPr lang="fr-FR" sz="2400" b="1" u="sng" dirty="0" smtClean="0"/>
          </a:p>
          <a:p>
            <a:pPr marL="0" indent="0">
              <a:buNone/>
            </a:pPr>
            <a:r>
              <a:rPr lang="fr-FR" sz="2400" dirty="0" smtClean="0"/>
              <a:t>(Mon repo et celui du projet </a:t>
            </a:r>
            <a:r>
              <a:rPr lang="fr-FR" sz="2400" dirty="0" err="1" smtClean="0"/>
              <a:t>forker</a:t>
            </a:r>
            <a:r>
              <a:rPr lang="fr-FR" sz="2400" dirty="0" smtClean="0"/>
              <a:t> et modifié sont fusionner)</a:t>
            </a:r>
          </a:p>
          <a:p>
            <a:pPr marL="0" indent="0">
              <a:buNone/>
            </a:pPr>
            <a:endParaRPr lang="fr-FR" sz="2400" dirty="0"/>
          </a:p>
          <a:p>
            <a:pPr marL="0" indent="0">
              <a:buNone/>
            </a:pPr>
            <a:endParaRPr lang="fr-FR" sz="2400" dirty="0"/>
          </a:p>
        </p:txBody>
      </p:sp>
    </p:spTree>
    <p:extLst>
      <p:ext uri="{BB962C8B-B14F-4D97-AF65-F5344CB8AC3E}">
        <p14:creationId xmlns:p14="http://schemas.microsoft.com/office/powerpoint/2010/main" val="341204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a:t>
            </a:r>
            <a:r>
              <a:rPr lang="fr-FR" dirty="0" err="1" smtClean="0"/>
              <a:t>Forkez</a:t>
            </a:r>
            <a:r>
              <a:rPr lang="fr-FR" dirty="0" smtClean="0"/>
              <a:t> le dépôt du projet</a:t>
            </a:r>
            <a:endParaRPr lang="fr-FR" dirty="0"/>
          </a:p>
        </p:txBody>
      </p:sp>
      <p:sp>
        <p:nvSpPr>
          <p:cNvPr id="3" name="Espace réservé du contenu 2"/>
          <p:cNvSpPr>
            <a:spLocks noGrp="1"/>
          </p:cNvSpPr>
          <p:nvPr>
            <p:ph idx="1"/>
          </p:nvPr>
        </p:nvSpPr>
        <p:spPr/>
        <p:txBody>
          <a:bodyPr/>
          <a:lstStyle/>
          <a:p>
            <a:endParaRPr lang="fr-FR" dirty="0" smtClean="0"/>
          </a:p>
          <a:p>
            <a:endParaRPr lang="fr-FR" dirty="0" smtClean="0"/>
          </a:p>
          <a:p>
            <a:endParaRPr lang="fr-FR" dirty="0"/>
          </a:p>
          <a:p>
            <a:r>
              <a:rPr lang="fr-FR" dirty="0" smtClean="0"/>
              <a:t>A) </a:t>
            </a:r>
            <a:r>
              <a:rPr lang="fr-FR" dirty="0" err="1" smtClean="0"/>
              <a:t>Forker</a:t>
            </a:r>
            <a:r>
              <a:rPr lang="fr-FR" dirty="0" smtClean="0"/>
              <a:t> le lien du projet </a:t>
            </a:r>
            <a:r>
              <a:rPr lang="fr-FR" dirty="0" err="1" smtClean="0"/>
              <a:t>alumni</a:t>
            </a:r>
            <a:r>
              <a:rPr lang="fr-FR" dirty="0" smtClean="0"/>
              <a:t> hébergé en open source sur </a:t>
            </a:r>
            <a:r>
              <a:rPr lang="fr-FR" dirty="0" err="1" smtClean="0"/>
              <a:t>github</a:t>
            </a:r>
            <a:r>
              <a:rPr lang="fr-FR" dirty="0" smtClean="0"/>
              <a:t> à l’aide de différentes commandes, plus précisément la </a:t>
            </a:r>
            <a:r>
              <a:rPr lang="fr-FR" dirty="0" err="1" smtClean="0"/>
              <a:t>comande</a:t>
            </a:r>
            <a:r>
              <a:rPr lang="fr-FR" dirty="0" smtClean="0"/>
              <a:t> git clone</a:t>
            </a:r>
          </a:p>
          <a:p>
            <a:endParaRPr lang="fr-FR" dirty="0"/>
          </a:p>
        </p:txBody>
      </p:sp>
    </p:spTree>
    <p:extLst>
      <p:ext uri="{BB962C8B-B14F-4D97-AF65-F5344CB8AC3E}">
        <p14:creationId xmlns:p14="http://schemas.microsoft.com/office/powerpoint/2010/main" val="4124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3/ Modification d’un document </a:t>
            </a:r>
            <a:endParaRPr lang="fr-FR" dirty="0"/>
          </a:p>
        </p:txBody>
      </p:sp>
      <p:sp>
        <p:nvSpPr>
          <p:cNvPr id="3" name="Espace réservé du contenu 2"/>
          <p:cNvSpPr>
            <a:spLocks noGrp="1"/>
          </p:cNvSpPr>
          <p:nvPr>
            <p:ph idx="1"/>
          </p:nvPr>
        </p:nvSpPr>
        <p:spPr/>
        <p:txBody>
          <a:bodyPr/>
          <a:lstStyle/>
          <a:p>
            <a:r>
              <a:rPr lang="fr-FR" dirty="0" smtClean="0"/>
              <a:t>A) La modification d’un document déjà complet, qu’il fallait juste modifier quelques informations, pour mettre nos coordonnées personnel, ainsi que nos différentes compétences etc...</a:t>
            </a:r>
          </a:p>
          <a:p>
            <a:endParaRPr lang="fr-FR" dirty="0"/>
          </a:p>
          <a:p>
            <a:endParaRPr lang="fr-FR" dirty="0" smtClean="0"/>
          </a:p>
          <a:p>
            <a:r>
              <a:rPr lang="fr-FR" dirty="0" smtClean="0"/>
              <a:t>B) Ce document servira de profil sur la plateforme </a:t>
            </a:r>
            <a:r>
              <a:rPr lang="fr-FR" dirty="0" err="1" smtClean="0"/>
              <a:t>Openclassrooms</a:t>
            </a:r>
            <a:r>
              <a:rPr lang="fr-FR" dirty="0" smtClean="0"/>
              <a:t> via l’espace étudiant, et à l’intérieur de cet espace étudiant, il y aura toutes les informations concernant les étudiants avec leurs différents projets et expériences.  </a:t>
            </a:r>
            <a:endParaRPr lang="fr-FR" dirty="0"/>
          </a:p>
        </p:txBody>
      </p:sp>
    </p:spTree>
    <p:extLst>
      <p:ext uri="{BB962C8B-B14F-4D97-AF65-F5344CB8AC3E}">
        <p14:creationId xmlns:p14="http://schemas.microsoft.com/office/powerpoint/2010/main" val="113959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 </a:t>
            </a:r>
            <a:r>
              <a:rPr lang="fr-FR" dirty="0" smtClean="0"/>
              <a:t>4/ Projet, mon beau projet</a:t>
            </a:r>
            <a:endParaRPr lang="fr-FR" dirty="0"/>
          </a:p>
        </p:txBody>
      </p:sp>
      <p:sp>
        <p:nvSpPr>
          <p:cNvPr id="3" name="Espace réservé du contenu 2"/>
          <p:cNvSpPr>
            <a:spLocks noGrp="1"/>
          </p:cNvSpPr>
          <p:nvPr>
            <p:ph idx="1"/>
          </p:nvPr>
        </p:nvSpPr>
        <p:spPr/>
        <p:txBody>
          <a:bodyPr/>
          <a:lstStyle/>
          <a:p>
            <a:endParaRPr lang="fr-FR" dirty="0" smtClean="0"/>
          </a:p>
          <a:p>
            <a:endParaRPr lang="fr-FR" dirty="0"/>
          </a:p>
          <a:p>
            <a:r>
              <a:rPr lang="fr-FR" dirty="0" smtClean="0"/>
              <a:t>A) Concernant cet étape, il fallait créer un dossier, pour y mettre les différents projets effectués jusqu’à aujourd’hui.</a:t>
            </a:r>
            <a:endParaRPr lang="fr-FR" dirty="0"/>
          </a:p>
        </p:txBody>
      </p:sp>
    </p:spTree>
    <p:extLst>
      <p:ext uri="{BB962C8B-B14F-4D97-AF65-F5344CB8AC3E}">
        <p14:creationId xmlns:p14="http://schemas.microsoft.com/office/powerpoint/2010/main" val="209142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5/ Envoyez sur </a:t>
            </a:r>
            <a:r>
              <a:rPr lang="fr-FR" dirty="0" err="1" smtClean="0"/>
              <a:t>github</a:t>
            </a:r>
            <a:endParaRPr lang="fr-FR" dirty="0"/>
          </a:p>
        </p:txBody>
      </p:sp>
      <p:sp>
        <p:nvSpPr>
          <p:cNvPr id="3" name="Espace réservé du contenu 2"/>
          <p:cNvSpPr>
            <a:spLocks noGrp="1"/>
          </p:cNvSpPr>
          <p:nvPr>
            <p:ph idx="1"/>
          </p:nvPr>
        </p:nvSpPr>
        <p:spPr/>
        <p:txBody>
          <a:bodyPr/>
          <a:lstStyle/>
          <a:p>
            <a:r>
              <a:rPr lang="fr-FR" dirty="0" smtClean="0"/>
              <a:t>A) Si nous avons effectué la configuration </a:t>
            </a:r>
            <a:r>
              <a:rPr lang="fr-FR" dirty="0" err="1" smtClean="0"/>
              <a:t>github</a:t>
            </a:r>
            <a:r>
              <a:rPr lang="fr-FR" dirty="0" smtClean="0"/>
              <a:t> en local, il fallait </a:t>
            </a:r>
            <a:r>
              <a:rPr lang="fr-FR" dirty="0" err="1" smtClean="0"/>
              <a:t>forker</a:t>
            </a:r>
            <a:r>
              <a:rPr lang="fr-FR" dirty="0" smtClean="0"/>
              <a:t> le lien du </a:t>
            </a:r>
            <a:r>
              <a:rPr lang="fr-FR" dirty="0" err="1" smtClean="0"/>
              <a:t>projet,modifier</a:t>
            </a:r>
            <a:r>
              <a:rPr lang="fr-FR" dirty="0" smtClean="0"/>
              <a:t> le document déjà complété , envoyer sur </a:t>
            </a:r>
            <a:r>
              <a:rPr lang="fr-FR" dirty="0" err="1" smtClean="0"/>
              <a:t>github</a:t>
            </a:r>
            <a:r>
              <a:rPr lang="fr-FR" dirty="0" smtClean="0"/>
              <a:t> avec la commande git push toutes les modifications qu’on a effectuer concernant le dossier </a:t>
            </a:r>
            <a:r>
              <a:rPr lang="fr-FR" dirty="0" err="1" smtClean="0"/>
              <a:t>alumni</a:t>
            </a:r>
            <a:r>
              <a:rPr lang="fr-FR" dirty="0" smtClean="0"/>
              <a:t>, il fallait l’</a:t>
            </a:r>
            <a:r>
              <a:rPr lang="fr-FR" dirty="0" err="1" smtClean="0"/>
              <a:t>nevoyer</a:t>
            </a:r>
            <a:r>
              <a:rPr lang="fr-FR" dirty="0" smtClean="0"/>
              <a:t> sur la </a:t>
            </a:r>
            <a:r>
              <a:rPr lang="fr-FR" dirty="0" err="1" smtClean="0"/>
              <a:t>branch</a:t>
            </a:r>
            <a:r>
              <a:rPr lang="fr-FR" dirty="0" smtClean="0"/>
              <a:t> (original, qui se nomme master). Enfin pour finir, mettre le lien de son profil étudiant d’</a:t>
            </a:r>
            <a:r>
              <a:rPr lang="fr-FR" dirty="0" err="1" smtClean="0"/>
              <a:t>openclassrooms</a:t>
            </a:r>
            <a:r>
              <a:rPr lang="fr-FR" dirty="0" smtClean="0"/>
              <a:t> sur la plateforme </a:t>
            </a:r>
            <a:r>
              <a:rPr lang="fr-FR" dirty="0" err="1" smtClean="0"/>
              <a:t>workplace</a:t>
            </a:r>
            <a:r>
              <a:rPr lang="fr-FR" dirty="0" smtClean="0"/>
              <a:t>.</a:t>
            </a:r>
            <a:endParaRPr lang="fr-FR" dirty="0"/>
          </a:p>
        </p:txBody>
      </p:sp>
    </p:spTree>
    <p:extLst>
      <p:ext uri="{BB962C8B-B14F-4D97-AF65-F5344CB8AC3E}">
        <p14:creationId xmlns:p14="http://schemas.microsoft.com/office/powerpoint/2010/main" val="303927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6/ Les détails de </a:t>
            </a:r>
            <a:r>
              <a:rPr lang="fr-FR" dirty="0" err="1" smtClean="0"/>
              <a:t>Github</a:t>
            </a:r>
            <a:endParaRPr lang="fr-FR" dirty="0"/>
          </a:p>
        </p:txBody>
      </p:sp>
      <p:sp>
        <p:nvSpPr>
          <p:cNvPr id="3" name="Espace réservé du contenu 2"/>
          <p:cNvSpPr>
            <a:spLocks noGrp="1"/>
          </p:cNvSpPr>
          <p:nvPr>
            <p:ph idx="1"/>
          </p:nvPr>
        </p:nvSpPr>
        <p:spPr/>
        <p:txBody>
          <a:bodyPr/>
          <a:lstStyle/>
          <a:p>
            <a:pPr marL="0" indent="0">
              <a:buNone/>
            </a:pPr>
            <a:r>
              <a:rPr lang="fr-FR" dirty="0" smtClean="0"/>
              <a:t>A) Comment s’y prendre pour faire un projet ou intégrer un groupe pour travailler sur </a:t>
            </a:r>
            <a:r>
              <a:rPr lang="fr-FR" dirty="0" err="1" smtClean="0"/>
              <a:t>github</a:t>
            </a:r>
            <a:r>
              <a:rPr lang="fr-FR" dirty="0" smtClean="0"/>
              <a:t> ?</a:t>
            </a:r>
          </a:p>
          <a:p>
            <a:endParaRPr lang="fr-FR" dirty="0" smtClean="0"/>
          </a:p>
          <a:p>
            <a:endParaRPr lang="fr-FR" dirty="0"/>
          </a:p>
          <a:p>
            <a:pPr marL="0" indent="0">
              <a:buNone/>
            </a:pPr>
            <a:r>
              <a:rPr lang="fr-FR" dirty="0" smtClean="0"/>
              <a:t>B) Quels sont les commandes qui me sert pour envoyer mon projet effectuer ou modifier sur </a:t>
            </a:r>
            <a:r>
              <a:rPr lang="fr-FR" dirty="0" err="1" smtClean="0"/>
              <a:t>github</a:t>
            </a:r>
            <a:r>
              <a:rPr lang="fr-FR" dirty="0" smtClean="0"/>
              <a:t> en local ?</a:t>
            </a:r>
          </a:p>
          <a:p>
            <a:endParaRPr lang="fr-FR" dirty="0"/>
          </a:p>
          <a:p>
            <a:pPr marL="0" indent="0">
              <a:buNone/>
            </a:pPr>
            <a:endParaRPr lang="fr-FR" dirty="0" smtClean="0"/>
          </a:p>
          <a:p>
            <a:pPr marL="0" indent="0">
              <a:buNone/>
            </a:pPr>
            <a:r>
              <a:rPr lang="fr-FR" dirty="0" smtClean="0"/>
              <a:t>C) A quoi sert de faire une pull </a:t>
            </a:r>
            <a:r>
              <a:rPr lang="fr-FR" dirty="0" err="1" smtClean="0"/>
              <a:t>request</a:t>
            </a:r>
            <a:r>
              <a:rPr lang="fr-FR" dirty="0" smtClean="0"/>
              <a:t> ?</a:t>
            </a:r>
            <a:endParaRPr lang="fr-FR" dirty="0"/>
          </a:p>
        </p:txBody>
      </p:sp>
    </p:spTree>
    <p:extLst>
      <p:ext uri="{BB962C8B-B14F-4D97-AF65-F5344CB8AC3E}">
        <p14:creationId xmlns:p14="http://schemas.microsoft.com/office/powerpoint/2010/main" val="281653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Les structures de base à connaitre</a:t>
            </a:r>
            <a:endParaRPr lang="fr-FR" dirty="0"/>
          </a:p>
        </p:txBody>
      </p:sp>
      <p:sp>
        <p:nvSpPr>
          <p:cNvPr id="3" name="Espace réservé du contenu 2"/>
          <p:cNvSpPr>
            <a:spLocks noGrp="1"/>
          </p:cNvSpPr>
          <p:nvPr>
            <p:ph idx="1"/>
          </p:nvPr>
        </p:nvSpPr>
        <p:spPr/>
        <p:txBody>
          <a:bodyPr>
            <a:normAutofit lnSpcReduction="10000"/>
          </a:bodyPr>
          <a:lstStyle/>
          <a:p>
            <a:pPr marL="0" indent="0" algn="ctr">
              <a:buNone/>
            </a:pPr>
            <a:r>
              <a:rPr lang="fr-FR" b="1" u="sng" dirty="0" smtClean="0"/>
              <a:t>Les mécanismes de base :</a:t>
            </a:r>
          </a:p>
          <a:p>
            <a:pPr marL="0" indent="0" algn="ctr">
              <a:buNone/>
            </a:pPr>
            <a:endParaRPr lang="fr-FR" b="1" u="sng" dirty="0"/>
          </a:p>
          <a:p>
            <a:r>
              <a:rPr lang="fr-FR" dirty="0" smtClean="0"/>
              <a:t>Pour </a:t>
            </a:r>
            <a:r>
              <a:rPr lang="fr-FR" dirty="0"/>
              <a:t>commencer à travailler avec Git, il y a deux solutions :</a:t>
            </a:r>
          </a:p>
          <a:p>
            <a:r>
              <a:rPr lang="fr-FR" dirty="0"/>
              <a:t>soit créer un dépôt vide si vous commencez un nouveau projet</a:t>
            </a:r>
          </a:p>
          <a:p>
            <a:r>
              <a:rPr lang="fr-FR" dirty="0"/>
              <a:t>soit cloner un dépôt existant et l'importer dans Git. Dans ce cas, vous récupérez tout l'historique (versions) des changements d'un projet pour travailler dessus.</a:t>
            </a:r>
          </a:p>
          <a:p>
            <a:r>
              <a:rPr lang="fr-FR" dirty="0"/>
              <a:t>Un </a:t>
            </a:r>
            <a:r>
              <a:rPr lang="fr-FR" b="1" dirty="0"/>
              <a:t>dépôt</a:t>
            </a:r>
            <a:r>
              <a:rPr lang="fr-FR" dirty="0"/>
              <a:t>, dans un logiciel de gestion de versions comme Git, est une </a:t>
            </a:r>
            <a:r>
              <a:rPr lang="fr-FR" b="1" dirty="0"/>
              <a:t>copie du projet</a:t>
            </a:r>
            <a:r>
              <a:rPr lang="fr-FR" dirty="0"/>
              <a:t>. On dit que chaque personne qui travaille sur le projet a une copie du dépôt.</a:t>
            </a:r>
            <a:endParaRPr lang="fr-FR" dirty="0" smtClean="0"/>
          </a:p>
          <a:p>
            <a:endParaRPr lang="fr-FR" dirty="0" smtClean="0"/>
          </a:p>
          <a:p>
            <a:endParaRPr lang="fr-FR" dirty="0"/>
          </a:p>
        </p:txBody>
      </p:sp>
    </p:spTree>
    <p:extLst>
      <p:ext uri="{BB962C8B-B14F-4D97-AF65-F5344CB8AC3E}">
        <p14:creationId xmlns:p14="http://schemas.microsoft.com/office/powerpoint/2010/main" val="600643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7/ 1</a:t>
            </a:r>
            <a:r>
              <a:rPr lang="fr-FR" baseline="30000" dirty="0" smtClean="0"/>
              <a:t>er</a:t>
            </a:r>
            <a:r>
              <a:rPr lang="fr-FR" dirty="0" smtClean="0"/>
              <a:t> Etape </a:t>
            </a:r>
            <a:endParaRPr lang="fr-FR" dirty="0"/>
          </a:p>
        </p:txBody>
      </p:sp>
      <p:sp>
        <p:nvSpPr>
          <p:cNvPr id="3" name="Espace réservé du contenu 2"/>
          <p:cNvSpPr>
            <a:spLocks noGrp="1"/>
          </p:cNvSpPr>
          <p:nvPr>
            <p:ph idx="1"/>
          </p:nvPr>
        </p:nvSpPr>
        <p:spPr/>
        <p:txBody>
          <a:bodyPr/>
          <a:lstStyle/>
          <a:p>
            <a:pPr marL="0" indent="0" algn="ctr">
              <a:buNone/>
            </a:pPr>
            <a:r>
              <a:rPr lang="fr-FR" b="1" u="sng" dirty="0" smtClean="0"/>
              <a:t>Ce placer dans un répertoire locale et dans un dossier :</a:t>
            </a:r>
          </a:p>
          <a:p>
            <a:pPr marL="0" indent="0" algn="ctr">
              <a:buNone/>
            </a:pPr>
            <a:endParaRPr lang="fr-FR" b="1" u="sng" dirty="0"/>
          </a:p>
          <a:p>
            <a:r>
              <a:rPr lang="fr-FR" dirty="0"/>
              <a:t>Pour créer un nouveau dépôt en local, tout d'abord, il faut créer un dossier du nom du projet sur votre disque local</a:t>
            </a:r>
            <a:r>
              <a:rPr lang="fr-FR" dirty="0" smtClean="0"/>
              <a:t>:</a:t>
            </a:r>
          </a:p>
          <a:p>
            <a:r>
              <a:rPr lang="fr-FR" dirty="0"/>
              <a:t>c</a:t>
            </a:r>
            <a:r>
              <a:rPr lang="fr-FR" dirty="0" smtClean="0"/>
              <a:t>d = ouvrir un répertoire</a:t>
            </a:r>
          </a:p>
          <a:p>
            <a:r>
              <a:rPr lang="fr-FR" dirty="0" smtClean="0"/>
              <a:t>/home ou Documents etc… = </a:t>
            </a:r>
            <a:r>
              <a:rPr lang="fr-FR" dirty="0"/>
              <a:t>répertoire "home" à la racine du disque (premier "/" = racine du disque) contenant le(s) profil(s) utilisateur(s</a:t>
            </a:r>
            <a:r>
              <a:rPr lang="fr-FR" dirty="0" smtClean="0"/>
              <a:t>).</a:t>
            </a:r>
          </a:p>
          <a:p>
            <a:r>
              <a:rPr lang="fr-FR" dirty="0" smtClean="0"/>
              <a:t>/</a:t>
            </a:r>
            <a:r>
              <a:rPr lang="fr-FR" dirty="0" err="1" smtClean="0"/>
              <a:t>repopersrépertoire</a:t>
            </a:r>
            <a:r>
              <a:rPr lang="fr-FR" dirty="0" smtClean="0"/>
              <a:t> = personnel </a:t>
            </a:r>
            <a:r>
              <a:rPr lang="fr-FR" dirty="0"/>
              <a:t>de l'utilisateur 1</a:t>
            </a:r>
          </a:p>
        </p:txBody>
      </p:sp>
    </p:spTree>
    <p:extLst>
      <p:ext uri="{BB962C8B-B14F-4D97-AF65-F5344CB8AC3E}">
        <p14:creationId xmlns:p14="http://schemas.microsoft.com/office/powerpoint/2010/main" val="7370984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1783</TotalTime>
  <Words>1436</Words>
  <Application>Microsoft Office PowerPoint</Application>
  <PresentationFormat>Grand écran</PresentationFormat>
  <Paragraphs>151</Paragraphs>
  <Slides>20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20</vt:i4>
      </vt:variant>
    </vt:vector>
  </HeadingPairs>
  <TitlesOfParts>
    <vt:vector size="25" baseType="lpstr">
      <vt:lpstr>Arial</vt:lpstr>
      <vt:lpstr>Arial</vt:lpstr>
      <vt:lpstr>Calibri</vt:lpstr>
      <vt:lpstr>Calibri Light</vt:lpstr>
      <vt:lpstr>Thème Office</vt:lpstr>
      <vt:lpstr>Préparation pour la soutenance du 08/09/019 à 10h00 avec Mr kevin niel</vt:lpstr>
      <vt:lpstr>1/ Configuration de github</vt:lpstr>
      <vt:lpstr>2/ Forkez le dépôt du projet</vt:lpstr>
      <vt:lpstr>3/ Modification d’un document </vt:lpstr>
      <vt:lpstr> 4/ Projet, mon beau projet</vt:lpstr>
      <vt:lpstr>5/ Envoyez sur github</vt:lpstr>
      <vt:lpstr>6/ Les détails de Github</vt:lpstr>
      <vt:lpstr>7/ Les structures de base à connaitre</vt:lpstr>
      <vt:lpstr>7/ 1er Etape </vt:lpstr>
      <vt:lpstr>7/ 2ème Etape</vt:lpstr>
      <vt:lpstr>7/ 3ème Etape</vt:lpstr>
      <vt:lpstr>7/ 4ème Etape (B)</vt:lpstr>
      <vt:lpstr>7/ 5ème Etape (B)</vt:lpstr>
      <vt:lpstr>7/ 6ème Etape (B)</vt:lpstr>
      <vt:lpstr>7/ 7ème Etape (B)</vt:lpstr>
      <vt:lpstr>7/ 8ème Etape (B)</vt:lpstr>
      <vt:lpstr>7/ 9ème Etape (B)</vt:lpstr>
      <vt:lpstr>7/ 10ème Etape (B)</vt:lpstr>
      <vt:lpstr>18/ 11ème Etape</vt:lpstr>
      <vt:lpstr>19/ 12ème Etape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Préparation pour la soutenance du 08/09/019</dc:title>
  <dc:creator>Utilisateur</dc:creator>
  <cp:lastModifiedBy>Utilisateur</cp:lastModifiedBy>
  <cp:revision>25</cp:revision>
  <dcterms:created xsi:type="dcterms:W3CDTF">2019-09-01T19:49:53Z</dcterms:created>
  <dcterms:modified xsi:type="dcterms:W3CDTF">2019-09-08T10:51:25Z</dcterms:modified>
</cp:coreProperties>
</file>