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9" r:id="rId1"/>
  </p:sldMasterIdLst>
  <p:notesMasterIdLst>
    <p:notesMasterId r:id="rId12"/>
  </p:notesMasterIdLst>
  <p:sldIdLst>
    <p:sldId id="257" r:id="rId2"/>
    <p:sldId id="259" r:id="rId3"/>
    <p:sldId id="270" r:id="rId4"/>
    <p:sldId id="260" r:id="rId5"/>
    <p:sldId id="269" r:id="rId6"/>
    <p:sldId id="263" r:id="rId7"/>
    <p:sldId id="265" r:id="rId8"/>
    <p:sldId id="268" r:id="rId9"/>
    <p:sldId id="271" r:id="rId10"/>
    <p:sldId id="262"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Montserrat" pitchFamily="2" charset="77"/>
      <p:regular r:id="rId17"/>
      <p:bold r:id="rId18"/>
      <p:italic r:id="rId19"/>
      <p:boldItalic r:id="rId20"/>
    </p:embeddedFont>
    <p:embeddedFont>
      <p:font typeface="Montserrat Light" panose="020F0302020204030204" pitchFamily="34" charset="0"/>
      <p:regular r:id="rId21"/>
      <p:bold r:id="rId22"/>
      <p:italic r:id="rId23"/>
      <p:boldItalic r:id="rId24"/>
    </p:embeddedFont>
    <p:embeddedFont>
      <p:font typeface="Montserrat Medium"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dac9126a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dac9126a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08536345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0853634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dac9126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dac9126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467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dac9126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dac9126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dac9126a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dac9126a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60" name="Google Shape;60;p14"/>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4"/>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62" name="Google Shape;62;p14"/>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63" name="Google Shape;63;p14"/>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64" name="Google Shape;64;p14"/>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68"/>
        <p:cNvGrpSpPr/>
        <p:nvPr/>
      </p:nvGrpSpPr>
      <p:grpSpPr>
        <a:xfrm>
          <a:off x="0" y="0"/>
          <a:ext cx="0" cy="0"/>
          <a:chOff x="0" y="0"/>
          <a:chExt cx="0" cy="0"/>
        </a:xfrm>
      </p:grpSpPr>
      <p:sp>
        <p:nvSpPr>
          <p:cNvPr id="69" name="Google Shape;69;p1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6"/>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71" name="Google Shape;71;p16"/>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75" name="Google Shape;75;p1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83"/>
        <p:cNvGrpSpPr/>
        <p:nvPr/>
      </p:nvGrpSpPr>
      <p:grpSpPr>
        <a:xfrm>
          <a:off x="0" y="0"/>
          <a:ext cx="0" cy="0"/>
          <a:chOff x="0" y="0"/>
          <a:chExt cx="0" cy="0"/>
        </a:xfrm>
      </p:grpSpPr>
      <p:pic>
        <p:nvPicPr>
          <p:cNvPr id="84" name="Google Shape;84;p20"/>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85" name="Google Shape;85;p20"/>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 name="Google Shape;86;p20"/>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87" name="Google Shape;87;p20"/>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0"/>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0"/>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91"/>
        <p:cNvGrpSpPr/>
        <p:nvPr/>
      </p:nvGrpSpPr>
      <p:grpSpPr>
        <a:xfrm>
          <a:off x="0" y="0"/>
          <a:ext cx="0" cy="0"/>
          <a:chOff x="0" y="0"/>
          <a:chExt cx="0" cy="0"/>
        </a:xfrm>
      </p:grpSpPr>
      <p:pic>
        <p:nvPicPr>
          <p:cNvPr id="92" name="Google Shape;92;p21"/>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93" name="Google Shape;93;p21"/>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94" name="Google Shape;94;p21"/>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95" name="Google Shape;95;p21"/>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96" name="Google Shape;96;p21"/>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21"/>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98"/>
        <p:cNvGrpSpPr/>
        <p:nvPr/>
      </p:nvGrpSpPr>
      <p:grpSpPr>
        <a:xfrm>
          <a:off x="0" y="0"/>
          <a:ext cx="0" cy="0"/>
          <a:chOff x="0" y="0"/>
          <a:chExt cx="0" cy="0"/>
        </a:xfrm>
      </p:grpSpPr>
      <p:sp>
        <p:nvSpPr>
          <p:cNvPr id="99" name="Google Shape;99;p22"/>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100" name="Google Shape;100;p22"/>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2"/>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102" name="Google Shape;102;p22"/>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03" name="Google Shape;103;p22"/>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4" name="Google Shape;104;p22"/>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52" name="Google Shape;52;p13"/>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53" name="Google Shape;53;p13"/>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54" name="Google Shape;54;p13"/>
          <p:cNvPicPr preferRelativeResize="0"/>
          <p:nvPr/>
        </p:nvPicPr>
        <p:blipFill rotWithShape="1">
          <a:blip r:embed="rId8">
            <a:alphaModFix/>
          </a:blip>
          <a:srcRect b="72172"/>
          <a:stretch/>
        </p:blipFill>
        <p:spPr>
          <a:xfrm>
            <a:off x="325125" y="4869475"/>
            <a:ext cx="919201" cy="205824"/>
          </a:xfrm>
          <a:prstGeom prst="rect">
            <a:avLst/>
          </a:prstGeom>
          <a:noFill/>
          <a:ln>
            <a:noFill/>
          </a:ln>
        </p:spPr>
      </p:pic>
      <p:sp>
        <p:nvSpPr>
          <p:cNvPr id="55" name="Google Shape;55;p13"/>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6" name="Google Shape;56;p13"/>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57" name="Google Shape;57;p13"/>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EF5488EB-1B8F-FE4D-8292-119DB1417F4D}"/>
              </a:ext>
            </a:extLst>
          </p:cNvPr>
          <p:cNvSpPr txBox="1"/>
          <p:nvPr userDrawn="1">
            <p:extLst>
              <p:ext uri="{1162E1C5-73C7-4A58-AE30-91384D911F3F}">
                <p184:classification xmlns:p184="http://schemas.microsoft.com/office/powerpoint/2018/4/main" val="ftr"/>
              </p:ext>
            </p:extLst>
          </p:nvPr>
        </p:nvSpPr>
        <p:spPr>
          <a:xfrm>
            <a:off x="0" y="4991100"/>
            <a:ext cx="8572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External - Public</a:t>
            </a: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5" r:id="rId4"/>
    <p:sldLayoutId id="2147483666" r:id="rId5"/>
    <p:sldLayoutId id="214748366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FINOS OSR SIG Meeting</a:t>
            </a:r>
            <a:endParaRPr dirty="0"/>
          </a:p>
        </p:txBody>
      </p:sp>
      <p:sp>
        <p:nvSpPr>
          <p:cNvPr id="117" name="Google Shape;117;p24"/>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February 2</a:t>
            </a:r>
            <a:r>
              <a:rPr lang="en-US" baseline="30000" dirty="0"/>
              <a:t>nd</a:t>
            </a:r>
            <a:r>
              <a:rPr lang="en-US" dirty="0"/>
              <a:t>,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r>
              <a:rPr lang="en-US" dirty="0"/>
              <a:t>Happy New Year!</a:t>
            </a:r>
            <a:br>
              <a:rPr lang="en-US" dirty="0"/>
            </a:br>
            <a:br>
              <a:rPr lang="en-US" dirty="0"/>
            </a:br>
            <a:r>
              <a:rPr lang="en-US" dirty="0"/>
              <a:t>Thank you for being a part of OSR in 2022!</a:t>
            </a:r>
            <a:endParaRPr dirty="0"/>
          </a:p>
        </p:txBody>
      </p:sp>
      <p:sp>
        <p:nvSpPr>
          <p:cNvPr id="150" name="Google Shape;150;p2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29" name="Google Shape;129;p26"/>
          <p:cNvSpPr txBox="1"/>
          <p:nvPr/>
        </p:nvSpPr>
        <p:spPr>
          <a:xfrm>
            <a:off x="11000" y="-780325"/>
            <a:ext cx="9144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888888"/>
                </a:solidFill>
                <a:latin typeface="Montserrat"/>
                <a:ea typeface="Montserrat"/>
                <a:cs typeface="Montserrat"/>
                <a:sym typeface="Montserrat"/>
              </a:rPr>
              <a:t>Do not delete this slide.</a:t>
            </a:r>
            <a:endParaRPr sz="2800" b="1">
              <a:solidFill>
                <a:srgbClr val="88888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860091" y="1711069"/>
            <a:ext cx="5914419" cy="12882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Note taker for today?</a:t>
            </a:r>
            <a:endParaRPr dirty="0"/>
          </a:p>
        </p:txBody>
      </p:sp>
      <p:sp>
        <p:nvSpPr>
          <p:cNvPr id="135" name="Google Shape;135;p27"/>
          <p:cNvSpPr txBox="1">
            <a:spLocks noGrp="1"/>
          </p:cNvSpPr>
          <p:nvPr>
            <p:ph type="subTitle" idx="1"/>
          </p:nvPr>
        </p:nvSpPr>
        <p:spPr>
          <a:xfrm>
            <a:off x="860355" y="3044531"/>
            <a:ext cx="8180278" cy="1043400"/>
          </a:xfrm>
          <a:prstGeom prst="rect">
            <a:avLst/>
          </a:prstGeom>
        </p:spPr>
        <p:txBody>
          <a:bodyPr spcFirstLastPara="1" wrap="square" lIns="91400" tIns="91400" rIns="91400" bIns="91400" anchor="t" anchorCtr="0">
            <a:noAutofit/>
          </a:bodyPr>
          <a:lstStyle/>
          <a:p>
            <a:pPr marL="0" lvl="0" indent="0">
              <a:spcAft>
                <a:spcPts val="800"/>
              </a:spcAft>
            </a:pPr>
            <a:endParaRPr dirty="0"/>
          </a:p>
        </p:txBody>
      </p:sp>
      <p:sp>
        <p:nvSpPr>
          <p:cNvPr id="136" name="Google Shape;136;p27"/>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39670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860091" y="1711069"/>
            <a:ext cx="5914419" cy="12882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Please check in on the GitHub Issue</a:t>
            </a:r>
            <a:endParaRPr dirty="0"/>
          </a:p>
        </p:txBody>
      </p:sp>
      <p:sp>
        <p:nvSpPr>
          <p:cNvPr id="135" name="Google Shape;135;p27"/>
          <p:cNvSpPr txBox="1">
            <a:spLocks noGrp="1"/>
          </p:cNvSpPr>
          <p:nvPr>
            <p:ph type="subTitle" idx="1"/>
          </p:nvPr>
        </p:nvSpPr>
        <p:spPr>
          <a:xfrm>
            <a:off x="860355" y="3044531"/>
            <a:ext cx="8180278" cy="1043400"/>
          </a:xfrm>
          <a:prstGeom prst="rect">
            <a:avLst/>
          </a:prstGeom>
        </p:spPr>
        <p:txBody>
          <a:bodyPr spcFirstLastPara="1" wrap="square" lIns="91400" tIns="91400" rIns="91400" bIns="91400" anchor="t" anchorCtr="0">
            <a:noAutofit/>
          </a:bodyPr>
          <a:lstStyle/>
          <a:p>
            <a:pPr marL="0" lvl="0" indent="0">
              <a:spcAft>
                <a:spcPts val="800"/>
              </a:spcAft>
            </a:pPr>
            <a:r>
              <a:rPr lang="en-US" dirty="0"/>
              <a:t>https://</a:t>
            </a:r>
            <a:r>
              <a:rPr lang="en-US" dirty="0" err="1"/>
              <a:t>github.com</a:t>
            </a:r>
            <a:r>
              <a:rPr lang="en-US" dirty="0"/>
              <a:t>/</a:t>
            </a:r>
            <a:r>
              <a:rPr lang="en-US" dirty="0" err="1"/>
              <a:t>finos</a:t>
            </a:r>
            <a:r>
              <a:rPr lang="en-US" dirty="0"/>
              <a:t>/open-source-readiness/issues/20</a:t>
            </a:r>
            <a:endParaRPr dirty="0"/>
          </a:p>
        </p:txBody>
      </p:sp>
      <p:sp>
        <p:nvSpPr>
          <p:cNvPr id="136" name="Google Shape;136;p27"/>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85E2-8C8B-C548-AD03-8A95FE163A7D}"/>
              </a:ext>
            </a:extLst>
          </p:cNvPr>
          <p:cNvSpPr>
            <a:spLocks noGrp="1"/>
          </p:cNvSpPr>
          <p:nvPr>
            <p:ph type="title"/>
          </p:nvPr>
        </p:nvSpPr>
        <p:spPr/>
        <p:txBody>
          <a:bodyPr/>
          <a:lstStyle/>
          <a:p>
            <a:r>
              <a:rPr lang="en-US" dirty="0"/>
              <a:t>Welcomes</a:t>
            </a:r>
          </a:p>
        </p:txBody>
      </p:sp>
      <p:sp>
        <p:nvSpPr>
          <p:cNvPr id="3" name="Subtitle 2">
            <a:extLst>
              <a:ext uri="{FF2B5EF4-FFF2-40B4-BE49-F238E27FC236}">
                <a16:creationId xmlns:a16="http://schemas.microsoft.com/office/drawing/2014/main" id="{40A1A4BB-B178-5C4B-A216-3E4BCAFD8EDC}"/>
              </a:ext>
            </a:extLst>
          </p:cNvPr>
          <p:cNvSpPr>
            <a:spLocks noGrp="1"/>
          </p:cNvSpPr>
          <p:nvPr>
            <p:ph type="subTitle" idx="1"/>
          </p:nvPr>
        </p:nvSpPr>
        <p:spPr/>
        <p:txBody>
          <a:bodyPr/>
          <a:lstStyle/>
          <a:p>
            <a:r>
              <a:rPr lang="en-US" dirty="0"/>
              <a:t>Hello, Peter &amp; </a:t>
            </a:r>
            <a:r>
              <a:rPr lang="en-US" dirty="0" err="1"/>
              <a:t>Aitana</a:t>
            </a:r>
            <a:r>
              <a:rPr lang="en-US" dirty="0"/>
              <a:t>!</a:t>
            </a:r>
          </a:p>
        </p:txBody>
      </p:sp>
      <p:sp>
        <p:nvSpPr>
          <p:cNvPr id="4" name="Slide Number Placeholder 3">
            <a:extLst>
              <a:ext uri="{FF2B5EF4-FFF2-40B4-BE49-F238E27FC236}">
                <a16:creationId xmlns:a16="http://schemas.microsoft.com/office/drawing/2014/main" id="{42879A6C-5095-154E-A615-51E891E3E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4856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7EB-6F06-7049-AEAE-93F19E352875}"/>
              </a:ext>
            </a:extLst>
          </p:cNvPr>
          <p:cNvSpPr>
            <a:spLocks noGrp="1"/>
          </p:cNvSpPr>
          <p:nvPr>
            <p:ph type="title"/>
          </p:nvPr>
        </p:nvSpPr>
        <p:spPr/>
        <p:txBody>
          <a:bodyPr/>
          <a:lstStyle/>
          <a:p>
            <a:r>
              <a:rPr lang="en-US" dirty="0"/>
              <a:t>Update from FINOS</a:t>
            </a:r>
          </a:p>
        </p:txBody>
      </p:sp>
      <p:sp>
        <p:nvSpPr>
          <p:cNvPr id="3" name="Subtitle 2">
            <a:extLst>
              <a:ext uri="{FF2B5EF4-FFF2-40B4-BE49-F238E27FC236}">
                <a16:creationId xmlns:a16="http://schemas.microsoft.com/office/drawing/2014/main" id="{0C958909-A71D-4F4F-AAC0-7E4186F0069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32AD610-8FDD-744D-85AF-3A0AE5175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53620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5EA8-3AE1-084F-8A19-C3DCA580F5D4}"/>
              </a:ext>
            </a:extLst>
          </p:cNvPr>
          <p:cNvSpPr>
            <a:spLocks noGrp="1"/>
          </p:cNvSpPr>
          <p:nvPr>
            <p:ph type="title"/>
          </p:nvPr>
        </p:nvSpPr>
        <p:spPr/>
        <p:txBody>
          <a:bodyPr/>
          <a:lstStyle/>
          <a:p>
            <a:r>
              <a:rPr lang="en-US" dirty="0"/>
              <a:t>OSR SIG Roadmap for 2022…?</a:t>
            </a:r>
          </a:p>
        </p:txBody>
      </p:sp>
      <p:sp>
        <p:nvSpPr>
          <p:cNvPr id="3" name="Subtitle 2">
            <a:extLst>
              <a:ext uri="{FF2B5EF4-FFF2-40B4-BE49-F238E27FC236}">
                <a16:creationId xmlns:a16="http://schemas.microsoft.com/office/drawing/2014/main" id="{50DAF530-36F9-9B42-9144-3851D08C0405}"/>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1B71E677-D734-0B4E-9D0A-AE430BA67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0071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CC8C-357F-8F46-9FEB-A56C0B8DB66B}"/>
              </a:ext>
            </a:extLst>
          </p:cNvPr>
          <p:cNvSpPr>
            <a:spLocks noGrp="1"/>
          </p:cNvSpPr>
          <p:nvPr>
            <p:ph type="title"/>
          </p:nvPr>
        </p:nvSpPr>
        <p:spPr>
          <a:xfrm>
            <a:off x="311699" y="231631"/>
            <a:ext cx="8617615" cy="572700"/>
          </a:xfrm>
        </p:spPr>
        <p:txBody>
          <a:bodyPr/>
          <a:lstStyle/>
          <a:p>
            <a:r>
              <a:rPr lang="en-US" dirty="0"/>
              <a:t>What should the SIG focus on in 2022?</a:t>
            </a:r>
          </a:p>
        </p:txBody>
      </p:sp>
      <p:sp>
        <p:nvSpPr>
          <p:cNvPr id="3" name="Text Placeholder 2">
            <a:extLst>
              <a:ext uri="{FF2B5EF4-FFF2-40B4-BE49-F238E27FC236}">
                <a16:creationId xmlns:a16="http://schemas.microsoft.com/office/drawing/2014/main" id="{7ED65A10-C261-EA49-A96A-242B79883E52}"/>
              </a:ext>
            </a:extLst>
          </p:cNvPr>
          <p:cNvSpPr>
            <a:spLocks noGrp="1"/>
          </p:cNvSpPr>
          <p:nvPr>
            <p:ph type="body" idx="1"/>
          </p:nvPr>
        </p:nvSpPr>
        <p:spPr/>
        <p:txBody>
          <a:bodyPr/>
          <a:lstStyle/>
          <a:p>
            <a:r>
              <a:rPr lang="en-US" dirty="0"/>
              <a:t>Defining OS maturity for </a:t>
            </a:r>
            <a:r>
              <a:rPr lang="en-US" dirty="0" err="1"/>
              <a:t>finserv</a:t>
            </a:r>
            <a:r>
              <a:rPr lang="en-US" dirty="0"/>
              <a:t>?</a:t>
            </a:r>
          </a:p>
          <a:p>
            <a:r>
              <a:rPr lang="en-US" dirty="0"/>
              <a:t>Promoting OS readiness for </a:t>
            </a:r>
            <a:r>
              <a:rPr lang="en-US" dirty="0" err="1"/>
              <a:t>finserv</a:t>
            </a:r>
            <a:r>
              <a:rPr lang="en-US" dirty="0"/>
              <a:t>?</a:t>
            </a:r>
          </a:p>
          <a:p>
            <a:r>
              <a:rPr lang="en-US" dirty="0"/>
              <a:t>Building tools (documents) for OS readiness?</a:t>
            </a:r>
          </a:p>
          <a:p>
            <a:r>
              <a:rPr lang="en-US" dirty="0"/>
              <a:t>What ideas do you have?</a:t>
            </a:r>
          </a:p>
        </p:txBody>
      </p:sp>
      <p:sp>
        <p:nvSpPr>
          <p:cNvPr id="4" name="Slide Number Placeholder 3">
            <a:extLst>
              <a:ext uri="{FF2B5EF4-FFF2-40B4-BE49-F238E27FC236}">
                <a16:creationId xmlns:a16="http://schemas.microsoft.com/office/drawing/2014/main" id="{32472EE2-BE89-E043-8395-6DFF1AF95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364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5EA8-3AE1-084F-8A19-C3DCA580F5D4}"/>
              </a:ext>
            </a:extLst>
          </p:cNvPr>
          <p:cNvSpPr>
            <a:spLocks noGrp="1"/>
          </p:cNvSpPr>
          <p:nvPr>
            <p:ph type="title"/>
          </p:nvPr>
        </p:nvSpPr>
        <p:spPr/>
        <p:txBody>
          <a:bodyPr/>
          <a:lstStyle/>
          <a:p>
            <a:r>
              <a:rPr lang="en-US" dirty="0"/>
              <a:t>All Community call starts soon!</a:t>
            </a:r>
          </a:p>
        </p:txBody>
      </p:sp>
      <p:sp>
        <p:nvSpPr>
          <p:cNvPr id="3" name="Subtitle 2">
            <a:extLst>
              <a:ext uri="{FF2B5EF4-FFF2-40B4-BE49-F238E27FC236}">
                <a16:creationId xmlns:a16="http://schemas.microsoft.com/office/drawing/2014/main" id="{50DAF530-36F9-9B42-9144-3851D08C0405}"/>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1B71E677-D734-0B4E-9D0A-AE430BA67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374593243"/>
      </p:ext>
    </p:extLst>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123</Words>
  <Application>Microsoft Macintosh PowerPoint</Application>
  <PresentationFormat>On-screen Show (16:9)</PresentationFormat>
  <Paragraphs>26</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Montserrat Light</vt:lpstr>
      <vt:lpstr>Montserrat</vt:lpstr>
      <vt:lpstr>Montserrat Medium</vt:lpstr>
      <vt:lpstr>FINOS–Revised</vt:lpstr>
      <vt:lpstr>FINOS OSR SIG Meeting</vt:lpstr>
      <vt:lpstr>PowerPoint Presentation</vt:lpstr>
      <vt:lpstr>Note taker for today?</vt:lpstr>
      <vt:lpstr>Please check in on the GitHub Issue</vt:lpstr>
      <vt:lpstr>Welcomes</vt:lpstr>
      <vt:lpstr>Update from FINOS</vt:lpstr>
      <vt:lpstr>OSR SIG Roadmap for 2022…?</vt:lpstr>
      <vt:lpstr>What should the SIG focus on in 2022?</vt:lpstr>
      <vt:lpstr>All Community call starts soon!</vt:lpstr>
      <vt:lpstr>Happy New Year!  Thank you for being a part of OSR in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FINOS deck template for Projects</dc:title>
  <cp:lastModifiedBy>VM Brasseur (CTO)</cp:lastModifiedBy>
  <cp:revision>5</cp:revision>
  <dcterms:modified xsi:type="dcterms:W3CDTF">2022-02-02T15:50:24Z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0e4719d-06e9-4e5a-b6ce-362daf1c5eeb_Enabled">
    <vt:lpwstr>true</vt:lpwstr>
  </property>
  <property fmtid="{D5CDD505-2E9C-101B-9397-08002B2CF9AE}" pid="3" name="MSIP_Label_e0e4719d-06e9-4e5a-b6ce-362daf1c5eeb_SetDate">
    <vt:lpwstr>2022-01-04T15:02:31Z</vt:lpwstr>
  </property>
  <property fmtid="{D5CDD505-2E9C-101B-9397-08002B2CF9AE}" pid="4" name="MSIP_Label_e0e4719d-06e9-4e5a-b6ce-362daf1c5eeb_Method">
    <vt:lpwstr>Privileged</vt:lpwstr>
  </property>
  <property fmtid="{D5CDD505-2E9C-101B-9397-08002B2CF9AE}" pid="5" name="MSIP_Label_e0e4719d-06e9-4e5a-b6ce-362daf1c5eeb_Name">
    <vt:lpwstr>External - Public</vt:lpwstr>
  </property>
  <property fmtid="{D5CDD505-2E9C-101B-9397-08002B2CF9AE}" pid="6" name="MSIP_Label_e0e4719d-06e9-4e5a-b6ce-362daf1c5eeb_SiteId">
    <vt:lpwstr>258ac4e4-146a-411e-9dc8-79a9e12fd6da</vt:lpwstr>
  </property>
  <property fmtid="{D5CDD505-2E9C-101B-9397-08002B2CF9AE}" pid="7" name="MSIP_Label_e0e4719d-06e9-4e5a-b6ce-362daf1c5eeb_ActionId">
    <vt:lpwstr>efcec505-5226-4c21-9554-3580e80d282e</vt:lpwstr>
  </property>
  <property fmtid="{D5CDD505-2E9C-101B-9397-08002B2CF9AE}" pid="8" name="MSIP_Label_e0e4719d-06e9-4e5a-b6ce-362daf1c5eeb_ContentBits">
    <vt:lpwstr>2</vt:lpwstr>
  </property>
  <property fmtid="{D5CDD505-2E9C-101B-9397-08002B2CF9AE}" pid="9" name="ClassificationContentMarkingFooterLocations">
    <vt:lpwstr>Simple Light:3\FINOS–Revised:3</vt:lpwstr>
  </property>
  <property fmtid="{D5CDD505-2E9C-101B-9397-08002B2CF9AE}" pid="10" name="ClassificationContentMarkingFooterText">
    <vt:lpwstr>External - Public</vt:lpwstr>
  </property>
</Properties>
</file>