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9" r:id="rId1"/>
  </p:sldMasterIdLst>
  <p:notesMasterIdLst>
    <p:notesMasterId r:id="rId13"/>
  </p:notesMasterIdLst>
  <p:sldIdLst>
    <p:sldId id="257" r:id="rId2"/>
    <p:sldId id="259" r:id="rId3"/>
    <p:sldId id="260" r:id="rId4"/>
    <p:sldId id="269" r:id="rId5"/>
    <p:sldId id="263" r:id="rId6"/>
    <p:sldId id="261" r:id="rId7"/>
    <p:sldId id="264" r:id="rId8"/>
    <p:sldId id="266" r:id="rId9"/>
    <p:sldId id="265" r:id="rId10"/>
    <p:sldId id="268" r:id="rId11"/>
    <p:sldId id="262"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Montserrat" pitchFamily="2" charset="77"/>
      <p:regular r:id="rId18"/>
      <p:bold r:id="rId19"/>
      <p:italic r:id="rId20"/>
      <p:boldItalic r:id="rId21"/>
    </p:embeddedFont>
    <p:embeddedFont>
      <p:font typeface="Montserrat Light" panose="020F0302020204030204" pitchFamily="34" charset="0"/>
      <p:regular r:id="rId22"/>
      <p:bold r:id="rId23"/>
      <p:italic r:id="rId24"/>
      <p:boldItalic r:id="rId25"/>
    </p:embeddedFont>
    <p:embeddedFont>
      <p:font typeface="Montserrat Medium"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dac9126a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dac9126a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908536345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908536345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dac9126a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dac9126a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dac9126a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dac9126a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dac9126a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dac9126a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8"/>
        <p:cNvGrpSpPr/>
        <p:nvPr/>
      </p:nvGrpSpPr>
      <p:grpSpPr>
        <a:xfrm>
          <a:off x="0" y="0"/>
          <a:ext cx="0" cy="0"/>
          <a:chOff x="0" y="0"/>
          <a:chExt cx="0" cy="0"/>
        </a:xfrm>
      </p:grpSpPr>
      <p:pic>
        <p:nvPicPr>
          <p:cNvPr id="59" name="Google Shape;59;p14"/>
          <p:cNvPicPr preferRelativeResize="0"/>
          <p:nvPr/>
        </p:nvPicPr>
        <p:blipFill rotWithShape="1">
          <a:blip r:embed="rId2">
            <a:alphaModFix/>
          </a:blip>
          <a:srcRect/>
          <a:stretch/>
        </p:blipFill>
        <p:spPr>
          <a:xfrm>
            <a:off x="-55537" y="-31237"/>
            <a:ext cx="9255070" cy="5205977"/>
          </a:xfrm>
          <a:prstGeom prst="rect">
            <a:avLst/>
          </a:prstGeom>
          <a:noFill/>
          <a:ln>
            <a:noFill/>
          </a:ln>
        </p:spPr>
      </p:pic>
      <p:sp>
        <p:nvSpPr>
          <p:cNvPr id="60" name="Google Shape;60;p14"/>
          <p:cNvSpPr txBox="1">
            <a:spLocks noGrp="1"/>
          </p:cNvSpPr>
          <p:nvPr>
            <p:ph type="ctrTitle"/>
          </p:nvPr>
        </p:nvSpPr>
        <p:spPr>
          <a:xfrm>
            <a:off x="587198" y="1837025"/>
            <a:ext cx="5205600" cy="1258500"/>
          </a:xfrm>
          <a:prstGeom prst="rect">
            <a:avLst/>
          </a:prstGeom>
        </p:spPr>
        <p:txBody>
          <a:bodyPr spcFirstLastPara="1" wrap="square" lIns="91400" tIns="91400" rIns="91400" bIns="91400" anchor="t" anchorCtr="0">
            <a:noAutofit/>
          </a:bodyPr>
          <a:lstStyle>
            <a:lvl1pPr lvl="0" rtl="0">
              <a:spcBef>
                <a:spcPts val="0"/>
              </a:spcBef>
              <a:spcAft>
                <a:spcPts val="0"/>
              </a:spcAft>
              <a:buClr>
                <a:srgbClr val="0086BF"/>
              </a:buClr>
              <a:buSzPts val="2300"/>
              <a:buNone/>
              <a:defRPr sz="2300">
                <a:solidFill>
                  <a:srgbClr val="0086BF"/>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1" name="Google Shape;61;p14"/>
          <p:cNvSpPr txBox="1">
            <a:spLocks noGrp="1"/>
          </p:cNvSpPr>
          <p:nvPr>
            <p:ph type="subTitle" idx="1"/>
          </p:nvPr>
        </p:nvSpPr>
        <p:spPr>
          <a:xfrm>
            <a:off x="599974" y="3027650"/>
            <a:ext cx="5205600" cy="877800"/>
          </a:xfrm>
          <a:prstGeom prst="rect">
            <a:avLst/>
          </a:prstGeom>
        </p:spPr>
        <p:txBody>
          <a:bodyPr spcFirstLastPara="1" wrap="square" lIns="91400" tIns="91400" rIns="91400" bIns="91400" anchor="t" anchorCtr="0">
            <a:noAutofit/>
          </a:bodyPr>
          <a:lstStyle>
            <a:lvl1pPr lvl="0" rtl="0">
              <a:lnSpc>
                <a:spcPct val="100000"/>
              </a:lnSpc>
              <a:spcBef>
                <a:spcPts val="0"/>
              </a:spcBef>
              <a:spcAft>
                <a:spcPts val="0"/>
              </a:spcAft>
              <a:buClr>
                <a:srgbClr val="0086BF"/>
              </a:buClr>
              <a:buSzPts val="1400"/>
              <a:buNone/>
              <a:defRPr sz="1400">
                <a:solidFill>
                  <a:srgbClr val="0086B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sz="1400">
                <a:solidFill>
                  <a:srgbClr val="FFFFFF"/>
                </a:solidFill>
              </a:defRPr>
            </a:lvl3pPr>
            <a:lvl4pPr lvl="3" rtl="0">
              <a:lnSpc>
                <a:spcPct val="100000"/>
              </a:lnSpc>
              <a:spcBef>
                <a:spcPts val="0"/>
              </a:spcBef>
              <a:spcAft>
                <a:spcPts val="0"/>
              </a:spcAft>
              <a:buClr>
                <a:srgbClr val="FFFFFF"/>
              </a:buClr>
              <a:buSzPts val="1400"/>
              <a:buNone/>
              <a:defRPr sz="1400">
                <a:solidFill>
                  <a:srgbClr val="FFFFFF"/>
                </a:solidFill>
              </a:defRPr>
            </a:lvl4pPr>
            <a:lvl5pPr lvl="4" rtl="0">
              <a:lnSpc>
                <a:spcPct val="100000"/>
              </a:lnSpc>
              <a:spcBef>
                <a:spcPts val="0"/>
              </a:spcBef>
              <a:spcAft>
                <a:spcPts val="0"/>
              </a:spcAft>
              <a:buClr>
                <a:srgbClr val="FFFFFF"/>
              </a:buClr>
              <a:buSzPts val="1400"/>
              <a:buNone/>
              <a:defRPr sz="1400">
                <a:solidFill>
                  <a:srgbClr val="FFFFFF"/>
                </a:solidFill>
              </a:defRPr>
            </a:lvl5pPr>
            <a:lvl6pPr lvl="5" rtl="0">
              <a:lnSpc>
                <a:spcPct val="100000"/>
              </a:lnSpc>
              <a:spcBef>
                <a:spcPts val="0"/>
              </a:spcBef>
              <a:spcAft>
                <a:spcPts val="0"/>
              </a:spcAft>
              <a:buClr>
                <a:srgbClr val="FFFFFF"/>
              </a:buClr>
              <a:buSzPts val="1400"/>
              <a:buNone/>
              <a:defRPr sz="1400">
                <a:solidFill>
                  <a:srgbClr val="FFFFFF"/>
                </a:solidFill>
              </a:defRPr>
            </a:lvl6pPr>
            <a:lvl7pPr lvl="6" rtl="0">
              <a:lnSpc>
                <a:spcPct val="100000"/>
              </a:lnSpc>
              <a:spcBef>
                <a:spcPts val="0"/>
              </a:spcBef>
              <a:spcAft>
                <a:spcPts val="0"/>
              </a:spcAft>
              <a:buClr>
                <a:srgbClr val="FFFFFF"/>
              </a:buClr>
              <a:buSzPts val="1400"/>
              <a:buNone/>
              <a:defRPr sz="1400">
                <a:solidFill>
                  <a:srgbClr val="FFFFFF"/>
                </a:solidFill>
              </a:defRPr>
            </a:lvl7pPr>
            <a:lvl8pPr lvl="7" rtl="0">
              <a:lnSpc>
                <a:spcPct val="100000"/>
              </a:lnSpc>
              <a:spcBef>
                <a:spcPts val="0"/>
              </a:spcBef>
              <a:spcAft>
                <a:spcPts val="0"/>
              </a:spcAft>
              <a:buClr>
                <a:srgbClr val="FFFFFF"/>
              </a:buClr>
              <a:buSzPts val="1400"/>
              <a:buNone/>
              <a:defRPr sz="1400">
                <a:solidFill>
                  <a:srgbClr val="FFFFFF"/>
                </a:solidFill>
              </a:defRPr>
            </a:lvl8pPr>
            <a:lvl9pPr lvl="8" rtl="0">
              <a:lnSpc>
                <a:spcPct val="100000"/>
              </a:lnSpc>
              <a:spcBef>
                <a:spcPts val="0"/>
              </a:spcBef>
              <a:spcAft>
                <a:spcPts val="0"/>
              </a:spcAft>
              <a:buClr>
                <a:srgbClr val="FFFFFF"/>
              </a:buClr>
              <a:buSzPts val="1400"/>
              <a:buNone/>
              <a:defRPr sz="1400">
                <a:solidFill>
                  <a:srgbClr val="FFFFFF"/>
                </a:solidFill>
              </a:defRPr>
            </a:lvl9pPr>
          </a:lstStyle>
          <a:p>
            <a:endParaRPr/>
          </a:p>
        </p:txBody>
      </p:sp>
      <p:pic>
        <p:nvPicPr>
          <p:cNvPr id="62" name="Google Shape;62;p14"/>
          <p:cNvPicPr preferRelativeResize="0"/>
          <p:nvPr/>
        </p:nvPicPr>
        <p:blipFill rotWithShape="1">
          <a:blip r:embed="rId3">
            <a:alphaModFix/>
          </a:blip>
          <a:srcRect t="39694" b="108"/>
          <a:stretch/>
        </p:blipFill>
        <p:spPr>
          <a:xfrm>
            <a:off x="599975" y="490001"/>
            <a:ext cx="1078675" cy="944576"/>
          </a:xfrm>
          <a:prstGeom prst="rect">
            <a:avLst/>
          </a:prstGeom>
          <a:noFill/>
          <a:ln>
            <a:noFill/>
          </a:ln>
        </p:spPr>
      </p:pic>
      <p:pic>
        <p:nvPicPr>
          <p:cNvPr id="63" name="Google Shape;63;p14"/>
          <p:cNvPicPr preferRelativeResize="0"/>
          <p:nvPr/>
        </p:nvPicPr>
        <p:blipFill rotWithShape="1">
          <a:blip r:embed="rId4">
            <a:alphaModFix/>
          </a:blip>
          <a:srcRect r="10241" b="17518"/>
          <a:stretch/>
        </p:blipFill>
        <p:spPr>
          <a:xfrm>
            <a:off x="5504475" y="-31225"/>
            <a:ext cx="3695051" cy="5205972"/>
          </a:xfrm>
          <a:prstGeom prst="rect">
            <a:avLst/>
          </a:prstGeom>
          <a:noFill/>
          <a:ln>
            <a:noFill/>
          </a:ln>
        </p:spPr>
      </p:pic>
      <p:pic>
        <p:nvPicPr>
          <p:cNvPr id="64" name="Google Shape;64;p14"/>
          <p:cNvPicPr preferRelativeResize="0"/>
          <p:nvPr/>
        </p:nvPicPr>
        <p:blipFill>
          <a:blip r:embed="rId5">
            <a:alphaModFix/>
          </a:blip>
          <a:stretch>
            <a:fillRect/>
          </a:stretch>
        </p:blipFill>
        <p:spPr>
          <a:xfrm>
            <a:off x="599975" y="4092375"/>
            <a:ext cx="1498674" cy="5033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orient="horz" pos="2268">
          <p15:clr>
            <a:srgbClr val="F9AD4C"/>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2">
  <p:cSld name="TITLE_AND_BODY_2">
    <p:spTree>
      <p:nvGrpSpPr>
        <p:cNvPr id="1" name="Shape 68"/>
        <p:cNvGrpSpPr/>
        <p:nvPr/>
      </p:nvGrpSpPr>
      <p:grpSpPr>
        <a:xfrm>
          <a:off x="0" y="0"/>
          <a:ext cx="0" cy="0"/>
          <a:chOff x="0" y="0"/>
          <a:chExt cx="0" cy="0"/>
        </a:xfrm>
      </p:grpSpPr>
      <p:sp>
        <p:nvSpPr>
          <p:cNvPr id="69" name="Google Shape;69;p16"/>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0" name="Google Shape;70;p16"/>
          <p:cNvSpPr txBox="1"/>
          <p:nvPr/>
        </p:nvSpPr>
        <p:spPr>
          <a:xfrm>
            <a:off x="311700" y="271875"/>
            <a:ext cx="6227100" cy="5727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2700">
                <a:solidFill>
                  <a:schemeClr val="accent1"/>
                </a:solidFill>
                <a:latin typeface="Montserrat Light"/>
                <a:ea typeface="Montserrat Light"/>
                <a:cs typeface="Montserrat Light"/>
                <a:sym typeface="Montserrat Light"/>
              </a:rPr>
              <a:t>Antitrust Policy Notice</a:t>
            </a:r>
            <a:endParaRPr sz="2700" i="0" u="none" strike="noStrike" cap="none">
              <a:solidFill>
                <a:schemeClr val="accent1"/>
              </a:solidFill>
              <a:latin typeface="Montserrat Light"/>
              <a:ea typeface="Montserrat Light"/>
              <a:cs typeface="Montserrat Light"/>
              <a:sym typeface="Montserrat Light"/>
            </a:endParaRPr>
          </a:p>
        </p:txBody>
      </p:sp>
      <p:sp>
        <p:nvSpPr>
          <p:cNvPr id="71" name="Google Shape;71;p16"/>
          <p:cNvSpPr txBox="1"/>
          <p:nvPr/>
        </p:nvSpPr>
        <p:spPr>
          <a:xfrm>
            <a:off x="311698" y="1042350"/>
            <a:ext cx="8491500" cy="3416400"/>
          </a:xfrm>
          <a:prstGeom prst="rect">
            <a:avLst/>
          </a:prstGeom>
          <a:noFill/>
          <a:ln>
            <a:noFill/>
          </a:ln>
        </p:spPr>
        <p:txBody>
          <a:bodyPr spcFirstLastPara="1" wrap="square" lIns="68575" tIns="34275" rIns="68575" bIns="34275" anchor="t" anchorCtr="0">
            <a:noAutofit/>
          </a:bodyPr>
          <a:lstStyle/>
          <a:p>
            <a:pPr marL="457200" marR="0" lvl="0" indent="-317500" algn="l" rtl="0">
              <a:lnSpc>
                <a:spcPct val="90000"/>
              </a:lnSpc>
              <a:spcBef>
                <a:spcPts val="0"/>
              </a:spcBef>
              <a:spcAft>
                <a:spcPts val="0"/>
              </a:spcAft>
              <a:buClr>
                <a:srgbClr val="6BCABA"/>
              </a:buClr>
              <a:buSzPts val="1400"/>
              <a:buFont typeface="Montserrat"/>
              <a:buChar char="●"/>
            </a:pPr>
            <a:r>
              <a:rPr lang="en" sz="1400" i="0" u="none" strike="noStrike" cap="none">
                <a:solidFill>
                  <a:srgbClr val="0086BF"/>
                </a:solidFill>
                <a:latin typeface="Montserrat"/>
                <a:ea typeface="Montserrat"/>
                <a:cs typeface="Montserrat"/>
                <a:sym typeface="Montserrat"/>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sz="1400" i="0" u="none" strike="noStrike" cap="none">
              <a:solidFill>
                <a:srgbClr val="0086BF"/>
              </a:solidFill>
              <a:latin typeface="Montserrat"/>
              <a:ea typeface="Montserrat"/>
              <a:cs typeface="Montserrat"/>
              <a:sym typeface="Montserrat"/>
            </a:endParaRPr>
          </a:p>
          <a:p>
            <a:pPr marL="457200" marR="0" lvl="0" indent="0" algn="l" rtl="0">
              <a:lnSpc>
                <a:spcPct val="90000"/>
              </a:lnSpc>
              <a:spcBef>
                <a:spcPts val="0"/>
              </a:spcBef>
              <a:spcAft>
                <a:spcPts val="0"/>
              </a:spcAft>
              <a:buNone/>
            </a:pPr>
            <a:endParaRPr sz="1400">
              <a:solidFill>
                <a:srgbClr val="0086BF"/>
              </a:solidFill>
              <a:latin typeface="Montserrat"/>
              <a:ea typeface="Montserrat"/>
              <a:cs typeface="Montserrat"/>
              <a:sym typeface="Montserrat"/>
            </a:endParaRPr>
          </a:p>
          <a:p>
            <a:pPr marL="457200" marR="0" lvl="0" indent="-317500" algn="l" rtl="0">
              <a:lnSpc>
                <a:spcPct val="90000"/>
              </a:lnSpc>
              <a:spcBef>
                <a:spcPts val="0"/>
              </a:spcBef>
              <a:spcAft>
                <a:spcPts val="0"/>
              </a:spcAft>
              <a:buClr>
                <a:srgbClr val="6BCABA"/>
              </a:buClr>
              <a:buSzPts val="1400"/>
              <a:buFont typeface="Montserrat"/>
              <a:buChar char="●"/>
            </a:pPr>
            <a:r>
              <a:rPr lang="en" sz="1400" i="0" u="none" strike="noStrike" cap="none">
                <a:solidFill>
                  <a:srgbClr val="0086BF"/>
                </a:solidFill>
                <a:latin typeface="Montserrat"/>
                <a:ea typeface="Montserrat"/>
                <a:cs typeface="Montserrat"/>
                <a:sym typeface="Montserrat"/>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Updegrove of the firm of Gesmer Updegrove LLP, which provides legal counsel to the Linux Foundation.</a:t>
            </a:r>
            <a:endParaRPr sz="1400">
              <a:solidFill>
                <a:srgbClr val="0086B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1">
  <p:cSld name="TITLE_AND_BODY_1">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7"/>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75" name="Google Shape;75;p17"/>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in 2 Columns" type="twoColTx">
  <p:cSld name="TITLE_AND_TWO_COLUMNS">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8"/>
          <p:cNvSpPr txBox="1">
            <a:spLocks noGrp="1"/>
          </p:cNvSpPr>
          <p:nvPr>
            <p:ph type="body" idx="1"/>
          </p:nvPr>
        </p:nvSpPr>
        <p:spPr>
          <a:xfrm>
            <a:off x="311703" y="1042350"/>
            <a:ext cx="40875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79" name="Google Shape;79;p18"/>
          <p:cNvSpPr txBox="1">
            <a:spLocks noGrp="1"/>
          </p:cNvSpPr>
          <p:nvPr>
            <p:ph type="body" idx="2"/>
          </p:nvPr>
        </p:nvSpPr>
        <p:spPr>
          <a:xfrm>
            <a:off x="4744862" y="1042350"/>
            <a:ext cx="40875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80" name="Google Shape;80;p18"/>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 Gold 1">
  <p:cSld name="CUSTOM_1_2">
    <p:spTree>
      <p:nvGrpSpPr>
        <p:cNvPr id="1" name="Shape 83"/>
        <p:cNvGrpSpPr/>
        <p:nvPr/>
      </p:nvGrpSpPr>
      <p:grpSpPr>
        <a:xfrm>
          <a:off x="0" y="0"/>
          <a:ext cx="0" cy="0"/>
          <a:chOff x="0" y="0"/>
          <a:chExt cx="0" cy="0"/>
        </a:xfrm>
      </p:grpSpPr>
      <p:pic>
        <p:nvPicPr>
          <p:cNvPr id="84" name="Google Shape;84;p20"/>
          <p:cNvPicPr preferRelativeResize="0"/>
          <p:nvPr/>
        </p:nvPicPr>
        <p:blipFill rotWithShape="1">
          <a:blip r:embed="rId2">
            <a:alphaModFix/>
          </a:blip>
          <a:srcRect/>
          <a:stretch/>
        </p:blipFill>
        <p:spPr>
          <a:xfrm>
            <a:off x="-6" y="0"/>
            <a:ext cx="9144000" cy="5143500"/>
          </a:xfrm>
          <a:prstGeom prst="rect">
            <a:avLst/>
          </a:prstGeom>
          <a:noFill/>
          <a:ln>
            <a:noFill/>
          </a:ln>
        </p:spPr>
      </p:pic>
      <p:sp>
        <p:nvSpPr>
          <p:cNvPr id="85" name="Google Shape;85;p20"/>
          <p:cNvSpPr txBox="1">
            <a:spLocks noGrp="1"/>
          </p:cNvSpPr>
          <p:nvPr>
            <p:ph type="title"/>
          </p:nvPr>
        </p:nvSpPr>
        <p:spPr>
          <a:xfrm>
            <a:off x="860092" y="1711069"/>
            <a:ext cx="4634700" cy="1288200"/>
          </a:xfrm>
          <a:prstGeom prst="rect">
            <a:avLst/>
          </a:prstGeom>
        </p:spPr>
        <p:txBody>
          <a:bodyPr spcFirstLastPara="1" wrap="square" lIns="91400" tIns="91400" rIns="91400" bIns="91400" anchor="t" anchorCtr="0">
            <a:noAutofit/>
          </a:bodyPr>
          <a:lstStyle>
            <a:lvl1pPr lvl="0" rtl="0">
              <a:spcBef>
                <a:spcPts val="0"/>
              </a:spcBef>
              <a:spcAft>
                <a:spcPts val="0"/>
              </a:spcAft>
              <a:buNone/>
              <a:defRPr sz="3600">
                <a:solidFill>
                  <a:srgbClr val="0086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6" name="Google Shape;86;p20"/>
          <p:cNvSpPr txBox="1">
            <a:spLocks noGrp="1"/>
          </p:cNvSpPr>
          <p:nvPr>
            <p:ph type="subTitle" idx="1"/>
          </p:nvPr>
        </p:nvSpPr>
        <p:spPr>
          <a:xfrm>
            <a:off x="860355" y="3044531"/>
            <a:ext cx="4634700" cy="1043400"/>
          </a:xfrm>
          <a:prstGeom prst="rect">
            <a:avLst/>
          </a:prstGeom>
        </p:spPr>
        <p:txBody>
          <a:bodyPr spcFirstLastPara="1" wrap="square" lIns="91400" tIns="91400" rIns="91400" bIns="91400" anchor="t" anchorCtr="0">
            <a:noAutofit/>
          </a:bodyPr>
          <a:lstStyle>
            <a:lvl1pPr lvl="0" rtl="0">
              <a:spcBef>
                <a:spcPts val="0"/>
              </a:spcBef>
              <a:spcAft>
                <a:spcPts val="0"/>
              </a:spcAft>
              <a:buNone/>
              <a:defRPr sz="2700">
                <a:solidFill>
                  <a:srgbClr val="888888"/>
                </a:solidFill>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87" name="Google Shape;87;p20"/>
          <p:cNvSpPr/>
          <p:nvPr/>
        </p:nvSpPr>
        <p:spPr>
          <a:xfrm rot="10800000" flipH="1">
            <a:off x="0" y="0"/>
            <a:ext cx="4351200" cy="1364100"/>
          </a:xfrm>
          <a:prstGeom prst="rtTriangle">
            <a:avLst/>
          </a:prstGeom>
          <a:solidFill>
            <a:srgbClr val="008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0"/>
          <p:cNvSpPr/>
          <p:nvPr/>
        </p:nvSpPr>
        <p:spPr>
          <a:xfrm flipH="1">
            <a:off x="4792800" y="3779400"/>
            <a:ext cx="4351200" cy="1364100"/>
          </a:xfrm>
          <a:prstGeom prst="rtTriangle">
            <a:avLst/>
          </a:prstGeom>
          <a:solidFill>
            <a:srgbClr val="00B5E2">
              <a:alpha val="83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0"/>
          <p:cNvSpPr/>
          <p:nvPr/>
        </p:nvSpPr>
        <p:spPr>
          <a:xfrm rot="-5400000" flipH="1">
            <a:off x="7757100" y="22800"/>
            <a:ext cx="1409700" cy="13641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0"/>
          <p:cNvSpPr txBox="1">
            <a:spLocks noGrp="1"/>
          </p:cNvSpPr>
          <p:nvPr>
            <p:ph type="sldNum" idx="12"/>
          </p:nvPr>
        </p:nvSpPr>
        <p:spPr>
          <a:xfrm>
            <a:off x="8556784" y="4749851"/>
            <a:ext cx="548700" cy="393600"/>
          </a:xfrm>
          <a:prstGeom prst="rect">
            <a:avLst/>
          </a:prstGeom>
        </p:spPr>
        <p:txBody>
          <a:bodyPr spcFirstLastPara="1" wrap="square" lIns="91400" tIns="91400" rIns="91400" bIns="91400" anchor="t" anchorCtr="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losing Slide Blue">
  <p:cSld name="CUSTOM_2">
    <p:spTree>
      <p:nvGrpSpPr>
        <p:cNvPr id="1" name="Shape 91"/>
        <p:cNvGrpSpPr/>
        <p:nvPr/>
      </p:nvGrpSpPr>
      <p:grpSpPr>
        <a:xfrm>
          <a:off x="0" y="0"/>
          <a:ext cx="0" cy="0"/>
          <a:chOff x="0" y="0"/>
          <a:chExt cx="0" cy="0"/>
        </a:xfrm>
      </p:grpSpPr>
      <p:pic>
        <p:nvPicPr>
          <p:cNvPr id="92" name="Google Shape;92;p21"/>
          <p:cNvPicPr preferRelativeResize="0"/>
          <p:nvPr/>
        </p:nvPicPr>
        <p:blipFill rotWithShape="1">
          <a:blip r:embed="rId2">
            <a:alphaModFix/>
          </a:blip>
          <a:srcRect/>
          <a:stretch/>
        </p:blipFill>
        <p:spPr>
          <a:xfrm>
            <a:off x="-6" y="0"/>
            <a:ext cx="9144000" cy="5143500"/>
          </a:xfrm>
          <a:prstGeom prst="rect">
            <a:avLst/>
          </a:prstGeom>
          <a:noFill/>
          <a:ln>
            <a:noFill/>
          </a:ln>
        </p:spPr>
      </p:pic>
      <p:sp>
        <p:nvSpPr>
          <p:cNvPr id="93" name="Google Shape;93;p21"/>
          <p:cNvSpPr txBox="1"/>
          <p:nvPr/>
        </p:nvSpPr>
        <p:spPr>
          <a:xfrm>
            <a:off x="6827008" y="3822769"/>
            <a:ext cx="1896000" cy="929400"/>
          </a:xfrm>
          <a:prstGeom prst="rect">
            <a:avLst/>
          </a:prstGeom>
          <a:noFill/>
          <a:ln>
            <a:noFill/>
          </a:ln>
        </p:spPr>
        <p:txBody>
          <a:bodyPr spcFirstLastPara="1" wrap="square" lIns="68575" tIns="68575" rIns="68575" bIns="68575" anchor="b" anchorCtr="0">
            <a:noAutofit/>
          </a:bodyPr>
          <a:lstStyle/>
          <a:p>
            <a:pPr marL="0" lvl="0" indent="0" algn="r" rtl="0">
              <a:spcBef>
                <a:spcPts val="0"/>
              </a:spcBef>
              <a:spcAft>
                <a:spcPts val="0"/>
              </a:spcAft>
              <a:buNone/>
            </a:pPr>
            <a:r>
              <a:rPr lang="en" sz="1400">
                <a:solidFill>
                  <a:srgbClr val="0086BF"/>
                </a:solidFill>
                <a:latin typeface="Montserrat Medium"/>
                <a:ea typeface="Montserrat Medium"/>
                <a:cs typeface="Montserrat Medium"/>
                <a:sym typeface="Montserrat Medium"/>
              </a:rPr>
              <a:t>finos.org</a:t>
            </a:r>
            <a:endParaRPr sz="1400">
              <a:solidFill>
                <a:srgbClr val="0086BF"/>
              </a:solidFill>
              <a:latin typeface="Montserrat Medium"/>
              <a:ea typeface="Montserrat Medium"/>
              <a:cs typeface="Montserrat Medium"/>
              <a:sym typeface="Montserrat Medium"/>
            </a:endParaRPr>
          </a:p>
        </p:txBody>
      </p:sp>
      <p:sp>
        <p:nvSpPr>
          <p:cNvPr id="94" name="Google Shape;94;p21"/>
          <p:cNvSpPr txBox="1">
            <a:spLocks noGrp="1"/>
          </p:cNvSpPr>
          <p:nvPr>
            <p:ph type="title"/>
          </p:nvPr>
        </p:nvSpPr>
        <p:spPr>
          <a:xfrm>
            <a:off x="342986" y="3514519"/>
            <a:ext cx="3243300" cy="1282500"/>
          </a:xfrm>
          <a:prstGeom prst="rect">
            <a:avLst/>
          </a:prstGeom>
        </p:spPr>
        <p:txBody>
          <a:bodyPr spcFirstLastPara="1" wrap="square" lIns="91400" tIns="91400" rIns="91400" bIns="91400" anchor="b" anchorCtr="0">
            <a:noAutofit/>
          </a:bodyPr>
          <a:lstStyle>
            <a:lvl1pPr lvl="0" rtl="0">
              <a:lnSpc>
                <a:spcPct val="112000"/>
              </a:lnSpc>
              <a:spcBef>
                <a:spcPts val="0"/>
              </a:spcBef>
              <a:spcAft>
                <a:spcPts val="0"/>
              </a:spcAft>
              <a:buNone/>
              <a:defRPr sz="1400">
                <a:solidFill>
                  <a:srgbClr val="0086BF"/>
                </a:solidFill>
              </a:defRPr>
            </a:lvl1pPr>
            <a:lvl2pPr lvl="1" rtl="0">
              <a:spcBef>
                <a:spcPts val="0"/>
              </a:spcBef>
              <a:spcAft>
                <a:spcPts val="0"/>
              </a:spcAft>
              <a:buNone/>
              <a:defRPr sz="1500">
                <a:solidFill>
                  <a:srgbClr val="0086BF"/>
                </a:solidFill>
              </a:defRPr>
            </a:lvl2pPr>
            <a:lvl3pPr lvl="2" rtl="0">
              <a:spcBef>
                <a:spcPts val="0"/>
              </a:spcBef>
              <a:spcAft>
                <a:spcPts val="0"/>
              </a:spcAft>
              <a:buNone/>
              <a:defRPr sz="1500">
                <a:solidFill>
                  <a:srgbClr val="0086BF"/>
                </a:solidFill>
              </a:defRPr>
            </a:lvl3pPr>
            <a:lvl4pPr lvl="3" rtl="0">
              <a:spcBef>
                <a:spcPts val="0"/>
              </a:spcBef>
              <a:spcAft>
                <a:spcPts val="0"/>
              </a:spcAft>
              <a:buNone/>
              <a:defRPr sz="1500">
                <a:solidFill>
                  <a:srgbClr val="0086BF"/>
                </a:solidFill>
              </a:defRPr>
            </a:lvl4pPr>
            <a:lvl5pPr lvl="4" rtl="0">
              <a:spcBef>
                <a:spcPts val="0"/>
              </a:spcBef>
              <a:spcAft>
                <a:spcPts val="0"/>
              </a:spcAft>
              <a:buNone/>
              <a:defRPr sz="1500">
                <a:solidFill>
                  <a:srgbClr val="0086BF"/>
                </a:solidFill>
              </a:defRPr>
            </a:lvl5pPr>
            <a:lvl6pPr lvl="5" rtl="0">
              <a:spcBef>
                <a:spcPts val="0"/>
              </a:spcBef>
              <a:spcAft>
                <a:spcPts val="0"/>
              </a:spcAft>
              <a:buNone/>
              <a:defRPr sz="1500">
                <a:solidFill>
                  <a:srgbClr val="0086BF"/>
                </a:solidFill>
              </a:defRPr>
            </a:lvl6pPr>
            <a:lvl7pPr lvl="6" rtl="0">
              <a:spcBef>
                <a:spcPts val="0"/>
              </a:spcBef>
              <a:spcAft>
                <a:spcPts val="0"/>
              </a:spcAft>
              <a:buNone/>
              <a:defRPr sz="1500">
                <a:solidFill>
                  <a:srgbClr val="0086BF"/>
                </a:solidFill>
              </a:defRPr>
            </a:lvl7pPr>
            <a:lvl8pPr lvl="7" rtl="0">
              <a:spcBef>
                <a:spcPts val="0"/>
              </a:spcBef>
              <a:spcAft>
                <a:spcPts val="0"/>
              </a:spcAft>
              <a:buNone/>
              <a:defRPr sz="1500">
                <a:solidFill>
                  <a:srgbClr val="0086BF"/>
                </a:solidFill>
              </a:defRPr>
            </a:lvl8pPr>
            <a:lvl9pPr lvl="8" rtl="0">
              <a:spcBef>
                <a:spcPts val="0"/>
              </a:spcBef>
              <a:spcAft>
                <a:spcPts val="0"/>
              </a:spcAft>
              <a:buNone/>
              <a:defRPr sz="1500">
                <a:solidFill>
                  <a:srgbClr val="0086BF"/>
                </a:solidFill>
              </a:defRPr>
            </a:lvl9pPr>
          </a:lstStyle>
          <a:p>
            <a:endParaRPr/>
          </a:p>
        </p:txBody>
      </p:sp>
      <p:pic>
        <p:nvPicPr>
          <p:cNvPr id="95" name="Google Shape;95;p21"/>
          <p:cNvPicPr preferRelativeResize="0"/>
          <p:nvPr/>
        </p:nvPicPr>
        <p:blipFill rotWithShape="1">
          <a:blip r:embed="rId3">
            <a:alphaModFix/>
          </a:blip>
          <a:srcRect t="109" b="109"/>
          <a:stretch/>
        </p:blipFill>
        <p:spPr>
          <a:xfrm>
            <a:off x="414891" y="405263"/>
            <a:ext cx="1078668" cy="1565664"/>
          </a:xfrm>
          <a:prstGeom prst="rect">
            <a:avLst/>
          </a:prstGeom>
          <a:noFill/>
          <a:ln>
            <a:noFill/>
          </a:ln>
        </p:spPr>
      </p:pic>
      <p:sp>
        <p:nvSpPr>
          <p:cNvPr id="96" name="Google Shape;96;p21"/>
          <p:cNvSpPr txBox="1">
            <a:spLocks noGrp="1"/>
          </p:cNvSpPr>
          <p:nvPr>
            <p:ph type="sldNum" idx="12"/>
          </p:nvPr>
        </p:nvSpPr>
        <p:spPr>
          <a:xfrm>
            <a:off x="8556784" y="4749851"/>
            <a:ext cx="548700" cy="393600"/>
          </a:xfrm>
          <a:prstGeom prst="rect">
            <a:avLst/>
          </a:prstGeom>
        </p:spPr>
        <p:txBody>
          <a:bodyPr spcFirstLastPara="1" wrap="square" lIns="91400" tIns="91400" rIns="91400" bIns="91400" anchor="t" anchorCtr="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pic>
        <p:nvPicPr>
          <p:cNvPr id="97" name="Google Shape;97;p21"/>
          <p:cNvPicPr preferRelativeResize="0"/>
          <p:nvPr/>
        </p:nvPicPr>
        <p:blipFill>
          <a:blip r:embed="rId4">
            <a:alphaModFix/>
          </a:blip>
          <a:stretch>
            <a:fillRect/>
          </a:stretch>
        </p:blipFill>
        <p:spPr>
          <a:xfrm>
            <a:off x="7266925" y="405275"/>
            <a:ext cx="1498674" cy="5033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Side Bar">
  <p:cSld name="TITLE_AND_TWO_COLUMNS_1">
    <p:spTree>
      <p:nvGrpSpPr>
        <p:cNvPr id="1" name="Shape 98"/>
        <p:cNvGrpSpPr/>
        <p:nvPr/>
      </p:nvGrpSpPr>
      <p:grpSpPr>
        <a:xfrm>
          <a:off x="0" y="0"/>
          <a:ext cx="0" cy="0"/>
          <a:chOff x="0" y="0"/>
          <a:chExt cx="0" cy="0"/>
        </a:xfrm>
      </p:grpSpPr>
      <p:sp>
        <p:nvSpPr>
          <p:cNvPr id="99" name="Google Shape;99;p22"/>
          <p:cNvSpPr/>
          <p:nvPr/>
        </p:nvSpPr>
        <p:spPr>
          <a:xfrm>
            <a:off x="6665050" y="0"/>
            <a:ext cx="2481300" cy="4654500"/>
          </a:xfrm>
          <a:prstGeom prst="rect">
            <a:avLst/>
          </a:prstGeom>
          <a:solidFill>
            <a:srgbClr val="6BCA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i="0" u="none" strike="noStrike" cap="none">
              <a:solidFill>
                <a:srgbClr val="FFFFFF"/>
              </a:solidFill>
              <a:latin typeface="Montserrat Light"/>
              <a:ea typeface="Montserrat Light"/>
              <a:cs typeface="Montserrat Light"/>
              <a:sym typeface="Montserrat Light"/>
            </a:endParaRPr>
          </a:p>
        </p:txBody>
      </p:sp>
      <p:sp>
        <p:nvSpPr>
          <p:cNvPr id="100" name="Google Shape;100;p22"/>
          <p:cNvSpPr txBox="1">
            <a:spLocks noGrp="1"/>
          </p:cNvSpPr>
          <p:nvPr>
            <p:ph type="title"/>
          </p:nvPr>
        </p:nvSpPr>
        <p:spPr>
          <a:xfrm>
            <a:off x="311700" y="231625"/>
            <a:ext cx="62271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22"/>
          <p:cNvSpPr txBox="1">
            <a:spLocks noGrp="1"/>
          </p:cNvSpPr>
          <p:nvPr>
            <p:ph type="body" idx="1"/>
          </p:nvPr>
        </p:nvSpPr>
        <p:spPr>
          <a:xfrm>
            <a:off x="311705" y="1042350"/>
            <a:ext cx="60810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102" name="Google Shape;102;p22"/>
          <p:cNvSpPr txBox="1">
            <a:spLocks noGrp="1"/>
          </p:cNvSpPr>
          <p:nvPr>
            <p:ph type="body" idx="2"/>
          </p:nvPr>
        </p:nvSpPr>
        <p:spPr>
          <a:xfrm>
            <a:off x="6855684" y="879163"/>
            <a:ext cx="2103900" cy="2458200"/>
          </a:xfrm>
          <a:prstGeom prst="rect">
            <a:avLst/>
          </a:prstGeom>
        </p:spPr>
        <p:txBody>
          <a:bodyPr spcFirstLastPara="1" wrap="square" lIns="91400" tIns="91400" rIns="91400" bIns="91400"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endParaRPr/>
          </a:p>
        </p:txBody>
      </p:sp>
      <p:sp>
        <p:nvSpPr>
          <p:cNvPr id="103" name="Google Shape;103;p22"/>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4" name="Google Shape;104;p22"/>
          <p:cNvSpPr txBox="1">
            <a:spLocks noGrp="1"/>
          </p:cNvSpPr>
          <p:nvPr>
            <p:ph type="subTitle" idx="3"/>
          </p:nvPr>
        </p:nvSpPr>
        <p:spPr>
          <a:xfrm>
            <a:off x="6855684" y="292906"/>
            <a:ext cx="2103900" cy="572700"/>
          </a:xfrm>
          <a:prstGeom prst="rect">
            <a:avLst/>
          </a:prstGeom>
        </p:spPr>
        <p:txBody>
          <a:bodyPr spcFirstLastPara="1" wrap="square" lIns="91400" tIns="91400" rIns="91400" bIns="91400" anchor="t" anchorCtr="0">
            <a:noAutofit/>
          </a:bodyPr>
          <a:lstStyle>
            <a:lvl1pPr lvl="0" rtl="0">
              <a:spcBef>
                <a:spcPts val="0"/>
              </a:spcBef>
              <a:spcAft>
                <a:spcPts val="0"/>
              </a:spcAft>
              <a:buNone/>
              <a:defRPr sz="1200" b="1">
                <a:solidFill>
                  <a:srgbClr val="FFFFFF"/>
                </a:solidFill>
                <a:latin typeface="Montserrat"/>
                <a:ea typeface="Montserrat"/>
                <a:cs typeface="Montserrat"/>
                <a:sym typeface="Montserrat"/>
              </a:defRPr>
            </a:lvl1pPr>
            <a:lvl2pPr lvl="1" rtl="0">
              <a:spcBef>
                <a:spcPts val="800"/>
              </a:spcBef>
              <a:spcAft>
                <a:spcPts val="0"/>
              </a:spcAft>
              <a:buNone/>
              <a:defRPr sz="1200" b="1">
                <a:solidFill>
                  <a:srgbClr val="FFFFFF"/>
                </a:solidFill>
                <a:latin typeface="Montserrat"/>
                <a:ea typeface="Montserrat"/>
                <a:cs typeface="Montserrat"/>
                <a:sym typeface="Montserrat"/>
              </a:defRPr>
            </a:lvl2pPr>
            <a:lvl3pPr lvl="2" rtl="0">
              <a:spcBef>
                <a:spcPts val="800"/>
              </a:spcBef>
              <a:spcAft>
                <a:spcPts val="0"/>
              </a:spcAft>
              <a:buNone/>
              <a:defRPr sz="1200" b="1">
                <a:solidFill>
                  <a:srgbClr val="FFFFFF"/>
                </a:solidFill>
                <a:latin typeface="Montserrat"/>
                <a:ea typeface="Montserrat"/>
                <a:cs typeface="Montserrat"/>
                <a:sym typeface="Montserrat"/>
              </a:defRPr>
            </a:lvl3pPr>
            <a:lvl4pPr lvl="3" rtl="0">
              <a:spcBef>
                <a:spcPts val="800"/>
              </a:spcBef>
              <a:spcAft>
                <a:spcPts val="0"/>
              </a:spcAft>
              <a:buNone/>
              <a:defRPr sz="1200" b="1">
                <a:solidFill>
                  <a:srgbClr val="FFFFFF"/>
                </a:solidFill>
                <a:latin typeface="Montserrat"/>
                <a:ea typeface="Montserrat"/>
                <a:cs typeface="Montserrat"/>
                <a:sym typeface="Montserrat"/>
              </a:defRPr>
            </a:lvl4pPr>
            <a:lvl5pPr lvl="4" rtl="0">
              <a:spcBef>
                <a:spcPts val="800"/>
              </a:spcBef>
              <a:spcAft>
                <a:spcPts val="0"/>
              </a:spcAft>
              <a:buNone/>
              <a:defRPr sz="1200" b="1">
                <a:solidFill>
                  <a:srgbClr val="FFFFFF"/>
                </a:solidFill>
                <a:latin typeface="Montserrat"/>
                <a:ea typeface="Montserrat"/>
                <a:cs typeface="Montserrat"/>
                <a:sym typeface="Montserrat"/>
              </a:defRPr>
            </a:lvl5pPr>
            <a:lvl6pPr lvl="5" rtl="0">
              <a:spcBef>
                <a:spcPts val="800"/>
              </a:spcBef>
              <a:spcAft>
                <a:spcPts val="0"/>
              </a:spcAft>
              <a:buNone/>
              <a:defRPr sz="1200" b="1">
                <a:solidFill>
                  <a:srgbClr val="FFFFFF"/>
                </a:solidFill>
                <a:latin typeface="Montserrat"/>
                <a:ea typeface="Montserrat"/>
                <a:cs typeface="Montserrat"/>
                <a:sym typeface="Montserrat"/>
              </a:defRPr>
            </a:lvl6pPr>
            <a:lvl7pPr lvl="6" rtl="0">
              <a:spcBef>
                <a:spcPts val="800"/>
              </a:spcBef>
              <a:spcAft>
                <a:spcPts val="0"/>
              </a:spcAft>
              <a:buNone/>
              <a:defRPr sz="1200" b="1">
                <a:solidFill>
                  <a:srgbClr val="FFFFFF"/>
                </a:solidFill>
                <a:latin typeface="Montserrat"/>
                <a:ea typeface="Montserrat"/>
                <a:cs typeface="Montserrat"/>
                <a:sym typeface="Montserrat"/>
              </a:defRPr>
            </a:lvl7pPr>
            <a:lvl8pPr lvl="7" rtl="0">
              <a:spcBef>
                <a:spcPts val="800"/>
              </a:spcBef>
              <a:spcAft>
                <a:spcPts val="0"/>
              </a:spcAft>
              <a:buNone/>
              <a:defRPr sz="1200" b="1">
                <a:solidFill>
                  <a:srgbClr val="FFFFFF"/>
                </a:solidFill>
                <a:latin typeface="Montserrat"/>
                <a:ea typeface="Montserrat"/>
                <a:cs typeface="Montserrat"/>
                <a:sym typeface="Montserrat"/>
              </a:defRPr>
            </a:lvl8pPr>
            <a:lvl9pPr lvl="8" rtl="0">
              <a:spcBef>
                <a:spcPts val="800"/>
              </a:spcBef>
              <a:spcAft>
                <a:spcPts val="800"/>
              </a:spcAft>
              <a:buNone/>
              <a:defRPr sz="1200" b="1">
                <a:solidFill>
                  <a:srgbClr val="FFFFFF"/>
                </a:solidFill>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4700725"/>
            <a:ext cx="9144000" cy="442800"/>
          </a:xfrm>
          <a:prstGeom prst="rect">
            <a:avLst/>
          </a:prstGeom>
          <a:solidFill>
            <a:srgbClr val="00B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88888"/>
              </a:solidFill>
            </a:endParaRPr>
          </a:p>
        </p:txBody>
      </p:sp>
      <p:sp>
        <p:nvSpPr>
          <p:cNvPr id="52" name="Google Shape;52;p13"/>
          <p:cNvSpPr txBox="1"/>
          <p:nvPr/>
        </p:nvSpPr>
        <p:spPr>
          <a:xfrm>
            <a:off x="5724476" y="4869474"/>
            <a:ext cx="3086700" cy="2739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 sz="800">
                <a:solidFill>
                  <a:srgbClr val="FFFFFF"/>
                </a:solidFill>
                <a:latin typeface="Montserrat Light"/>
                <a:ea typeface="Montserrat Light"/>
                <a:cs typeface="Montserrat Light"/>
                <a:sym typeface="Montserrat Light"/>
              </a:rPr>
              <a:t>finos.</a:t>
            </a:r>
            <a:r>
              <a:rPr lang="en" sz="800" b="0" i="0" u="none" strike="noStrike" cap="none">
                <a:solidFill>
                  <a:srgbClr val="FFFFFF"/>
                </a:solidFill>
                <a:latin typeface="Montserrat Light"/>
                <a:ea typeface="Montserrat Light"/>
                <a:cs typeface="Montserrat Light"/>
                <a:sym typeface="Montserrat Light"/>
              </a:rPr>
              <a:t>org</a:t>
            </a:r>
            <a:endParaRPr sz="800" b="0" i="0" u="none" strike="noStrike" cap="none">
              <a:solidFill>
                <a:srgbClr val="FFFFFF"/>
              </a:solidFill>
              <a:latin typeface="Montserrat Light"/>
              <a:ea typeface="Montserrat Light"/>
              <a:cs typeface="Montserrat Light"/>
              <a:sym typeface="Montserrat Light"/>
            </a:endParaRPr>
          </a:p>
        </p:txBody>
      </p:sp>
      <p:sp>
        <p:nvSpPr>
          <p:cNvPr id="53" name="Google Shape;53;p13"/>
          <p:cNvSpPr txBox="1"/>
          <p:nvPr/>
        </p:nvSpPr>
        <p:spPr>
          <a:xfrm>
            <a:off x="1042268" y="4869474"/>
            <a:ext cx="3086700" cy="273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800" b="0" i="0" u="none" strike="noStrike" cap="none">
                <a:solidFill>
                  <a:srgbClr val="FFFFFF"/>
                </a:solidFill>
                <a:latin typeface="Montserrat Light"/>
                <a:ea typeface="Montserrat Light"/>
                <a:cs typeface="Montserrat Light"/>
                <a:sym typeface="Montserrat Light"/>
              </a:rPr>
              <a:t>Fintech Open Source Foundation</a:t>
            </a:r>
            <a:endParaRPr sz="800" b="0" i="0" u="none" strike="noStrike" cap="none">
              <a:solidFill>
                <a:srgbClr val="FFFFFF"/>
              </a:solidFill>
              <a:latin typeface="Montserrat Light"/>
              <a:ea typeface="Montserrat Light"/>
              <a:cs typeface="Montserrat Light"/>
              <a:sym typeface="Montserrat Light"/>
            </a:endParaRPr>
          </a:p>
        </p:txBody>
      </p:sp>
      <p:pic>
        <p:nvPicPr>
          <p:cNvPr id="54" name="Google Shape;54;p13"/>
          <p:cNvPicPr preferRelativeResize="0"/>
          <p:nvPr/>
        </p:nvPicPr>
        <p:blipFill rotWithShape="1">
          <a:blip r:embed="rId9">
            <a:alphaModFix/>
          </a:blip>
          <a:srcRect b="72172"/>
          <a:stretch/>
        </p:blipFill>
        <p:spPr>
          <a:xfrm>
            <a:off x="325125" y="4869475"/>
            <a:ext cx="919201" cy="205824"/>
          </a:xfrm>
          <a:prstGeom prst="rect">
            <a:avLst/>
          </a:prstGeom>
          <a:noFill/>
          <a:ln>
            <a:noFill/>
          </a:ln>
        </p:spPr>
      </p:pic>
      <p:sp>
        <p:nvSpPr>
          <p:cNvPr id="55" name="Google Shape;55;p13"/>
          <p:cNvSpPr txBox="1">
            <a:spLocks noGrp="1"/>
          </p:cNvSpPr>
          <p:nvPr>
            <p:ph type="title"/>
          </p:nvPr>
        </p:nvSpPr>
        <p:spPr>
          <a:xfrm>
            <a:off x="311700" y="231631"/>
            <a:ext cx="8520600" cy="572700"/>
          </a:xfrm>
          <a:prstGeom prst="rect">
            <a:avLst/>
          </a:prstGeom>
          <a:noFill/>
          <a:ln>
            <a:noFill/>
          </a:ln>
        </p:spPr>
        <p:txBody>
          <a:bodyPr spcFirstLastPara="1" wrap="square" lIns="91400" tIns="91400" rIns="91400" bIns="91400" anchor="t" anchorCtr="0">
            <a:noAutofit/>
          </a:bodyPr>
          <a:lstStyle>
            <a:lvl1pPr lvl="0" rtl="0">
              <a:spcBef>
                <a:spcPts val="0"/>
              </a:spcBef>
              <a:spcAft>
                <a:spcPts val="0"/>
              </a:spcAft>
              <a:buClr>
                <a:srgbClr val="00B5E2"/>
              </a:buClr>
              <a:buSzPts val="2700"/>
              <a:buFont typeface="Montserrat Light"/>
              <a:buNone/>
              <a:defRPr sz="2700">
                <a:solidFill>
                  <a:srgbClr val="00B5E2"/>
                </a:solidFill>
                <a:latin typeface="Montserrat Light"/>
                <a:ea typeface="Montserrat Light"/>
                <a:cs typeface="Montserrat Light"/>
                <a:sym typeface="Montserrat Light"/>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6" name="Google Shape;56;p13"/>
          <p:cNvSpPr txBox="1">
            <a:spLocks noGrp="1"/>
          </p:cNvSpPr>
          <p:nvPr>
            <p:ph type="body" idx="1"/>
          </p:nvPr>
        </p:nvSpPr>
        <p:spPr>
          <a:xfrm>
            <a:off x="311700" y="1038175"/>
            <a:ext cx="8520600" cy="3416400"/>
          </a:xfrm>
          <a:prstGeom prst="rect">
            <a:avLst/>
          </a:prstGeom>
          <a:noFill/>
          <a:ln>
            <a:noFill/>
          </a:ln>
        </p:spPr>
        <p:txBody>
          <a:bodyPr spcFirstLastPara="1" wrap="square" lIns="91400" tIns="91400" rIns="91400" bIns="91400" anchor="t" anchorCtr="0">
            <a:noAutofit/>
          </a:bodyPr>
          <a:lstStyle>
            <a:lvl1pPr marL="457200" lvl="0" indent="-323850" rtl="0">
              <a:lnSpc>
                <a:spcPct val="112000"/>
              </a:lnSpc>
              <a:spcBef>
                <a:spcPts val="0"/>
              </a:spcBef>
              <a:spcAft>
                <a:spcPts val="0"/>
              </a:spcAft>
              <a:buClr>
                <a:srgbClr val="888888"/>
              </a:buClr>
              <a:buSzPts val="1500"/>
              <a:buFont typeface="Montserrat Light"/>
              <a:buChar char="●"/>
              <a:defRPr sz="1500">
                <a:solidFill>
                  <a:srgbClr val="487A7B"/>
                </a:solidFill>
                <a:latin typeface="Montserrat Light"/>
                <a:ea typeface="Montserrat Light"/>
                <a:cs typeface="Montserrat Light"/>
                <a:sym typeface="Montserrat Light"/>
              </a:defRPr>
            </a:lvl1pPr>
            <a:lvl2pPr marL="914400" lvl="1" indent="-317500" rtl="0">
              <a:lnSpc>
                <a:spcPct val="112000"/>
              </a:lnSpc>
              <a:spcBef>
                <a:spcPts val="800"/>
              </a:spcBef>
              <a:spcAft>
                <a:spcPts val="0"/>
              </a:spcAft>
              <a:buClr>
                <a:srgbClr val="888888"/>
              </a:buClr>
              <a:buSzPts val="1400"/>
              <a:buFont typeface="Montserrat Light"/>
              <a:buChar char="○"/>
              <a:defRPr sz="1400">
                <a:solidFill>
                  <a:srgbClr val="487A7B"/>
                </a:solidFill>
                <a:latin typeface="Montserrat Light"/>
                <a:ea typeface="Montserrat Light"/>
                <a:cs typeface="Montserrat Light"/>
                <a:sym typeface="Montserrat Light"/>
              </a:defRPr>
            </a:lvl2pPr>
            <a:lvl3pPr marL="1371600" lvl="2" indent="-298450" rtl="0">
              <a:lnSpc>
                <a:spcPct val="112000"/>
              </a:lnSpc>
              <a:spcBef>
                <a:spcPts val="800"/>
              </a:spcBef>
              <a:spcAft>
                <a:spcPts val="0"/>
              </a:spcAft>
              <a:buClr>
                <a:srgbClr val="888888"/>
              </a:buClr>
              <a:buSzPts val="1100"/>
              <a:buFont typeface="Montserrat Light"/>
              <a:buChar char="■"/>
              <a:defRPr sz="1100">
                <a:solidFill>
                  <a:srgbClr val="487A7B"/>
                </a:solidFill>
                <a:latin typeface="Montserrat Light"/>
                <a:ea typeface="Montserrat Light"/>
                <a:cs typeface="Montserrat Light"/>
                <a:sym typeface="Montserrat Light"/>
              </a:defRPr>
            </a:lvl3pPr>
            <a:lvl4pPr marL="1828800" lvl="3"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4pPr>
            <a:lvl5pPr marL="2286000" lvl="4"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5pPr>
            <a:lvl6pPr marL="2743200" lvl="5"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6pPr>
            <a:lvl7pPr marL="3200400" lvl="6"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7pPr>
            <a:lvl8pPr marL="3657600" lvl="7"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8pPr>
            <a:lvl9pPr marL="4114800" lvl="8" indent="-285750" rtl="0">
              <a:lnSpc>
                <a:spcPct val="112000"/>
              </a:lnSpc>
              <a:spcBef>
                <a:spcPts val="800"/>
              </a:spcBef>
              <a:spcAft>
                <a:spcPts val="80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9pPr>
          </a:lstStyle>
          <a:p>
            <a:endParaRPr/>
          </a:p>
        </p:txBody>
      </p:sp>
      <p:sp>
        <p:nvSpPr>
          <p:cNvPr id="57" name="Google Shape;57;p13"/>
          <p:cNvSpPr txBox="1">
            <a:spLocks noGrp="1"/>
          </p:cNvSpPr>
          <p:nvPr>
            <p:ph type="sldNum" idx="12"/>
          </p:nvPr>
        </p:nvSpPr>
        <p:spPr>
          <a:xfrm>
            <a:off x="8803302" y="4732050"/>
            <a:ext cx="266100" cy="393600"/>
          </a:xfrm>
          <a:prstGeom prst="rect">
            <a:avLst/>
          </a:prstGeom>
          <a:noFill/>
          <a:ln>
            <a:noFill/>
          </a:ln>
        </p:spPr>
        <p:txBody>
          <a:bodyPr spcFirstLastPara="1" wrap="square" lIns="91400" tIns="91400" rIns="91400" bIns="91400" anchor="ctr" anchorCtr="0">
            <a:noAutofit/>
          </a:bodyPr>
          <a:lstStyle>
            <a:lvl1pPr lvl="0" algn="r" rtl="0">
              <a:buNone/>
              <a:defRPr sz="800">
                <a:solidFill>
                  <a:srgbClr val="FFFFFF"/>
                </a:solidFill>
                <a:latin typeface="Montserrat Medium"/>
                <a:ea typeface="Montserrat Medium"/>
                <a:cs typeface="Montserrat Medium"/>
                <a:sym typeface="Montserrat Medium"/>
              </a:defRPr>
            </a:lvl1pPr>
            <a:lvl2pPr lvl="1" algn="r" rtl="0">
              <a:buNone/>
              <a:defRPr sz="800">
                <a:solidFill>
                  <a:srgbClr val="FFFFFF"/>
                </a:solidFill>
                <a:latin typeface="Montserrat Medium"/>
                <a:ea typeface="Montserrat Medium"/>
                <a:cs typeface="Montserrat Medium"/>
                <a:sym typeface="Montserrat Medium"/>
              </a:defRPr>
            </a:lvl2pPr>
            <a:lvl3pPr lvl="2" algn="r" rtl="0">
              <a:buNone/>
              <a:defRPr sz="800">
                <a:solidFill>
                  <a:srgbClr val="FFFFFF"/>
                </a:solidFill>
                <a:latin typeface="Montserrat Medium"/>
                <a:ea typeface="Montserrat Medium"/>
                <a:cs typeface="Montserrat Medium"/>
                <a:sym typeface="Montserrat Medium"/>
              </a:defRPr>
            </a:lvl3pPr>
            <a:lvl4pPr lvl="3" algn="r" rtl="0">
              <a:buNone/>
              <a:defRPr sz="800">
                <a:solidFill>
                  <a:srgbClr val="FFFFFF"/>
                </a:solidFill>
                <a:latin typeface="Montserrat Medium"/>
                <a:ea typeface="Montserrat Medium"/>
                <a:cs typeface="Montserrat Medium"/>
                <a:sym typeface="Montserrat Medium"/>
              </a:defRPr>
            </a:lvl4pPr>
            <a:lvl5pPr lvl="4" algn="r" rtl="0">
              <a:buNone/>
              <a:defRPr sz="800">
                <a:solidFill>
                  <a:srgbClr val="FFFFFF"/>
                </a:solidFill>
                <a:latin typeface="Montserrat Medium"/>
                <a:ea typeface="Montserrat Medium"/>
                <a:cs typeface="Montserrat Medium"/>
                <a:sym typeface="Montserrat Medium"/>
              </a:defRPr>
            </a:lvl5pPr>
            <a:lvl6pPr lvl="5" algn="r" rtl="0">
              <a:buNone/>
              <a:defRPr sz="800">
                <a:solidFill>
                  <a:srgbClr val="FFFFFF"/>
                </a:solidFill>
                <a:latin typeface="Montserrat Medium"/>
                <a:ea typeface="Montserrat Medium"/>
                <a:cs typeface="Montserrat Medium"/>
                <a:sym typeface="Montserrat Medium"/>
              </a:defRPr>
            </a:lvl6pPr>
            <a:lvl7pPr lvl="6" algn="r" rtl="0">
              <a:buNone/>
              <a:defRPr sz="800">
                <a:solidFill>
                  <a:srgbClr val="FFFFFF"/>
                </a:solidFill>
                <a:latin typeface="Montserrat Medium"/>
                <a:ea typeface="Montserrat Medium"/>
                <a:cs typeface="Montserrat Medium"/>
                <a:sym typeface="Montserrat Medium"/>
              </a:defRPr>
            </a:lvl7pPr>
            <a:lvl8pPr lvl="7" algn="r" rtl="0">
              <a:buNone/>
              <a:defRPr sz="800">
                <a:solidFill>
                  <a:srgbClr val="FFFFFF"/>
                </a:solidFill>
                <a:latin typeface="Montserrat Medium"/>
                <a:ea typeface="Montserrat Medium"/>
                <a:cs typeface="Montserrat Medium"/>
                <a:sym typeface="Montserrat Medium"/>
              </a:defRPr>
            </a:lvl8pPr>
            <a:lvl9pPr lvl="8" algn="r" rtl="0">
              <a:buNone/>
              <a:defRPr sz="800">
                <a:solidFill>
                  <a:srgbClr val="FFFFFF"/>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n"/>
              <a:t>‹#›</a:t>
            </a:fld>
            <a:endParaRPr/>
          </a:p>
        </p:txBody>
      </p:sp>
      <p:sp>
        <p:nvSpPr>
          <p:cNvPr id="3" name="TextBox 2">
            <a:extLst>
              <a:ext uri="{FF2B5EF4-FFF2-40B4-BE49-F238E27FC236}">
                <a16:creationId xmlns:a16="http://schemas.microsoft.com/office/drawing/2014/main" id="{EF5488EB-1B8F-FE4D-8292-119DB1417F4D}"/>
              </a:ext>
            </a:extLst>
          </p:cNvPr>
          <p:cNvSpPr txBox="1"/>
          <p:nvPr userDrawn="1">
            <p:extLst>
              <p:ext uri="{1162E1C5-73C7-4A58-AE30-91384D911F3F}">
                <p184:classification xmlns:p184="http://schemas.microsoft.com/office/powerpoint/2018/4/main" val="ftr"/>
              </p:ext>
            </p:extLst>
          </p:nvPr>
        </p:nvSpPr>
        <p:spPr>
          <a:xfrm>
            <a:off x="0" y="4991100"/>
            <a:ext cx="85725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External - Public</a:t>
            </a: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5" r:id="rId5"/>
    <p:sldLayoutId id="2147483666" r:id="rId6"/>
    <p:sldLayoutId id="2147483667"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16">
          <p15:clr>
            <a:srgbClr val="F06B4A"/>
          </p15:clr>
        </p15:guide>
        <p15:guide id="2" pos="5545">
          <p15:clr>
            <a:srgbClr val="F06B4A"/>
          </p15:clr>
        </p15:guide>
        <p15:guide id="3" orient="horz" pos="255">
          <p15:clr>
            <a:srgbClr val="F06B4A"/>
          </p15:clr>
        </p15:guide>
        <p15:guide id="4" orient="horz" pos="728">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finos/open-source-readiness/issues/14"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youtube.com/c/FINO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4"/>
          <p:cNvSpPr txBox="1">
            <a:spLocks noGrp="1"/>
          </p:cNvSpPr>
          <p:nvPr>
            <p:ph type="ctrTitle"/>
          </p:nvPr>
        </p:nvSpPr>
        <p:spPr>
          <a:xfrm>
            <a:off x="587198" y="1837025"/>
            <a:ext cx="5205600" cy="12585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US" dirty="0"/>
              <a:t>FINOS OSR SIG Meeting</a:t>
            </a:r>
            <a:endParaRPr dirty="0"/>
          </a:p>
        </p:txBody>
      </p:sp>
      <p:sp>
        <p:nvSpPr>
          <p:cNvPr id="117" name="Google Shape;117;p24"/>
          <p:cNvSpPr txBox="1">
            <a:spLocks noGrp="1"/>
          </p:cNvSpPr>
          <p:nvPr>
            <p:ph type="subTitle" idx="1"/>
          </p:nvPr>
        </p:nvSpPr>
        <p:spPr>
          <a:xfrm>
            <a:off x="599974" y="3027650"/>
            <a:ext cx="5205600" cy="8778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US" dirty="0"/>
              <a:t>January 5</a:t>
            </a:r>
            <a:r>
              <a:rPr lang="en-US" baseline="30000" dirty="0"/>
              <a:t>th</a:t>
            </a:r>
            <a:r>
              <a:rPr lang="en-US" dirty="0"/>
              <a:t>, 2022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ECC8C-357F-8F46-9FEB-A56C0B8DB66B}"/>
              </a:ext>
            </a:extLst>
          </p:cNvPr>
          <p:cNvSpPr>
            <a:spLocks noGrp="1"/>
          </p:cNvSpPr>
          <p:nvPr>
            <p:ph type="title"/>
          </p:nvPr>
        </p:nvSpPr>
        <p:spPr>
          <a:xfrm>
            <a:off x="311699" y="231631"/>
            <a:ext cx="8617615" cy="572700"/>
          </a:xfrm>
        </p:spPr>
        <p:txBody>
          <a:bodyPr/>
          <a:lstStyle/>
          <a:p>
            <a:r>
              <a:rPr lang="en-US" dirty="0"/>
              <a:t>OSR will be a strategic initiative for FINOS in 2022</a:t>
            </a:r>
          </a:p>
        </p:txBody>
      </p:sp>
      <p:sp>
        <p:nvSpPr>
          <p:cNvPr id="3" name="Text Placeholder 2">
            <a:extLst>
              <a:ext uri="{FF2B5EF4-FFF2-40B4-BE49-F238E27FC236}">
                <a16:creationId xmlns:a16="http://schemas.microsoft.com/office/drawing/2014/main" id="{7ED65A10-C261-EA49-A96A-242B79883E52}"/>
              </a:ext>
            </a:extLst>
          </p:cNvPr>
          <p:cNvSpPr>
            <a:spLocks noGrp="1"/>
          </p:cNvSpPr>
          <p:nvPr>
            <p:ph type="body" idx="1"/>
          </p:nvPr>
        </p:nvSpPr>
        <p:spPr/>
        <p:txBody>
          <a:bodyPr/>
          <a:lstStyle/>
          <a:p>
            <a:r>
              <a:rPr lang="en-US" dirty="0"/>
              <a:t>Full plans in flux but nearly done (by Jan 19</a:t>
            </a:r>
            <a:r>
              <a:rPr lang="en-US" baseline="30000" dirty="0"/>
              <a:t>th</a:t>
            </a:r>
            <a:r>
              <a:rPr lang="en-US" dirty="0"/>
              <a:t> board meeting)</a:t>
            </a:r>
          </a:p>
          <a:p>
            <a:r>
              <a:rPr lang="en-US" dirty="0"/>
              <a:t>FINOS may assign an OSR program manager</a:t>
            </a:r>
          </a:p>
          <a:p>
            <a:r>
              <a:rPr lang="en-US" dirty="0"/>
              <a:t>The SIG will be a critical part of the plans</a:t>
            </a:r>
          </a:p>
          <a:p>
            <a:r>
              <a:rPr lang="en-US" dirty="0"/>
              <a:t>More info in February call (and via email before that if possible)</a:t>
            </a:r>
          </a:p>
        </p:txBody>
      </p:sp>
      <p:sp>
        <p:nvSpPr>
          <p:cNvPr id="4" name="Slide Number Placeholder 3">
            <a:extLst>
              <a:ext uri="{FF2B5EF4-FFF2-40B4-BE49-F238E27FC236}">
                <a16:creationId xmlns:a16="http://schemas.microsoft.com/office/drawing/2014/main" id="{32472EE2-BE89-E043-8395-6DFF1AF951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364583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a:spLocks noGrp="1"/>
          </p:cNvSpPr>
          <p:nvPr>
            <p:ph type="title"/>
          </p:nvPr>
        </p:nvSpPr>
        <p:spPr>
          <a:xfrm>
            <a:off x="342986" y="3514519"/>
            <a:ext cx="3243300" cy="1282500"/>
          </a:xfrm>
          <a:prstGeom prst="rect">
            <a:avLst/>
          </a:prstGeom>
        </p:spPr>
        <p:txBody>
          <a:bodyPr spcFirstLastPara="1" wrap="square" lIns="91400" tIns="91400" rIns="91400" bIns="91400" anchor="b" anchorCtr="0">
            <a:noAutofit/>
          </a:bodyPr>
          <a:lstStyle/>
          <a:p>
            <a:pPr marL="0" lvl="0" indent="0" algn="l" rtl="0">
              <a:spcBef>
                <a:spcPts val="0"/>
              </a:spcBef>
              <a:spcAft>
                <a:spcPts val="0"/>
              </a:spcAft>
              <a:buNone/>
            </a:pPr>
            <a:r>
              <a:rPr lang="en-US" dirty="0"/>
              <a:t>Happy New Year!</a:t>
            </a:r>
            <a:br>
              <a:rPr lang="en-US" dirty="0"/>
            </a:br>
            <a:br>
              <a:rPr lang="en-US" dirty="0"/>
            </a:br>
            <a:r>
              <a:rPr lang="en-US" dirty="0"/>
              <a:t>Thank you for being a part of OSR in 2022!</a:t>
            </a:r>
            <a:endParaRPr dirty="0"/>
          </a:p>
        </p:txBody>
      </p:sp>
      <p:sp>
        <p:nvSpPr>
          <p:cNvPr id="150" name="Google Shape;150;p29"/>
          <p:cNvSpPr txBox="1">
            <a:spLocks noGrp="1"/>
          </p:cNvSpPr>
          <p:nvPr>
            <p:ph type="sldNum" idx="12"/>
          </p:nvPr>
        </p:nvSpPr>
        <p:spPr>
          <a:xfrm>
            <a:off x="8556784" y="4749851"/>
            <a:ext cx="548700" cy="393600"/>
          </a:xfrm>
          <a:prstGeom prst="rect">
            <a:avLst/>
          </a:prstGeom>
        </p:spPr>
        <p:txBody>
          <a:bodyPr spcFirstLastPara="1" wrap="square" lIns="91400" tIns="91400" rIns="91400" bIns="91400"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6"/>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29" name="Google Shape;129;p26"/>
          <p:cNvSpPr txBox="1"/>
          <p:nvPr/>
        </p:nvSpPr>
        <p:spPr>
          <a:xfrm>
            <a:off x="11000" y="-780325"/>
            <a:ext cx="91440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888888"/>
                </a:solidFill>
                <a:latin typeface="Montserrat"/>
                <a:ea typeface="Montserrat"/>
                <a:cs typeface="Montserrat"/>
                <a:sym typeface="Montserrat"/>
              </a:rPr>
              <a:t>Do not delete this slide.</a:t>
            </a:r>
            <a:endParaRPr sz="2800" b="1">
              <a:solidFill>
                <a:srgbClr val="888888"/>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7"/>
          <p:cNvSpPr txBox="1">
            <a:spLocks noGrp="1"/>
          </p:cNvSpPr>
          <p:nvPr>
            <p:ph type="title"/>
          </p:nvPr>
        </p:nvSpPr>
        <p:spPr>
          <a:xfrm>
            <a:off x="860091" y="1711069"/>
            <a:ext cx="5914419" cy="12882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US" dirty="0"/>
              <a:t>Please check in on the GitHub Issue</a:t>
            </a:r>
            <a:endParaRPr dirty="0"/>
          </a:p>
        </p:txBody>
      </p:sp>
      <p:sp>
        <p:nvSpPr>
          <p:cNvPr id="135" name="Google Shape;135;p27"/>
          <p:cNvSpPr txBox="1">
            <a:spLocks noGrp="1"/>
          </p:cNvSpPr>
          <p:nvPr>
            <p:ph type="subTitle" idx="1"/>
          </p:nvPr>
        </p:nvSpPr>
        <p:spPr>
          <a:xfrm>
            <a:off x="860355" y="3044531"/>
            <a:ext cx="8180278" cy="1043400"/>
          </a:xfrm>
          <a:prstGeom prst="rect">
            <a:avLst/>
          </a:prstGeom>
        </p:spPr>
        <p:txBody>
          <a:bodyPr spcFirstLastPara="1" wrap="square" lIns="91400" tIns="91400" rIns="91400" bIns="91400" anchor="t" anchorCtr="0">
            <a:noAutofit/>
          </a:bodyPr>
          <a:lstStyle/>
          <a:p>
            <a:pPr marL="0" lvl="0" indent="0">
              <a:spcAft>
                <a:spcPts val="800"/>
              </a:spcAft>
            </a:pPr>
            <a:r>
              <a:rPr lang="en-US" dirty="0"/>
              <a:t>https://</a:t>
            </a:r>
            <a:r>
              <a:rPr lang="en-US" dirty="0" err="1"/>
              <a:t>github.com</a:t>
            </a:r>
            <a:r>
              <a:rPr lang="en-US" dirty="0"/>
              <a:t>/</a:t>
            </a:r>
            <a:r>
              <a:rPr lang="en-US" dirty="0" err="1"/>
              <a:t>finos</a:t>
            </a:r>
            <a:r>
              <a:rPr lang="en-US" dirty="0"/>
              <a:t>/open-source-readiness/issues/15</a:t>
            </a:r>
            <a:endParaRPr dirty="0"/>
          </a:p>
        </p:txBody>
      </p:sp>
      <p:sp>
        <p:nvSpPr>
          <p:cNvPr id="136" name="Google Shape;136;p27"/>
          <p:cNvSpPr txBox="1">
            <a:spLocks noGrp="1"/>
          </p:cNvSpPr>
          <p:nvPr>
            <p:ph type="sldNum" idx="12"/>
          </p:nvPr>
        </p:nvSpPr>
        <p:spPr>
          <a:xfrm>
            <a:off x="8556784" y="4749851"/>
            <a:ext cx="548700" cy="393600"/>
          </a:xfrm>
          <a:prstGeom prst="rect">
            <a:avLst/>
          </a:prstGeom>
        </p:spPr>
        <p:txBody>
          <a:bodyPr spcFirstLastPara="1" wrap="square" lIns="91400" tIns="91400" rIns="91400" bIns="91400"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85E2-8C8B-C548-AD03-8A95FE163A7D}"/>
              </a:ext>
            </a:extLst>
          </p:cNvPr>
          <p:cNvSpPr>
            <a:spLocks noGrp="1"/>
          </p:cNvSpPr>
          <p:nvPr>
            <p:ph type="title"/>
          </p:nvPr>
        </p:nvSpPr>
        <p:spPr/>
        <p:txBody>
          <a:bodyPr/>
          <a:lstStyle/>
          <a:p>
            <a:r>
              <a:rPr lang="en-US" dirty="0"/>
              <a:t>Introductions</a:t>
            </a:r>
          </a:p>
        </p:txBody>
      </p:sp>
      <p:sp>
        <p:nvSpPr>
          <p:cNvPr id="3" name="Subtitle 2">
            <a:extLst>
              <a:ext uri="{FF2B5EF4-FFF2-40B4-BE49-F238E27FC236}">
                <a16:creationId xmlns:a16="http://schemas.microsoft.com/office/drawing/2014/main" id="{40A1A4BB-B178-5C4B-A216-3E4BCAFD8EDC}"/>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42879A6C-5095-154E-A615-51E891E3EE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948564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D7EB-6F06-7049-AEAE-93F19E352875}"/>
              </a:ext>
            </a:extLst>
          </p:cNvPr>
          <p:cNvSpPr>
            <a:spLocks noGrp="1"/>
          </p:cNvSpPr>
          <p:nvPr>
            <p:ph type="title"/>
          </p:nvPr>
        </p:nvSpPr>
        <p:spPr/>
        <p:txBody>
          <a:bodyPr/>
          <a:lstStyle/>
          <a:p>
            <a:r>
              <a:rPr lang="en-US" dirty="0"/>
              <a:t>Recap of December’s call</a:t>
            </a:r>
          </a:p>
        </p:txBody>
      </p:sp>
      <p:sp>
        <p:nvSpPr>
          <p:cNvPr id="3" name="Subtitle 2">
            <a:extLst>
              <a:ext uri="{FF2B5EF4-FFF2-40B4-BE49-F238E27FC236}">
                <a16:creationId xmlns:a16="http://schemas.microsoft.com/office/drawing/2014/main" id="{0C958909-A71D-4F4F-AAC0-7E4186F00699}"/>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232AD610-8FDD-744D-85AF-3A0AE51751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536205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8"/>
          <p:cNvSpPr txBox="1">
            <a:spLocks noGrp="1"/>
          </p:cNvSpPr>
          <p:nvPr>
            <p:ph type="title"/>
          </p:nvPr>
        </p:nvSpPr>
        <p:spPr>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US" dirty="0"/>
              <a:t>Recap of December’s call</a:t>
            </a:r>
            <a:endParaRPr dirty="0"/>
          </a:p>
        </p:txBody>
      </p:sp>
      <p:sp>
        <p:nvSpPr>
          <p:cNvPr id="142" name="Google Shape;142;p28"/>
          <p:cNvSpPr txBox="1">
            <a:spLocks noGrp="1"/>
          </p:cNvSpPr>
          <p:nvPr>
            <p:ph type="body" idx="1"/>
          </p:nvPr>
        </p:nvSpPr>
        <p:spPr>
          <a:prstGeom prst="rect">
            <a:avLst/>
          </a:prstGeom>
        </p:spPr>
        <p:txBody>
          <a:bodyPr spcFirstLastPara="1" wrap="square" lIns="91400" tIns="91400" rIns="91400" bIns="91400" anchor="t" anchorCtr="0">
            <a:noAutofit/>
          </a:bodyPr>
          <a:lstStyle/>
          <a:p>
            <a:pPr marL="285750" indent="-285750">
              <a:spcAft>
                <a:spcPts val="800"/>
              </a:spcAft>
            </a:pPr>
            <a:r>
              <a:rPr lang="en-US" dirty="0"/>
              <a:t>Panel Discussion: Unlocking Opportunity and Managing Risk in Open Source Contribution</a:t>
            </a:r>
          </a:p>
          <a:p>
            <a:pPr marL="742950" lvl="1" indent="-285750">
              <a:spcAft>
                <a:spcPts val="800"/>
              </a:spcAft>
            </a:pPr>
            <a:r>
              <a:rPr lang="en-US" dirty="0"/>
              <a:t>Panelists: Van Lindberg, Partner, Taylor English; Heather Meeker, Partner, O’Melveny &amp; Myers; McCoy Smith, Founding Attorney, Lex Pan Law</a:t>
            </a:r>
          </a:p>
          <a:p>
            <a:pPr marL="742950" lvl="1" indent="-285750">
              <a:spcAft>
                <a:spcPts val="800"/>
              </a:spcAft>
            </a:pPr>
            <a:r>
              <a:rPr lang="en-US" dirty="0"/>
              <a:t>More information: </a:t>
            </a:r>
            <a:r>
              <a:rPr lang="en-US" dirty="0">
                <a:hlinkClick r:id="rId3"/>
              </a:rPr>
              <a:t>https://github.com/finos/open-source-readiness/issues/14</a:t>
            </a:r>
            <a:endParaRPr lang="en-US" dirty="0"/>
          </a:p>
          <a:p>
            <a:pPr marL="285750" indent="-285750">
              <a:spcAft>
                <a:spcPts val="800"/>
              </a:spcAft>
            </a:pPr>
            <a:r>
              <a:rPr lang="en-US" dirty="0"/>
              <a:t>Video forthcoming</a:t>
            </a:r>
          </a:p>
          <a:p>
            <a:pPr marL="742950" lvl="1" indent="-285750">
              <a:spcAft>
                <a:spcPts val="800"/>
              </a:spcAft>
            </a:pPr>
            <a:r>
              <a:rPr lang="en-US" dirty="0">
                <a:hlinkClick r:id="rId4"/>
              </a:rPr>
              <a:t>https://www.youtube.com/c/FINOS</a:t>
            </a:r>
            <a:endParaRPr lang="en-US" dirty="0"/>
          </a:p>
          <a:p>
            <a:pPr marL="285750" indent="-285750">
              <a:spcAft>
                <a:spcPts val="800"/>
              </a:spcAft>
            </a:pPr>
            <a:r>
              <a:rPr lang="en-US" dirty="0"/>
              <a:t>Thoughts? Feedback?</a:t>
            </a:r>
            <a:endParaRPr dirty="0"/>
          </a:p>
        </p:txBody>
      </p:sp>
      <p:sp>
        <p:nvSpPr>
          <p:cNvPr id="144" name="Google Shape;144;p28"/>
          <p:cNvSpPr txBox="1">
            <a:spLocks noGrp="1"/>
          </p:cNvSpPr>
          <p:nvPr>
            <p:ph type="sldNum" idx="12"/>
          </p:nvPr>
        </p:nvSpPr>
        <p:spPr>
          <a:prstGeom prst="rect">
            <a:avLst/>
          </a:prstGeom>
        </p:spPr>
        <p:txBody>
          <a:bodyPr spcFirstLastPara="1" wrap="square" lIns="91400" tIns="91400" rIns="91400" bIns="9140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DD33E-828D-B745-9DB1-DE3AD6FE1BAF}"/>
              </a:ext>
            </a:extLst>
          </p:cNvPr>
          <p:cNvSpPr>
            <a:spLocks noGrp="1"/>
          </p:cNvSpPr>
          <p:nvPr>
            <p:ph type="title"/>
          </p:nvPr>
        </p:nvSpPr>
        <p:spPr>
          <a:xfrm>
            <a:off x="860091" y="1711069"/>
            <a:ext cx="6455109" cy="1288200"/>
          </a:xfrm>
        </p:spPr>
        <p:txBody>
          <a:bodyPr/>
          <a:lstStyle/>
          <a:p>
            <a:r>
              <a:rPr lang="en-US" dirty="0"/>
              <a:t>FINOS State of Open Source in FinServ Report</a:t>
            </a:r>
          </a:p>
        </p:txBody>
      </p:sp>
      <p:sp>
        <p:nvSpPr>
          <p:cNvPr id="3" name="Subtitle 2">
            <a:extLst>
              <a:ext uri="{FF2B5EF4-FFF2-40B4-BE49-F238E27FC236}">
                <a16:creationId xmlns:a16="http://schemas.microsoft.com/office/drawing/2014/main" id="{37117FA7-EF1E-5446-B9A7-36DBBE133382}"/>
              </a:ext>
            </a:extLst>
          </p:cNvPr>
          <p:cNvSpPr>
            <a:spLocks noGrp="1"/>
          </p:cNvSpPr>
          <p:nvPr>
            <p:ph type="subTitle" idx="1"/>
          </p:nvPr>
        </p:nvSpPr>
        <p:spPr/>
        <p:txBody>
          <a:bodyPr/>
          <a:lstStyle/>
          <a:p>
            <a:r>
              <a:rPr lang="en-US" dirty="0"/>
              <a:t>A theme of communication</a:t>
            </a:r>
          </a:p>
        </p:txBody>
      </p:sp>
      <p:sp>
        <p:nvSpPr>
          <p:cNvPr id="4" name="Slide Number Placeholder 3">
            <a:extLst>
              <a:ext uri="{FF2B5EF4-FFF2-40B4-BE49-F238E27FC236}">
                <a16:creationId xmlns:a16="http://schemas.microsoft.com/office/drawing/2014/main" id="{0BB8DEB2-4106-4A40-8781-ADE0049880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54712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501D-ED28-094B-8A6D-8EDEB336D881}"/>
              </a:ext>
            </a:extLst>
          </p:cNvPr>
          <p:cNvSpPr>
            <a:spLocks noGrp="1"/>
          </p:cNvSpPr>
          <p:nvPr>
            <p:ph type="title"/>
          </p:nvPr>
        </p:nvSpPr>
        <p:spPr/>
        <p:txBody>
          <a:bodyPr/>
          <a:lstStyle/>
          <a:p>
            <a:r>
              <a:rPr lang="en-US" dirty="0"/>
              <a:t>Interesting results from the FINOS report</a:t>
            </a:r>
          </a:p>
        </p:txBody>
      </p:sp>
      <p:sp>
        <p:nvSpPr>
          <p:cNvPr id="3" name="Text Placeholder 2">
            <a:extLst>
              <a:ext uri="{FF2B5EF4-FFF2-40B4-BE49-F238E27FC236}">
                <a16:creationId xmlns:a16="http://schemas.microsoft.com/office/drawing/2014/main" id="{C5D0C41E-A2B3-F544-9AD8-165F5A0C64AD}"/>
              </a:ext>
            </a:extLst>
          </p:cNvPr>
          <p:cNvSpPr>
            <a:spLocks noGrp="1"/>
          </p:cNvSpPr>
          <p:nvPr>
            <p:ph type="body" idx="1"/>
          </p:nvPr>
        </p:nvSpPr>
        <p:spPr/>
        <p:txBody>
          <a:bodyPr/>
          <a:lstStyle/>
          <a:p>
            <a:r>
              <a:rPr lang="en-US" dirty="0"/>
              <a:t>26% couldn't identify or know who their FOSS leadership is</a:t>
            </a:r>
          </a:p>
          <a:p>
            <a:r>
              <a:rPr lang="en-US" dirty="0"/>
              <a:t>15% unclear of FOSS contribution policies</a:t>
            </a:r>
          </a:p>
          <a:p>
            <a:r>
              <a:rPr lang="en-US" dirty="0"/>
              <a:t>56% had difficulty making good decisions about which FOSS components and versions to use</a:t>
            </a:r>
          </a:p>
          <a:p>
            <a:r>
              <a:rPr lang="en-US" dirty="0"/>
              <a:t>50% want their employer to provide greater support around FOSS contribution policies</a:t>
            </a:r>
          </a:p>
          <a:p>
            <a:r>
              <a:rPr lang="en-US" dirty="0"/>
              <a:t>75% were not open source first orgs </a:t>
            </a:r>
            <a:r>
              <a:rPr lang="en-US" i="1" dirty="0"/>
              <a:t>or didn't know if they were</a:t>
            </a:r>
          </a:p>
          <a:p>
            <a:endParaRPr lang="en-US" dirty="0"/>
          </a:p>
        </p:txBody>
      </p:sp>
      <p:sp>
        <p:nvSpPr>
          <p:cNvPr id="4" name="Text Placeholder 3">
            <a:extLst>
              <a:ext uri="{FF2B5EF4-FFF2-40B4-BE49-F238E27FC236}">
                <a16:creationId xmlns:a16="http://schemas.microsoft.com/office/drawing/2014/main" id="{07B87CAB-EE46-6949-9967-6CC7A51EB0F3}"/>
              </a:ext>
            </a:extLst>
          </p:cNvPr>
          <p:cNvSpPr>
            <a:spLocks noGrp="1"/>
          </p:cNvSpPr>
          <p:nvPr>
            <p:ph type="body" idx="2"/>
          </p:nvPr>
        </p:nvSpPr>
        <p:spPr/>
        <p:txBody>
          <a:bodyPr/>
          <a:lstStyle/>
          <a:p>
            <a:r>
              <a:rPr lang="en-US" dirty="0"/>
              <a:t>25% said didn't know seniority of FOSS leadership or whether there was any</a:t>
            </a:r>
          </a:p>
          <a:p>
            <a:r>
              <a:rPr lang="en-US" dirty="0"/>
              <a:t>35% aware of org having an OSPO or review board</a:t>
            </a:r>
          </a:p>
          <a:p>
            <a:r>
              <a:rPr lang="en-US" dirty="0"/>
              <a:t>17% don't know whether there's a FOSS consumption policy</a:t>
            </a:r>
          </a:p>
          <a:p>
            <a:r>
              <a:rPr lang="en-US" dirty="0"/>
              <a:t>32% don't have or know whether there's an "open source policy”</a:t>
            </a:r>
          </a:p>
          <a:p>
            <a:r>
              <a:rPr lang="en-US" dirty="0"/>
              <a:t>Report anecdata show that respondents don't know how many FOSS components their company uses (let alone what they are)</a:t>
            </a:r>
          </a:p>
          <a:p>
            <a:pPr marL="133350" indent="0">
              <a:buNone/>
            </a:pPr>
            <a:endParaRPr lang="en-US" dirty="0"/>
          </a:p>
        </p:txBody>
      </p:sp>
      <p:sp>
        <p:nvSpPr>
          <p:cNvPr id="5" name="Slide Number Placeholder 4">
            <a:extLst>
              <a:ext uri="{FF2B5EF4-FFF2-40B4-BE49-F238E27FC236}">
                <a16:creationId xmlns:a16="http://schemas.microsoft.com/office/drawing/2014/main" id="{D787971C-A3DE-A746-836C-8FA36D1390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02230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05EA8-3AE1-084F-8A19-C3DCA580F5D4}"/>
              </a:ext>
            </a:extLst>
          </p:cNvPr>
          <p:cNvSpPr>
            <a:spLocks noGrp="1"/>
          </p:cNvSpPr>
          <p:nvPr>
            <p:ph type="title"/>
          </p:nvPr>
        </p:nvSpPr>
        <p:spPr/>
        <p:txBody>
          <a:bodyPr/>
          <a:lstStyle/>
          <a:p>
            <a:r>
              <a:rPr lang="en-US" dirty="0"/>
              <a:t>FINOS OSR in 2022</a:t>
            </a:r>
          </a:p>
        </p:txBody>
      </p:sp>
      <p:sp>
        <p:nvSpPr>
          <p:cNvPr id="3" name="Subtitle 2">
            <a:extLst>
              <a:ext uri="{FF2B5EF4-FFF2-40B4-BE49-F238E27FC236}">
                <a16:creationId xmlns:a16="http://schemas.microsoft.com/office/drawing/2014/main" id="{50DAF530-36F9-9B42-9144-3851D08C0405}"/>
              </a:ext>
            </a:extLst>
          </p:cNvPr>
          <p:cNvSpPr>
            <a:spLocks noGrp="1"/>
          </p:cNvSpPr>
          <p:nvPr>
            <p:ph type="subTitle" idx="1"/>
          </p:nvPr>
        </p:nvSpPr>
        <p:spPr/>
        <p:txBody>
          <a:bodyPr/>
          <a:lstStyle/>
          <a:p>
            <a:r>
              <a:rPr lang="en-US" dirty="0"/>
              <a:t>Changes ahead…</a:t>
            </a:r>
          </a:p>
        </p:txBody>
      </p:sp>
      <p:sp>
        <p:nvSpPr>
          <p:cNvPr id="4" name="Slide Number Placeholder 3">
            <a:extLst>
              <a:ext uri="{FF2B5EF4-FFF2-40B4-BE49-F238E27FC236}">
                <a16:creationId xmlns:a16="http://schemas.microsoft.com/office/drawing/2014/main" id="{1B71E677-D734-0B4E-9D0A-AE430BA674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700719167"/>
      </p:ext>
    </p:extLst>
  </p:cSld>
  <p:clrMapOvr>
    <a:masterClrMapping/>
  </p:clrMapOvr>
</p:sld>
</file>

<file path=ppt/theme/theme1.xml><?xml version="1.0" encoding="utf-8"?>
<a:theme xmlns:a="http://schemas.openxmlformats.org/drawingml/2006/main" name="FINOS–Revised">
  <a:themeElements>
    <a:clrScheme name="Simple Light">
      <a:dk1>
        <a:srgbClr val="48797B"/>
      </a:dk1>
      <a:lt1>
        <a:srgbClr val="FFFFFF"/>
      </a:lt1>
      <a:dk2>
        <a:srgbClr val="48797B"/>
      </a:dk2>
      <a:lt2>
        <a:srgbClr val="EEEEEE"/>
      </a:lt2>
      <a:accent1>
        <a:srgbClr val="2BC1E7"/>
      </a:accent1>
      <a:accent2>
        <a:srgbClr val="00253F"/>
      </a:accent2>
      <a:accent3>
        <a:srgbClr val="0087A9"/>
      </a:accent3>
      <a:accent4>
        <a:srgbClr val="D7C826"/>
      </a:accent4>
      <a:accent5>
        <a:srgbClr val="6BCABA"/>
      </a:accent5>
      <a:accent6>
        <a:srgbClr val="42AF28"/>
      </a:accent6>
      <a:hlink>
        <a:srgbClr val="2BC1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913</TotalTime>
  <Words>353</Words>
  <Application>Microsoft Macintosh PowerPoint</Application>
  <PresentationFormat>On-screen Show (16:9)</PresentationFormat>
  <Paragraphs>45</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Montserrat Medium</vt:lpstr>
      <vt:lpstr>Montserrat</vt:lpstr>
      <vt:lpstr>Calibri</vt:lpstr>
      <vt:lpstr>Arial</vt:lpstr>
      <vt:lpstr>Montserrat Light</vt:lpstr>
      <vt:lpstr>FINOS–Revised</vt:lpstr>
      <vt:lpstr>FINOS OSR SIG Meeting</vt:lpstr>
      <vt:lpstr>PowerPoint Presentation</vt:lpstr>
      <vt:lpstr>Please check in on the GitHub Issue</vt:lpstr>
      <vt:lpstr>Introductions</vt:lpstr>
      <vt:lpstr>Recap of December’s call</vt:lpstr>
      <vt:lpstr>Recap of December’s call</vt:lpstr>
      <vt:lpstr>FINOS State of Open Source in FinServ Report</vt:lpstr>
      <vt:lpstr>Interesting results from the FINOS report</vt:lpstr>
      <vt:lpstr>FINOS OSR in 2022</vt:lpstr>
      <vt:lpstr>OSR will be a strategic initiative for FINOS in 2022</vt:lpstr>
      <vt:lpstr>Happy New Year!  Thank you for being a part of OSR in 2022!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FINOS deck template for Projects</dc:title>
  <cp:lastModifiedBy>VM Brasseur (CTO)</cp:lastModifiedBy>
  <cp:revision>2</cp:revision>
  <dcterms:modified xsi:type="dcterms:W3CDTF">2022-01-05T14:29:51Z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0e4719d-06e9-4e5a-b6ce-362daf1c5eeb_Enabled">
    <vt:lpwstr>true</vt:lpwstr>
  </property>
  <property fmtid="{D5CDD505-2E9C-101B-9397-08002B2CF9AE}" pid="3" name="MSIP_Label_e0e4719d-06e9-4e5a-b6ce-362daf1c5eeb_SetDate">
    <vt:lpwstr>2022-01-04T15:02:31Z</vt:lpwstr>
  </property>
  <property fmtid="{D5CDD505-2E9C-101B-9397-08002B2CF9AE}" pid="4" name="MSIP_Label_e0e4719d-06e9-4e5a-b6ce-362daf1c5eeb_Method">
    <vt:lpwstr>Privileged</vt:lpwstr>
  </property>
  <property fmtid="{D5CDD505-2E9C-101B-9397-08002B2CF9AE}" pid="5" name="MSIP_Label_e0e4719d-06e9-4e5a-b6ce-362daf1c5eeb_Name">
    <vt:lpwstr>External - Public</vt:lpwstr>
  </property>
  <property fmtid="{D5CDD505-2E9C-101B-9397-08002B2CF9AE}" pid="6" name="MSIP_Label_e0e4719d-06e9-4e5a-b6ce-362daf1c5eeb_SiteId">
    <vt:lpwstr>258ac4e4-146a-411e-9dc8-79a9e12fd6da</vt:lpwstr>
  </property>
  <property fmtid="{D5CDD505-2E9C-101B-9397-08002B2CF9AE}" pid="7" name="MSIP_Label_e0e4719d-06e9-4e5a-b6ce-362daf1c5eeb_ActionId">
    <vt:lpwstr>efcec505-5226-4c21-9554-3580e80d282e</vt:lpwstr>
  </property>
  <property fmtid="{D5CDD505-2E9C-101B-9397-08002B2CF9AE}" pid="8" name="MSIP_Label_e0e4719d-06e9-4e5a-b6ce-362daf1c5eeb_ContentBits">
    <vt:lpwstr>2</vt:lpwstr>
  </property>
  <property fmtid="{D5CDD505-2E9C-101B-9397-08002B2CF9AE}" pid="9" name="ClassificationContentMarkingFooterLocations">
    <vt:lpwstr>Simple Light:3\FINOS–Revised:3</vt:lpwstr>
  </property>
  <property fmtid="{D5CDD505-2E9C-101B-9397-08002B2CF9AE}" pid="10" name="ClassificationContentMarkingFooterText">
    <vt:lpwstr>External - Public</vt:lpwstr>
  </property>
</Properties>
</file>