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73" r:id="rId5"/>
    <p:sldId id="286" r:id="rId6"/>
    <p:sldId id="272" r:id="rId7"/>
    <p:sldId id="259" r:id="rId8"/>
    <p:sldId id="265" r:id="rId9"/>
    <p:sldId id="266" r:id="rId10"/>
    <p:sldId id="274" r:id="rId11"/>
    <p:sldId id="268" r:id="rId12"/>
    <p:sldId id="269" r:id="rId13"/>
    <p:sldId id="275" r:id="rId14"/>
    <p:sldId id="270" r:id="rId15"/>
    <p:sldId id="260" r:id="rId16"/>
    <p:sldId id="271" r:id="rId17"/>
    <p:sldId id="261" r:id="rId18"/>
    <p:sldId id="276" r:id="rId19"/>
    <p:sldId id="277" r:id="rId20"/>
    <p:sldId id="278" r:id="rId21"/>
    <p:sldId id="280" r:id="rId22"/>
    <p:sldId id="279" r:id="rId23"/>
    <p:sldId id="281" r:id="rId24"/>
    <p:sldId id="282" r:id="rId25"/>
    <p:sldId id="283" r:id="rId26"/>
    <p:sldId id="284" r:id="rId27"/>
    <p:sldId id="285" r:id="rId28"/>
    <p:sldId id="262" r:id="rId29"/>
    <p:sldId id="287" r:id="rId30"/>
    <p:sldId id="289" r:id="rId31"/>
    <p:sldId id="291" r:id="rId32"/>
    <p:sldId id="288" r:id="rId33"/>
    <p:sldId id="292" r:id="rId34"/>
    <p:sldId id="293" r:id="rId35"/>
    <p:sldId id="294" r:id="rId36"/>
    <p:sldId id="295" r:id="rId37"/>
    <p:sldId id="296" r:id="rId38"/>
    <p:sldId id="263" r:id="rId39"/>
    <p:sldId id="297" r:id="rId40"/>
    <p:sldId id="298" r:id="rId41"/>
    <p:sldId id="300" r:id="rId42"/>
    <p:sldId id="299" r:id="rId43"/>
    <p:sldId id="264" r:id="rId44"/>
    <p:sldId id="301" r:id="rId45"/>
    <p:sldId id="302" r:id="rId46"/>
    <p:sldId id="303" r:id="rId47"/>
    <p:sldId id="30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C31DE29-C717-434F-9842-B32DFB0720FA}">
          <p14:sldIdLst>
            <p14:sldId id="256"/>
            <p14:sldId id="257"/>
          </p14:sldIdLst>
        </p14:section>
        <p14:section name="1. Vision" id="{C2569CE2-12E2-4B98-BB07-157DB5676FC4}">
          <p14:sldIdLst>
            <p14:sldId id="258"/>
            <p14:sldId id="273"/>
            <p14:sldId id="286"/>
            <p14:sldId id="272"/>
          </p14:sldIdLst>
        </p14:section>
        <p14:section name="Explainers" id="{D9DDDC0E-CD46-4F23-9197-A209A09EC98B}">
          <p14:sldIdLst>
            <p14:sldId id="259"/>
            <p14:sldId id="265"/>
            <p14:sldId id="266"/>
            <p14:sldId id="274"/>
            <p14:sldId id="268"/>
            <p14:sldId id="269"/>
            <p14:sldId id="275"/>
            <p14:sldId id="270"/>
          </p14:sldIdLst>
        </p14:section>
        <p14:section name="Open Source" id="{19AAE0BE-FD67-4DF3-A903-3BEBF7AE31FA}">
          <p14:sldIdLst>
            <p14:sldId id="260"/>
            <p14:sldId id="271"/>
          </p14:sldIdLst>
        </p14:section>
        <p14:section name="POC" id="{7C615F39-6A8B-4D3A-9C8B-9F0FC267CFB7}">
          <p14:sldIdLst>
            <p14:sldId id="261"/>
            <p14:sldId id="276"/>
            <p14:sldId id="277"/>
            <p14:sldId id="278"/>
            <p14:sldId id="280"/>
            <p14:sldId id="279"/>
            <p14:sldId id="281"/>
            <p14:sldId id="282"/>
            <p14:sldId id="283"/>
            <p14:sldId id="284"/>
          </p14:sldIdLst>
        </p14:section>
        <p14:section name="3. Support" id="{60F1F4DF-001F-4894-96E4-EE76D34FF2EB}">
          <p14:sldIdLst>
            <p14:sldId id="285"/>
          </p14:sldIdLst>
        </p14:section>
        <p14:section name="Passporting" id="{C29934C0-5D07-40C2-8F37-5EBAC77664C5}">
          <p14:sldIdLst>
            <p14:sldId id="262"/>
            <p14:sldId id="287"/>
            <p14:sldId id="289"/>
            <p14:sldId id="291"/>
            <p14:sldId id="288"/>
            <p14:sldId id="292"/>
            <p14:sldId id="293"/>
            <p14:sldId id="294"/>
            <p14:sldId id="295"/>
            <p14:sldId id="296"/>
          </p14:sldIdLst>
        </p14:section>
        <p14:section name="Managed Service" id="{E195DD30-5E8F-4D3E-AC7B-21F9EB9A097F}">
          <p14:sldIdLst>
            <p14:sldId id="263"/>
            <p14:sldId id="297"/>
            <p14:sldId id="298"/>
            <p14:sldId id="300"/>
            <p14:sldId id="299"/>
          </p14:sldIdLst>
        </p14:section>
        <p14:section name="Talent Development" id="{41F36C85-9830-4DD2-B33A-2266426B4F74}">
          <p14:sldIdLst>
            <p14:sldId id="264"/>
            <p14:sldId id="301"/>
            <p14:sldId id="302"/>
            <p14:sldId id="303"/>
          </p14:sldIdLst>
        </p14:section>
        <p14:section name="Outro" id="{F4DC5D84-2188-4137-9AE4-C601AFBF24FB}">
          <p14:sldIdLst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6BF"/>
    <a:srgbClr val="00B5E6"/>
    <a:srgbClr val="D7C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6" autoAdjust="0"/>
    <p:restoredTop sz="73561" autoAdjust="0"/>
  </p:normalViewPr>
  <p:slideViewPr>
    <p:cSldViewPr snapToGrid="0">
      <p:cViewPr>
        <p:scale>
          <a:sx n="60" d="100"/>
          <a:sy n="60" d="100"/>
        </p:scale>
        <p:origin x="218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85643-3FA3-4DD9-A1D4-CB77C6F6456C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313F3-CD9E-4288-B751-3BE2D8E6C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80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313F3-CD9E-4288-B751-3BE2D8E6C9A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452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bg1"/>
                </a:solidFill>
                <a:latin typeface="Gotham Book" pitchFamily="50" charset="0"/>
              </a:rPr>
              <a:t>The maintainers of the SIG work with the Brain Trust to develop a value proposition that explains the predicted impact of the exploration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313F3-CD9E-4288-B751-3BE2D8E6C9A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943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313F3-CD9E-4288-B751-3BE2D8E6C9A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131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313F3-CD9E-4288-B751-3BE2D8E6C9A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153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313F3-CD9E-4288-B751-3BE2D8E6C9A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275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313F3-CD9E-4288-B751-3BE2D8E6C9A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024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313F3-CD9E-4288-B751-3BE2D8E6C9A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683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bg1"/>
                </a:solidFill>
                <a:latin typeface="Gotham Book" pitchFamily="50" charset="0"/>
              </a:rPr>
              <a:t>Creating a diverse landscape of experts will provide reliable context for each discipline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313F3-CD9E-4288-B751-3BE2D8E6C9A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34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313F3-CD9E-4288-B751-3BE2D8E6C9A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166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bg1"/>
                </a:solidFill>
                <a:latin typeface="Gotham Book" pitchFamily="50" charset="0"/>
              </a:rPr>
              <a:t>As part of primer creation, we outline opportunities where the emerging technology can disrupt FinTech, detailing relevant solutions or applications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313F3-CD9E-4288-B751-3BE2D8E6C9A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360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bg1"/>
                </a:solidFill>
                <a:latin typeface="Gotham Book" pitchFamily="50" charset="0"/>
              </a:rPr>
              <a:t>The Primer raises a call-to-arms for the community to submit ideas or projects to explore within the SIG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313F3-CD9E-4288-B751-3BE2D8E6C9A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887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sz="1200" dirty="0">
                <a:solidFill>
                  <a:schemeClr val="bg1"/>
                </a:solidFill>
                <a:latin typeface="Gotham Book" pitchFamily="50" charset="0"/>
              </a:rPr>
              <a:t>The Brain Trust review the submitted ideas on a regular schedule</a:t>
            </a:r>
          </a:p>
          <a:p>
            <a:pPr>
              <a:spcAft>
                <a:spcPts val="600"/>
              </a:spcAft>
            </a:pPr>
            <a:endParaRPr lang="en-GB" sz="1200" dirty="0">
              <a:solidFill>
                <a:schemeClr val="bg1"/>
              </a:solidFill>
              <a:latin typeface="Gotham Book" pitchFamily="50" charset="0"/>
            </a:endParaRPr>
          </a:p>
          <a:p>
            <a:pPr>
              <a:spcAft>
                <a:spcPts val="600"/>
              </a:spcAft>
            </a:pPr>
            <a:r>
              <a:rPr lang="en-GB" sz="1200" dirty="0">
                <a:solidFill>
                  <a:schemeClr val="bg1"/>
                </a:solidFill>
                <a:latin typeface="Gotham Book" pitchFamily="50" charset="0"/>
              </a:rPr>
              <a:t>If an idea is deemed to have merit for further exploration, the SMEs provide a justification for exploration by the wider SIG</a:t>
            </a:r>
            <a:endParaRPr lang="en-GB" sz="1600" dirty="0">
              <a:solidFill>
                <a:schemeClr val="bg1"/>
              </a:solidFill>
              <a:latin typeface="Gotham Book" pitchFamily="50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313F3-CD9E-4288-B751-3BE2D8E6C9A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316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BE51-F22C-BEA9-1764-50BC0FE3D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117D7-3078-7FD9-F3DE-13196E82F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6FF59-04D4-29BF-5915-001C8A7D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23E8-A654-466E-B284-1452B0C4124A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FC84D-2A04-5C9E-E907-8E3B9B13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FB9B6-D091-CFB4-566E-28DB607B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0456-139B-4536-83A9-6A3C91BA3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59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348C-1EDB-ACF1-CF2B-0B3F99ED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35407-8225-76CB-FA3A-0CF1968D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2BAFB-75C2-0BD2-5819-3370D9C1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23E8-A654-466E-B284-1452B0C4124A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70118-3505-BEA8-6FBF-F93924CC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96D9F-D4CC-7753-CD8A-EE54BDCB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0456-139B-4536-83A9-6A3C91BA3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4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3F605C-0CAB-93C1-9C12-D644AE673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CEC66-CF5B-A418-987C-585BC2D29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3D3DE-EE8F-8046-5E91-31E33A2C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23E8-A654-466E-B284-1452B0C4124A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543DD-AC9E-6B0C-B53A-8E34D3F9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3A9D9-654B-713E-39A3-28A823B6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0456-139B-4536-83A9-6A3C91BA3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33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8C8B-F43B-175E-6A9F-0C90C146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67B-C631-098C-2D74-B5553994F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2E62A-3388-6D34-3A8B-FBFDAA9D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23E8-A654-466E-B284-1452B0C4124A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6C19F-BF6E-4B69-D253-FFEC85E4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D6823-BF9E-5FA2-A6E1-362B7200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0456-139B-4536-83A9-6A3C91BA3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86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9C4C-8549-60D3-5EF4-EF819A58A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2B559-50AF-254D-3A90-8B76F4D79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580C7-98E1-1C66-F426-FDFF88EA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23E8-A654-466E-B284-1452B0C4124A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933B1-0788-C029-8EA0-66F9DD0D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F0E12-0C32-452D-45E0-95B3C24C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0456-139B-4536-83A9-6A3C91BA3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25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330A-4D98-4075-1D3D-2D13BD80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775E0-1437-1E94-13FF-9AB159CBC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7B58D-8FA4-E643-1603-D1BB18FD2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9DD64-83B5-E5E3-7C90-A5B96BA9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23E8-A654-466E-B284-1452B0C4124A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7384E-FA51-3377-807A-85741273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96D6D-F077-1AAB-B612-BF19B09CC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0456-139B-4536-83A9-6A3C91BA3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18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7CA4-E0C2-AC0B-D984-EF6A9742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62834-045C-19F7-CDA2-FE18BBDC7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F9C3E-E9B3-429E-9689-B7712E7A5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1F41F-A2A5-641F-4964-126DD5293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8676E-CF7B-E47C-0994-1D2F8BE75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2C23CF-F057-25A3-3D2A-FE0A3E47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23E8-A654-466E-B284-1452B0C4124A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5C6133-AC7D-1CBC-D595-C888FB55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4F104-4BD3-AD6D-DC7B-15178643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0456-139B-4536-83A9-6A3C91BA3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51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12CA0-A0B0-FC91-80AB-4D7EA684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A2E04-604E-875F-0576-0E3F7F75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23E8-A654-466E-B284-1452B0C4124A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66C40-BF4A-7E67-AF93-7A16BA2DF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89398-2555-E424-B98F-F47884D6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0456-139B-4536-83A9-6A3C91BA3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31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5F50F-55A9-FBE1-D965-44FC56DF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23E8-A654-466E-B284-1452B0C4124A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A671BE-901E-2B5D-BAEC-C86977EDC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34006-7E5F-0E9C-D4D4-A222DCBF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0456-139B-4536-83A9-6A3C91BA3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7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6B935-A733-716B-BAE7-24D9FC601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03246-2D00-6988-9992-B6A5F8072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2A69C-6F1B-710C-66B7-135110A0F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C4F95-B73B-F380-17B4-1563B18C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23E8-A654-466E-B284-1452B0C4124A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06D98-AB9D-6563-273E-0765470F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E4D4E-C18C-12A2-EF68-EC185F5E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0456-139B-4536-83A9-6A3C91BA3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28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CFD9-CE2D-EB8B-4F31-C6779543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EE71AF-4DDF-B07F-7480-E1B886D87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9A920-704A-9D59-E107-2F0394F5F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72897-7BFC-50F5-192A-4E537038C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23E8-A654-466E-B284-1452B0C4124A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9A385-B3AC-255E-5410-9C41CF32B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586F1-7527-7EAC-E937-7897DB45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0456-139B-4536-83A9-6A3C91BA3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50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61F546-A05F-8765-AE17-356F895E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1A528-CA3B-6D2A-DE34-D4D4DAE26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A6055-201E-45D6-9DA3-F570D9594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423E8-A654-466E-B284-1452B0C4124A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3FBC1-C2D1-E069-42C8-38A18C644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1D76A-203F-A38A-84A0-7A7A1E8C1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70456-139B-4536-83A9-6A3C91BA3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26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github.com/wso2/ETA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7.pn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7.pn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27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0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3.png"/><Relationship Id="rId7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27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0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5.png"/><Relationship Id="rId5" Type="http://schemas.openxmlformats.org/officeDocument/2006/relationships/image" Target="../media/image28.png"/><Relationship Id="rId10" Type="http://schemas.openxmlformats.org/officeDocument/2006/relationships/image" Target="../media/image30.svg"/><Relationship Id="rId4" Type="http://schemas.openxmlformats.org/officeDocument/2006/relationships/image" Target="../media/image34.png"/><Relationship Id="rId9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0.svg"/><Relationship Id="rId5" Type="http://schemas.openxmlformats.org/officeDocument/2006/relationships/image" Target="../media/image35.png"/><Relationship Id="rId10" Type="http://schemas.openxmlformats.org/officeDocument/2006/relationships/image" Target="../media/image29.png"/><Relationship Id="rId4" Type="http://schemas.openxmlformats.org/officeDocument/2006/relationships/image" Target="../media/image34.png"/><Relationship Id="rId9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3.png"/><Relationship Id="rId7" Type="http://schemas.openxmlformats.org/officeDocument/2006/relationships/image" Target="../media/image28.png"/><Relationship Id="rId12" Type="http://schemas.openxmlformats.org/officeDocument/2006/relationships/image" Target="../media/image30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29.png"/><Relationship Id="rId5" Type="http://schemas.openxmlformats.org/officeDocument/2006/relationships/image" Target="../media/image35.png"/><Relationship Id="rId10" Type="http://schemas.openxmlformats.org/officeDocument/2006/relationships/image" Target="../media/image32.png"/><Relationship Id="rId4" Type="http://schemas.openxmlformats.org/officeDocument/2006/relationships/image" Target="../media/image34.png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7.png"/><Relationship Id="rId7" Type="http://schemas.openxmlformats.org/officeDocument/2006/relationships/slide" Target="slide38.xml"/><Relationship Id="rId12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39.png"/><Relationship Id="rId5" Type="http://schemas.openxmlformats.org/officeDocument/2006/relationships/image" Target="../media/image37.png"/><Relationship Id="rId10" Type="http://schemas.openxmlformats.org/officeDocument/2006/relationships/slide" Target="slide43.xml"/><Relationship Id="rId4" Type="http://schemas.openxmlformats.org/officeDocument/2006/relationships/slide" Target="slide28.xml"/><Relationship Id="rId9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22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22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22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22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2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42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3.png"/><Relationship Id="rId4" Type="http://schemas.openxmlformats.org/officeDocument/2006/relationships/image" Target="../media/image22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eg"/><Relationship Id="rId3" Type="http://schemas.openxmlformats.org/officeDocument/2006/relationships/image" Target="../media/image21.png"/><Relationship Id="rId7" Type="http://schemas.openxmlformats.org/officeDocument/2006/relationships/image" Target="../media/image45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2.svg"/><Relationship Id="rId4" Type="http://schemas.openxmlformats.org/officeDocument/2006/relationships/image" Target="../media/image22.svg"/><Relationship Id="rId9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jpeg"/><Relationship Id="rId5" Type="http://schemas.openxmlformats.org/officeDocument/2006/relationships/image" Target="../media/image43.png"/><Relationship Id="rId4" Type="http://schemas.openxmlformats.org/officeDocument/2006/relationships/image" Target="../media/image22.sv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eg"/><Relationship Id="rId3" Type="http://schemas.openxmlformats.org/officeDocument/2006/relationships/image" Target="../media/image48.png"/><Relationship Id="rId7" Type="http://schemas.openxmlformats.org/officeDocument/2006/relationships/image" Target="../media/image5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7.png"/><Relationship Id="rId9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7.png"/><Relationship Id="rId7" Type="http://schemas.openxmlformats.org/officeDocument/2006/relationships/image" Target="../media/image52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51.jpeg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57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22.sv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18.svg"/><Relationship Id="rId3" Type="http://schemas.openxmlformats.org/officeDocument/2006/relationships/image" Target="../media/image21.png"/><Relationship Id="rId7" Type="http://schemas.openxmlformats.org/officeDocument/2006/relationships/image" Target="../media/image57.svg"/><Relationship Id="rId12" Type="http://schemas.openxmlformats.org/officeDocument/2006/relationships/image" Target="../media/image1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1.sv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22.svg"/><Relationship Id="rId9" Type="http://schemas.openxmlformats.org/officeDocument/2006/relationships/image" Target="../media/image59.sv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sv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svg"/><Relationship Id="rId11" Type="http://schemas.openxmlformats.org/officeDocument/2006/relationships/image" Target="../media/image69.svg"/><Relationship Id="rId5" Type="http://schemas.openxmlformats.org/officeDocument/2006/relationships/image" Target="../media/image64.png"/><Relationship Id="rId10" Type="http://schemas.openxmlformats.org/officeDocument/2006/relationships/image" Target="../media/image68.png"/><Relationship Id="rId4" Type="http://schemas.openxmlformats.org/officeDocument/2006/relationships/image" Target="../media/image63.sv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7.xml"/><Relationship Id="rId7" Type="http://schemas.openxmlformats.org/officeDocument/2006/relationships/image" Target="../media/image51.png"/><Relationship Id="rId12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5.xml"/><Relationship Id="rId11" Type="http://schemas.openxmlformats.org/officeDocument/2006/relationships/image" Target="../media/image3.png"/><Relationship Id="rId5" Type="http://schemas.openxmlformats.org/officeDocument/2006/relationships/image" Target="../media/image5.png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slide" Target="slide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958881-4271-5B11-5FB7-2104D7371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44" y="1205948"/>
            <a:ext cx="225742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4ED21F-CFA6-0867-D35B-2CEA5D17C25D}"/>
              </a:ext>
            </a:extLst>
          </p:cNvPr>
          <p:cNvSpPr txBox="1"/>
          <p:nvPr/>
        </p:nvSpPr>
        <p:spPr>
          <a:xfrm>
            <a:off x="5127223" y="2405056"/>
            <a:ext cx="664733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800" dirty="0">
                <a:solidFill>
                  <a:schemeClr val="bg1"/>
                </a:solidFill>
                <a:latin typeface="Gotham Book" pitchFamily="50" charset="0"/>
              </a:rPr>
              <a:t>Emerging</a:t>
            </a:r>
          </a:p>
          <a:p>
            <a:pPr algn="r"/>
            <a:r>
              <a:rPr lang="en-GB" sz="8800" dirty="0">
                <a:solidFill>
                  <a:schemeClr val="bg1"/>
                </a:solidFill>
                <a:latin typeface="Gotham Book" pitchFamily="50" charset="0"/>
              </a:rPr>
              <a:t>Technology</a:t>
            </a:r>
          </a:p>
          <a:p>
            <a:pPr algn="r"/>
            <a:r>
              <a:rPr lang="en-GB" sz="8800" dirty="0">
                <a:solidFill>
                  <a:schemeClr val="bg1"/>
                </a:solidFill>
                <a:latin typeface="Gotham Book" pitchFamily="50" charset="0"/>
              </a:rPr>
              <a:t>SIG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3E884-E7B4-0C61-1DAB-C0DD94C9C01E}"/>
              </a:ext>
            </a:extLst>
          </p:cNvPr>
          <p:cNvCxnSpPr/>
          <p:nvPr/>
        </p:nvCxnSpPr>
        <p:spPr>
          <a:xfrm flipH="1">
            <a:off x="7615990" y="-794084"/>
            <a:ext cx="2382252" cy="2382252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4BC9E2-B090-ED11-9E2B-A0D60D0631D6}"/>
              </a:ext>
            </a:extLst>
          </p:cNvPr>
          <p:cNvCxnSpPr/>
          <p:nvPr/>
        </p:nvCxnSpPr>
        <p:spPr>
          <a:xfrm flipH="1">
            <a:off x="8504147" y="-794084"/>
            <a:ext cx="2382252" cy="2382252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A12B00-AC94-8F32-8863-23A9EE45155D}"/>
              </a:ext>
            </a:extLst>
          </p:cNvPr>
          <p:cNvCxnSpPr/>
          <p:nvPr/>
        </p:nvCxnSpPr>
        <p:spPr>
          <a:xfrm flipH="1">
            <a:off x="9392304" y="-782053"/>
            <a:ext cx="2382252" cy="2382252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AE6D55F-AD3A-CACC-2A13-C51D11E9CFF5}"/>
              </a:ext>
            </a:extLst>
          </p:cNvPr>
          <p:cNvCxnSpPr>
            <a:cxnSpLocks/>
          </p:cNvCxnSpPr>
          <p:nvPr/>
        </p:nvCxnSpPr>
        <p:spPr>
          <a:xfrm flipH="1">
            <a:off x="6544351" y="-7175900"/>
            <a:ext cx="6261434" cy="6261434"/>
          </a:xfrm>
          <a:prstGeom prst="line">
            <a:avLst/>
          </a:prstGeom>
          <a:ln w="1270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958820-9B23-E088-DC96-E510BE9E0BF2}"/>
              </a:ext>
            </a:extLst>
          </p:cNvPr>
          <p:cNvCxnSpPr>
            <a:cxnSpLocks/>
          </p:cNvCxnSpPr>
          <p:nvPr/>
        </p:nvCxnSpPr>
        <p:spPr>
          <a:xfrm flipH="1">
            <a:off x="9436207" y="-7107477"/>
            <a:ext cx="6261434" cy="6261434"/>
          </a:xfrm>
          <a:prstGeom prst="line">
            <a:avLst/>
          </a:prstGeom>
          <a:ln w="1270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5FD3FE-2947-9A6C-7737-C50879B53DB4}"/>
              </a:ext>
            </a:extLst>
          </p:cNvPr>
          <p:cNvCxnSpPr>
            <a:cxnSpLocks/>
          </p:cNvCxnSpPr>
          <p:nvPr/>
        </p:nvCxnSpPr>
        <p:spPr>
          <a:xfrm flipH="1">
            <a:off x="12805785" y="-7175900"/>
            <a:ext cx="6261434" cy="6261434"/>
          </a:xfrm>
          <a:prstGeom prst="line">
            <a:avLst/>
          </a:prstGeom>
          <a:ln w="1270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306B360-8F14-2591-6092-0227FB5F0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9906"/>
            <a:ext cx="2460399" cy="91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7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44EA90-7058-BDD0-B213-18142414B78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61" y="0"/>
            <a:ext cx="6875761" cy="6863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9FEBF7-1ED1-D1DB-F440-E4446D3D2738}"/>
              </a:ext>
            </a:extLst>
          </p:cNvPr>
          <p:cNvSpPr txBox="1"/>
          <p:nvPr/>
        </p:nvSpPr>
        <p:spPr>
          <a:xfrm>
            <a:off x="171450" y="154960"/>
            <a:ext cx="5753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latin typeface="Gotham Book" pitchFamily="50" charset="0"/>
              </a:rPr>
              <a:t>Primers on fundamentals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4F7E6-B39D-7D94-B4F7-BA822BBB2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383184" y="1571625"/>
            <a:ext cx="3805238" cy="2843998"/>
          </a:xfrm>
          <a:prstGeom prst="rect">
            <a:avLst/>
          </a:prstGeom>
        </p:spPr>
      </p:pic>
      <p:pic>
        <p:nvPicPr>
          <p:cNvPr id="1026" name="Picture 2" descr="Technology Readiness Level | Abaco Systems">
            <a:extLst>
              <a:ext uri="{FF2B5EF4-FFF2-40B4-BE49-F238E27FC236}">
                <a16:creationId xmlns:a16="http://schemas.microsoft.com/office/drawing/2014/main" id="{FBF4D302-DCD7-D3DC-1D51-963C742CC3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8" r="6718"/>
          <a:stretch/>
        </p:blipFill>
        <p:spPr bwMode="auto">
          <a:xfrm>
            <a:off x="-6652390" y="4660671"/>
            <a:ext cx="6343650" cy="184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92CF0C-A7D6-EE1F-9D79-2324C506F6F3}"/>
              </a:ext>
            </a:extLst>
          </p:cNvPr>
          <p:cNvSpPr txBox="1"/>
          <p:nvPr/>
        </p:nvSpPr>
        <p:spPr>
          <a:xfrm>
            <a:off x="12725400" y="154960"/>
            <a:ext cx="5753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latin typeface="Gotham Book" pitchFamily="50" charset="0"/>
              </a:rPr>
              <a:t>Outline of practical applications</a:t>
            </a:r>
          </a:p>
        </p:txBody>
      </p:sp>
      <p:pic>
        <p:nvPicPr>
          <p:cNvPr id="3074" name="Picture 2" descr="Figure 1 - the Emerging Technology Analysis Canvas (ETAC)">
            <a:extLst>
              <a:ext uri="{FF2B5EF4-FFF2-40B4-BE49-F238E27FC236}">
                <a16:creationId xmlns:a16="http://schemas.microsoft.com/office/drawing/2014/main" id="{F0627DD2-3F54-B500-30C1-91F2A268C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7" y="1884994"/>
            <a:ext cx="5801023" cy="410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EE73EB-AF6F-1E3C-096E-C25B00F7E6D9}"/>
              </a:ext>
            </a:extLst>
          </p:cNvPr>
          <p:cNvSpPr txBox="1"/>
          <p:nvPr/>
        </p:nvSpPr>
        <p:spPr>
          <a:xfrm>
            <a:off x="7148979" y="2027885"/>
            <a:ext cx="475902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Emerging Technology Analysis Canvas asset will also be created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Sits alongside the primer in the repository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Aligns to Business Model Canvas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Details can be found at </a:t>
            </a:r>
            <a:r>
              <a:rPr lang="en-GB" sz="2000" dirty="0">
                <a:solidFill>
                  <a:schemeClr val="bg1"/>
                </a:solidFill>
                <a:latin typeface="Gotham Book" pitchFamily="50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https://github.com/wso2/ETAC</a:t>
            </a:r>
            <a:endParaRPr lang="en-GB" sz="2400" dirty="0">
              <a:solidFill>
                <a:schemeClr val="bg1"/>
              </a:solidFill>
              <a:latin typeface="Gotham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039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44EA90-7058-BDD0-B213-18142414B78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61" y="0"/>
            <a:ext cx="6875761" cy="6863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9FEBF7-1ED1-D1DB-F440-E4446D3D2738}"/>
              </a:ext>
            </a:extLst>
          </p:cNvPr>
          <p:cNvSpPr txBox="1"/>
          <p:nvPr/>
        </p:nvSpPr>
        <p:spPr>
          <a:xfrm>
            <a:off x="-6816696" y="154960"/>
            <a:ext cx="5753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latin typeface="Gotham Book" pitchFamily="50" charset="0"/>
              </a:rPr>
              <a:t>Primers on fundamentals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F2F3D-62DE-C564-299D-FFFE109ED4D8}"/>
              </a:ext>
            </a:extLst>
          </p:cNvPr>
          <p:cNvSpPr txBox="1"/>
          <p:nvPr/>
        </p:nvSpPr>
        <p:spPr>
          <a:xfrm>
            <a:off x="7148979" y="1232178"/>
            <a:ext cx="475902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Highlight existing efforts to develop &amp; deliver technology solutions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Identify current gaps that need to be explored to seed widespread adoption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Point towards existing efforts to address gaps that remove duplication of effort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Call-to-arms for required exploration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92CF0C-A7D6-EE1F-9D79-2324C506F6F3}"/>
              </a:ext>
            </a:extLst>
          </p:cNvPr>
          <p:cNvSpPr txBox="1"/>
          <p:nvPr/>
        </p:nvSpPr>
        <p:spPr>
          <a:xfrm>
            <a:off x="342900" y="154960"/>
            <a:ext cx="5753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latin typeface="Gotham Book" pitchFamily="50" charset="0"/>
              </a:rPr>
              <a:t>Outline of practical applications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74F02-1FBC-4DCD-F82D-A33A616786F8}"/>
              </a:ext>
            </a:extLst>
          </p:cNvPr>
          <p:cNvSpPr txBox="1"/>
          <p:nvPr/>
        </p:nvSpPr>
        <p:spPr>
          <a:xfrm>
            <a:off x="12553950" y="154960"/>
            <a:ext cx="575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latin typeface="Gotham Book" pitchFamily="50" charset="0"/>
              </a:rPr>
              <a:t>Brain Trust</a:t>
            </a:r>
          </a:p>
        </p:txBody>
      </p:sp>
      <p:pic>
        <p:nvPicPr>
          <p:cNvPr id="8" name="Picture 2" descr="Figure 1 - the Emerging Technology Analysis Canvas (ETAC)">
            <a:extLst>
              <a:ext uri="{FF2B5EF4-FFF2-40B4-BE49-F238E27FC236}">
                <a16:creationId xmlns:a16="http://schemas.microsoft.com/office/drawing/2014/main" id="{3A88901B-3DDF-89F1-DA3D-C5F80115E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0658" y="1884994"/>
            <a:ext cx="5801023" cy="410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666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92CF0C-A7D6-EE1F-9D79-2324C506F6F3}"/>
              </a:ext>
            </a:extLst>
          </p:cNvPr>
          <p:cNvSpPr txBox="1"/>
          <p:nvPr/>
        </p:nvSpPr>
        <p:spPr>
          <a:xfrm>
            <a:off x="-6816696" y="154960"/>
            <a:ext cx="5753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latin typeface="Gotham Book" pitchFamily="50" charset="0"/>
              </a:rPr>
              <a:t>Outline of practical applications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44EA90-7058-BDD0-B213-18142414B78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61" y="0"/>
            <a:ext cx="6875761" cy="6863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FF2F3D-62DE-C564-299D-FFFE109ED4D8}"/>
              </a:ext>
            </a:extLst>
          </p:cNvPr>
          <p:cNvSpPr txBox="1"/>
          <p:nvPr/>
        </p:nvSpPr>
        <p:spPr>
          <a:xfrm>
            <a:off x="7148979" y="1232178"/>
            <a:ext cx="475902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Identify relevant SMEs who can advise on the applicability or viability of exploration projects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Requires accreditation (awarded by FINOS) that is evaluated under 5 criteria: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AFC585-389D-DA92-B8FD-23C3C73EF32B}"/>
              </a:ext>
            </a:extLst>
          </p:cNvPr>
          <p:cNvSpPr txBox="1"/>
          <p:nvPr/>
        </p:nvSpPr>
        <p:spPr>
          <a:xfrm>
            <a:off x="171450" y="154960"/>
            <a:ext cx="575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latin typeface="Gotham Book" pitchFamily="50" charset="0"/>
              </a:rPr>
              <a:t>Brain Trust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3DCF9E9-6FDC-754B-4461-8E665D78ED28}"/>
              </a:ext>
            </a:extLst>
          </p:cNvPr>
          <p:cNvSpPr/>
          <p:nvPr/>
        </p:nvSpPr>
        <p:spPr>
          <a:xfrm>
            <a:off x="689273" y="2526268"/>
            <a:ext cx="1581150" cy="1581150"/>
          </a:xfrm>
          <a:prstGeom prst="ellipse">
            <a:avLst/>
          </a:prstGeom>
          <a:solidFill>
            <a:srgbClr val="00B5E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3C4EE7-2CE9-BE04-DAF0-58104FD7C40A}"/>
              </a:ext>
            </a:extLst>
          </p:cNvPr>
          <p:cNvSpPr/>
          <p:nvPr/>
        </p:nvSpPr>
        <p:spPr>
          <a:xfrm>
            <a:off x="3865469" y="4733925"/>
            <a:ext cx="1581150" cy="1581150"/>
          </a:xfrm>
          <a:prstGeom prst="ellipse">
            <a:avLst/>
          </a:prstGeom>
          <a:solidFill>
            <a:srgbClr val="00B5E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C2BAFA-8195-2B32-0C0F-18D948079A88}"/>
              </a:ext>
            </a:extLst>
          </p:cNvPr>
          <p:cNvSpPr/>
          <p:nvPr/>
        </p:nvSpPr>
        <p:spPr>
          <a:xfrm>
            <a:off x="4559785" y="2541453"/>
            <a:ext cx="1581150" cy="1581150"/>
          </a:xfrm>
          <a:prstGeom prst="ellipse">
            <a:avLst/>
          </a:prstGeom>
          <a:solidFill>
            <a:srgbClr val="00B5E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1566F3-86A0-EC4C-5582-7B0F2E7C7032}"/>
              </a:ext>
            </a:extLst>
          </p:cNvPr>
          <p:cNvSpPr/>
          <p:nvPr/>
        </p:nvSpPr>
        <p:spPr>
          <a:xfrm>
            <a:off x="2624529" y="1151870"/>
            <a:ext cx="1581150" cy="1581150"/>
          </a:xfrm>
          <a:prstGeom prst="ellipse">
            <a:avLst/>
          </a:prstGeom>
          <a:solidFill>
            <a:srgbClr val="00B5E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2AE6A4-EC9D-3F31-7650-8A0D4E904454}"/>
              </a:ext>
            </a:extLst>
          </p:cNvPr>
          <p:cNvSpPr/>
          <p:nvPr/>
        </p:nvSpPr>
        <p:spPr>
          <a:xfrm>
            <a:off x="1383589" y="4716899"/>
            <a:ext cx="1581150" cy="1581150"/>
          </a:xfrm>
          <a:prstGeom prst="ellipse">
            <a:avLst/>
          </a:prstGeom>
          <a:solidFill>
            <a:srgbClr val="00B5E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c 14" descr="Arrow circle with solid fill">
            <a:extLst>
              <a:ext uri="{FF2B5EF4-FFF2-40B4-BE49-F238E27FC236}">
                <a16:creationId xmlns:a16="http://schemas.microsoft.com/office/drawing/2014/main" id="{A1EAE182-9459-B08D-6CA6-185F8DEEF4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512" y="2662715"/>
            <a:ext cx="1324688" cy="1324688"/>
          </a:xfrm>
          <a:prstGeom prst="rect">
            <a:avLst/>
          </a:prstGeom>
        </p:spPr>
      </p:pic>
      <p:pic>
        <p:nvPicPr>
          <p:cNvPr id="17" name="Graphic 16" descr="Briefcase with solid fill">
            <a:extLst>
              <a:ext uri="{FF2B5EF4-FFF2-40B4-BE49-F238E27FC236}">
                <a16:creationId xmlns:a16="http://schemas.microsoft.com/office/drawing/2014/main" id="{BF0A607E-0192-F226-0D8F-94F8D3D2B8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56044" y="2654499"/>
            <a:ext cx="1324688" cy="1324688"/>
          </a:xfrm>
          <a:prstGeom prst="rect">
            <a:avLst/>
          </a:prstGeom>
        </p:spPr>
      </p:pic>
      <p:pic>
        <p:nvPicPr>
          <p:cNvPr id="19" name="Graphic 18" descr="Diploma roll with solid fill">
            <a:extLst>
              <a:ext uri="{FF2B5EF4-FFF2-40B4-BE49-F238E27FC236}">
                <a16:creationId xmlns:a16="http://schemas.microsoft.com/office/drawing/2014/main" id="{798F21FF-DE67-47EC-2B52-04EB69C498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52760" y="1280101"/>
            <a:ext cx="1324688" cy="1324688"/>
          </a:xfrm>
          <a:prstGeom prst="rect">
            <a:avLst/>
          </a:prstGeom>
        </p:spPr>
      </p:pic>
      <p:pic>
        <p:nvPicPr>
          <p:cNvPr id="21" name="Graphic 20" descr="Ribbon with solid fill">
            <a:extLst>
              <a:ext uri="{FF2B5EF4-FFF2-40B4-BE49-F238E27FC236}">
                <a16:creationId xmlns:a16="http://schemas.microsoft.com/office/drawing/2014/main" id="{DEAC31A7-33A4-C909-8303-A79195532B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93700" y="4882530"/>
            <a:ext cx="1324688" cy="1324688"/>
          </a:xfrm>
          <a:prstGeom prst="rect">
            <a:avLst/>
          </a:prstGeom>
        </p:spPr>
      </p:pic>
      <p:pic>
        <p:nvPicPr>
          <p:cNvPr id="23" name="Graphic 22" descr="Scales of justice with solid fill">
            <a:extLst>
              <a:ext uri="{FF2B5EF4-FFF2-40B4-BE49-F238E27FC236}">
                <a16:creationId xmlns:a16="http://schemas.microsoft.com/office/drawing/2014/main" id="{A9DDF90C-640D-D7A0-C107-70A89C43CEB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11820" y="4845130"/>
            <a:ext cx="1324688" cy="132468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B669E1E-B8E3-6378-0D4E-86B04C6BDBC3}"/>
              </a:ext>
            </a:extLst>
          </p:cNvPr>
          <p:cNvSpPr txBox="1"/>
          <p:nvPr/>
        </p:nvSpPr>
        <p:spPr>
          <a:xfrm>
            <a:off x="7491282" y="4222194"/>
            <a:ext cx="423532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spcAft>
                <a:spcPts val="1200"/>
              </a:spcAft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Gotham Book" pitchFamily="50" charset="0"/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en-GB" sz="1800" dirty="0"/>
              <a:t>Education &amp; Training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Body of Work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Skills &amp; Awards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Professionalism &amp; Ethics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Continual Development</a:t>
            </a:r>
          </a:p>
        </p:txBody>
      </p:sp>
    </p:spTree>
    <p:extLst>
      <p:ext uri="{BB962C8B-B14F-4D97-AF65-F5344CB8AC3E}">
        <p14:creationId xmlns:p14="http://schemas.microsoft.com/office/powerpoint/2010/main" val="90732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9" grpId="0" animBg="1"/>
      <p:bldP spid="10" grpId="0" animBg="1"/>
      <p:bldP spid="11" grpId="0" animBg="1"/>
      <p:bldP spid="12" grpId="0" animBg="1"/>
      <p:bldP spid="4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44EA90-7058-BDD0-B213-18142414B78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61" y="0"/>
            <a:ext cx="6875761" cy="6863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FF2F3D-62DE-C564-299D-FFFE109ED4D8}"/>
              </a:ext>
            </a:extLst>
          </p:cNvPr>
          <p:cNvSpPr txBox="1"/>
          <p:nvPr/>
        </p:nvSpPr>
        <p:spPr>
          <a:xfrm>
            <a:off x="7148979" y="1705451"/>
            <a:ext cx="475902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Brain Trust composition will include members from: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Industry / Enterprise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Academia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Entrepreneurs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Legal Professionals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Governance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AFC585-389D-DA92-B8FD-23C3C73EF32B}"/>
              </a:ext>
            </a:extLst>
          </p:cNvPr>
          <p:cNvSpPr txBox="1"/>
          <p:nvPr/>
        </p:nvSpPr>
        <p:spPr>
          <a:xfrm>
            <a:off x="171450" y="154960"/>
            <a:ext cx="575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latin typeface="Gotham Book" pitchFamily="50" charset="0"/>
              </a:rPr>
              <a:t>Brain Trust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8CEDCA-28C6-62BC-89C8-0D95DE52FB1A}"/>
              </a:ext>
            </a:extLst>
          </p:cNvPr>
          <p:cNvSpPr txBox="1"/>
          <p:nvPr/>
        </p:nvSpPr>
        <p:spPr>
          <a:xfrm>
            <a:off x="12515850" y="154960"/>
            <a:ext cx="5753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latin typeface="Gotham Book" pitchFamily="50" charset="0"/>
              </a:rPr>
              <a:t>Showcase of Academic Research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69675F0-BB67-520A-25C6-A6F29E3CB499}"/>
              </a:ext>
            </a:extLst>
          </p:cNvPr>
          <p:cNvSpPr/>
          <p:nvPr/>
        </p:nvSpPr>
        <p:spPr>
          <a:xfrm>
            <a:off x="-6473527" y="2526268"/>
            <a:ext cx="1581150" cy="1581150"/>
          </a:xfrm>
          <a:prstGeom prst="ellipse">
            <a:avLst/>
          </a:prstGeom>
          <a:solidFill>
            <a:srgbClr val="00B5E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26F33A-0DEC-A0DA-A581-A613649EF30F}"/>
              </a:ext>
            </a:extLst>
          </p:cNvPr>
          <p:cNvSpPr/>
          <p:nvPr/>
        </p:nvSpPr>
        <p:spPr>
          <a:xfrm>
            <a:off x="-3297331" y="4733925"/>
            <a:ext cx="1581150" cy="1581150"/>
          </a:xfrm>
          <a:prstGeom prst="ellipse">
            <a:avLst/>
          </a:prstGeom>
          <a:solidFill>
            <a:srgbClr val="00B5E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57320E-A128-3948-B0CC-BB17492AB255}"/>
              </a:ext>
            </a:extLst>
          </p:cNvPr>
          <p:cNvSpPr/>
          <p:nvPr/>
        </p:nvSpPr>
        <p:spPr>
          <a:xfrm>
            <a:off x="-2603015" y="2541453"/>
            <a:ext cx="1581150" cy="1581150"/>
          </a:xfrm>
          <a:prstGeom prst="ellipse">
            <a:avLst/>
          </a:prstGeom>
          <a:solidFill>
            <a:srgbClr val="00B5E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E5C69A5-4249-9117-8621-490CFBF1656F}"/>
              </a:ext>
            </a:extLst>
          </p:cNvPr>
          <p:cNvSpPr/>
          <p:nvPr/>
        </p:nvSpPr>
        <p:spPr>
          <a:xfrm>
            <a:off x="-4538271" y="1151870"/>
            <a:ext cx="1581150" cy="1581150"/>
          </a:xfrm>
          <a:prstGeom prst="ellipse">
            <a:avLst/>
          </a:prstGeom>
          <a:solidFill>
            <a:srgbClr val="00B5E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9F79EF-980C-5FED-C5A0-238526E88E2E}"/>
              </a:ext>
            </a:extLst>
          </p:cNvPr>
          <p:cNvSpPr/>
          <p:nvPr/>
        </p:nvSpPr>
        <p:spPr>
          <a:xfrm>
            <a:off x="-5779211" y="4716899"/>
            <a:ext cx="1581150" cy="1581150"/>
          </a:xfrm>
          <a:prstGeom prst="ellipse">
            <a:avLst/>
          </a:prstGeom>
          <a:solidFill>
            <a:srgbClr val="00B5E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Graphic 17" descr="Arrow circle with solid fill">
            <a:extLst>
              <a:ext uri="{FF2B5EF4-FFF2-40B4-BE49-F238E27FC236}">
                <a16:creationId xmlns:a16="http://schemas.microsoft.com/office/drawing/2014/main" id="{2DA380E5-F2B0-1FEE-615E-8D0437301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366288" y="2662715"/>
            <a:ext cx="1324688" cy="1324688"/>
          </a:xfrm>
          <a:prstGeom prst="rect">
            <a:avLst/>
          </a:prstGeom>
        </p:spPr>
      </p:pic>
      <p:pic>
        <p:nvPicPr>
          <p:cNvPr id="20" name="Graphic 19" descr="Briefcase with solid fill">
            <a:extLst>
              <a:ext uri="{FF2B5EF4-FFF2-40B4-BE49-F238E27FC236}">
                <a16:creationId xmlns:a16="http://schemas.microsoft.com/office/drawing/2014/main" id="{288AB7B0-12FE-7688-1EBE-4238C99724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2506756" y="2654499"/>
            <a:ext cx="1324688" cy="1324688"/>
          </a:xfrm>
          <a:prstGeom prst="rect">
            <a:avLst/>
          </a:prstGeom>
        </p:spPr>
      </p:pic>
      <p:pic>
        <p:nvPicPr>
          <p:cNvPr id="22" name="Graphic 21" descr="Diploma roll with solid fill">
            <a:extLst>
              <a:ext uri="{FF2B5EF4-FFF2-40B4-BE49-F238E27FC236}">
                <a16:creationId xmlns:a16="http://schemas.microsoft.com/office/drawing/2014/main" id="{8DDBE1BB-586B-C46B-4BEC-60D38EB0B7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4410040" y="1280101"/>
            <a:ext cx="1324688" cy="1324688"/>
          </a:xfrm>
          <a:prstGeom prst="rect">
            <a:avLst/>
          </a:prstGeom>
        </p:spPr>
      </p:pic>
      <p:pic>
        <p:nvPicPr>
          <p:cNvPr id="24" name="Graphic 23" descr="Ribbon with solid fill">
            <a:extLst>
              <a:ext uri="{FF2B5EF4-FFF2-40B4-BE49-F238E27FC236}">
                <a16:creationId xmlns:a16="http://schemas.microsoft.com/office/drawing/2014/main" id="{1FE919E7-C119-5AE1-A76B-8F9FDD8294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3169100" y="4882530"/>
            <a:ext cx="1324688" cy="1324688"/>
          </a:xfrm>
          <a:prstGeom prst="rect">
            <a:avLst/>
          </a:prstGeom>
        </p:spPr>
      </p:pic>
      <p:pic>
        <p:nvPicPr>
          <p:cNvPr id="25" name="Graphic 24" descr="Scales of justice with solid fill">
            <a:extLst>
              <a:ext uri="{FF2B5EF4-FFF2-40B4-BE49-F238E27FC236}">
                <a16:creationId xmlns:a16="http://schemas.microsoft.com/office/drawing/2014/main" id="{BAE59BE9-8B9F-C047-3855-BB8788CF732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5650980" y="4845130"/>
            <a:ext cx="1324688" cy="1324688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D1BF31C5-2E55-427A-956C-A4568F9EA76F}"/>
              </a:ext>
            </a:extLst>
          </p:cNvPr>
          <p:cNvGrpSpPr/>
          <p:nvPr/>
        </p:nvGrpSpPr>
        <p:grpSpPr>
          <a:xfrm>
            <a:off x="575114" y="1232178"/>
            <a:ext cx="5753389" cy="5101947"/>
            <a:chOff x="575114" y="1232178"/>
            <a:chExt cx="5753389" cy="5101947"/>
          </a:xfrm>
        </p:grpSpPr>
        <p:pic>
          <p:nvPicPr>
            <p:cNvPr id="27" name="Graphic 26" descr="User with solid fill">
              <a:extLst>
                <a:ext uri="{FF2B5EF4-FFF2-40B4-BE49-F238E27FC236}">
                  <a16:creationId xmlns:a16="http://schemas.microsoft.com/office/drawing/2014/main" id="{8465AD39-EB08-AD95-333C-A1A428E38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5114" y="1232178"/>
              <a:ext cx="2876550" cy="2876550"/>
            </a:xfrm>
            <a:prstGeom prst="rect">
              <a:avLst/>
            </a:prstGeom>
          </p:spPr>
        </p:pic>
        <p:pic>
          <p:nvPicPr>
            <p:cNvPr id="28" name="Graphic 27" descr="User with solid fill">
              <a:extLst>
                <a:ext uri="{FF2B5EF4-FFF2-40B4-BE49-F238E27FC236}">
                  <a16:creationId xmlns:a16="http://schemas.microsoft.com/office/drawing/2014/main" id="{9B87F5DB-41B3-B17A-19FF-4CA443036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013678" y="3457575"/>
              <a:ext cx="2876550" cy="2876550"/>
            </a:xfrm>
            <a:prstGeom prst="rect">
              <a:avLst/>
            </a:prstGeom>
          </p:spPr>
        </p:pic>
        <p:pic>
          <p:nvPicPr>
            <p:cNvPr id="29" name="Graphic 28" descr="User with solid fill">
              <a:extLst>
                <a:ext uri="{FF2B5EF4-FFF2-40B4-BE49-F238E27FC236}">
                  <a16:creationId xmlns:a16="http://schemas.microsoft.com/office/drawing/2014/main" id="{466481D2-87E7-038E-2E19-DFC11E558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451953" y="1255976"/>
              <a:ext cx="2876550" cy="287655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59BA547-8167-5A0F-884F-7E4A1C4084D1}"/>
                </a:ext>
              </a:extLst>
            </p:cNvPr>
            <p:cNvSpPr txBox="1"/>
            <p:nvPr/>
          </p:nvSpPr>
          <p:spPr>
            <a:xfrm>
              <a:off x="1428499" y="3131973"/>
              <a:ext cx="10801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86BF"/>
                  </a:solidFill>
                  <a:latin typeface="Gotham Book" pitchFamily="50" charset="0"/>
                </a:rPr>
                <a:t>Theory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D36C696-A89F-8829-5227-6C7BD8C9EF99}"/>
                </a:ext>
              </a:extLst>
            </p:cNvPr>
            <p:cNvSpPr txBox="1"/>
            <p:nvPr/>
          </p:nvSpPr>
          <p:spPr>
            <a:xfrm>
              <a:off x="4205033" y="3125004"/>
              <a:ext cx="1363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86BF"/>
                  </a:solidFill>
                  <a:latin typeface="Gotham Book" pitchFamily="50" charset="0"/>
                </a:rPr>
                <a:t>Technical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874A47F-0B85-B9FA-4F63-2EC4B2AEFDB3}"/>
                </a:ext>
              </a:extLst>
            </p:cNvPr>
            <p:cNvSpPr txBox="1"/>
            <p:nvPr/>
          </p:nvSpPr>
          <p:spPr>
            <a:xfrm>
              <a:off x="2599606" y="5388502"/>
              <a:ext cx="17041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86BF"/>
                  </a:solidFill>
                  <a:latin typeface="Gotham Book" pitchFamily="50" charset="0"/>
                </a:rPr>
                <a:t>Commercial</a:t>
              </a:r>
            </a:p>
          </p:txBody>
        </p:sp>
        <p:pic>
          <p:nvPicPr>
            <p:cNvPr id="34" name="Graphic 33" descr="Arrow: Clockwise curve with solid fill">
              <a:extLst>
                <a:ext uri="{FF2B5EF4-FFF2-40B4-BE49-F238E27FC236}">
                  <a16:creationId xmlns:a16="http://schemas.microsoft.com/office/drawing/2014/main" id="{0B9DCB39-7C80-C7D0-C382-3E41E1AFF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82750" y="3864654"/>
              <a:ext cx="1371600" cy="1371600"/>
            </a:xfrm>
            <a:prstGeom prst="rect">
              <a:avLst/>
            </a:prstGeom>
          </p:spPr>
        </p:pic>
        <p:pic>
          <p:nvPicPr>
            <p:cNvPr id="35" name="Graphic 34" descr="Arrow: Clockwise curve with solid fill">
              <a:extLst>
                <a:ext uri="{FF2B5EF4-FFF2-40B4-BE49-F238E27FC236}">
                  <a16:creationId xmlns:a16="http://schemas.microsoft.com/office/drawing/2014/main" id="{ADA2F121-9435-DD62-A213-5F34EFE64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13500000">
              <a:off x="4201214" y="3864653"/>
              <a:ext cx="1371600" cy="1371600"/>
            </a:xfrm>
            <a:prstGeom prst="rect">
              <a:avLst/>
            </a:prstGeom>
          </p:spPr>
        </p:pic>
        <p:pic>
          <p:nvPicPr>
            <p:cNvPr id="36" name="Graphic 35" descr="Arrow: Clockwise curve with solid fill">
              <a:extLst>
                <a:ext uri="{FF2B5EF4-FFF2-40B4-BE49-F238E27FC236}">
                  <a16:creationId xmlns:a16="http://schemas.microsoft.com/office/drawing/2014/main" id="{1EEECE14-45EB-5899-E8B1-04EB0E5FB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7101547">
              <a:off x="2766009" y="1548209"/>
              <a:ext cx="1371600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7978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44EA90-7058-BDD0-B213-18142414B78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61" y="0"/>
            <a:ext cx="6875761" cy="6863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AFC585-389D-DA92-B8FD-23C3C73EF32B}"/>
              </a:ext>
            </a:extLst>
          </p:cNvPr>
          <p:cNvSpPr txBox="1"/>
          <p:nvPr/>
        </p:nvSpPr>
        <p:spPr>
          <a:xfrm>
            <a:off x="-5753100" y="154960"/>
            <a:ext cx="575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latin typeface="Gotham Book" pitchFamily="50" charset="0"/>
              </a:rPr>
              <a:t>Brain Trust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D9F09C-DEF6-FD7F-B220-CD309C1E6FF2}"/>
              </a:ext>
            </a:extLst>
          </p:cNvPr>
          <p:cNvSpPr txBox="1"/>
          <p:nvPr/>
        </p:nvSpPr>
        <p:spPr>
          <a:xfrm>
            <a:off x="171450" y="154960"/>
            <a:ext cx="5753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latin typeface="Gotham Book" pitchFamily="50" charset="0"/>
              </a:rPr>
              <a:t>Showcase of Academic Research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C849C3-508B-0B90-8D44-800EA2E70952}"/>
              </a:ext>
            </a:extLst>
          </p:cNvPr>
          <p:cNvSpPr txBox="1"/>
          <p:nvPr/>
        </p:nvSpPr>
        <p:spPr>
          <a:xfrm>
            <a:off x="7148979" y="2032397"/>
            <a:ext cx="475902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Spotlight existing research around the globe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Allow researchers to explain key topics or share insights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Increase collaboration with academic research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2950DB-BCCA-985A-92AC-3280603D3484}"/>
              </a:ext>
            </a:extLst>
          </p:cNvPr>
          <p:cNvSpPr txBox="1"/>
          <p:nvPr/>
        </p:nvSpPr>
        <p:spPr>
          <a:xfrm>
            <a:off x="6858000" y="-4229874"/>
            <a:ext cx="521585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6000" dirty="0">
                <a:solidFill>
                  <a:schemeClr val="bg1"/>
                </a:solidFill>
                <a:latin typeface="Gotham Book" pitchFamily="50" charset="0"/>
              </a:rPr>
              <a:t>Emerging</a:t>
            </a:r>
            <a:br>
              <a:rPr lang="en-GB" sz="6000" dirty="0">
                <a:solidFill>
                  <a:schemeClr val="bg1"/>
                </a:solidFill>
                <a:latin typeface="Gotham Book" pitchFamily="50" charset="0"/>
              </a:rPr>
            </a:br>
            <a:r>
              <a:rPr lang="en-GB" sz="6000" dirty="0">
                <a:solidFill>
                  <a:schemeClr val="bg1"/>
                </a:solidFill>
                <a:latin typeface="Gotham Book" pitchFamily="50" charset="0"/>
              </a:rPr>
              <a:t>Technology</a:t>
            </a:r>
            <a:br>
              <a:rPr lang="en-GB" sz="6000" dirty="0">
                <a:solidFill>
                  <a:schemeClr val="bg1"/>
                </a:solidFill>
                <a:latin typeface="Gotham Book" pitchFamily="50" charset="0"/>
              </a:rPr>
            </a:br>
            <a:r>
              <a:rPr lang="en-GB" sz="6000" dirty="0">
                <a:solidFill>
                  <a:schemeClr val="bg1"/>
                </a:solidFill>
                <a:latin typeface="Gotham Book" pitchFamily="50" charset="0"/>
              </a:rPr>
              <a:t>Positioning &amp;</a:t>
            </a:r>
            <a:br>
              <a:rPr lang="en-GB" sz="6000" dirty="0">
                <a:solidFill>
                  <a:schemeClr val="bg1"/>
                </a:solidFill>
                <a:latin typeface="Gotham Book" pitchFamily="50" charset="0"/>
              </a:rPr>
            </a:br>
            <a:r>
              <a:rPr lang="en-GB" sz="6000" dirty="0">
                <a:solidFill>
                  <a:schemeClr val="bg1"/>
                </a:solidFill>
                <a:latin typeface="Gotham Book" pitchFamily="50" charset="0"/>
              </a:rPr>
              <a:t>Explainers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5437B1-6DFA-C69A-C74E-65BED69AE099}"/>
              </a:ext>
            </a:extLst>
          </p:cNvPr>
          <p:cNvGrpSpPr/>
          <p:nvPr/>
        </p:nvGrpSpPr>
        <p:grpSpPr>
          <a:xfrm>
            <a:off x="-6704600" y="1232178"/>
            <a:ext cx="5753389" cy="5101947"/>
            <a:chOff x="575114" y="1232178"/>
            <a:chExt cx="5753389" cy="5101947"/>
          </a:xfrm>
        </p:grpSpPr>
        <p:pic>
          <p:nvPicPr>
            <p:cNvPr id="16" name="Graphic 15" descr="User with solid fill">
              <a:extLst>
                <a:ext uri="{FF2B5EF4-FFF2-40B4-BE49-F238E27FC236}">
                  <a16:creationId xmlns:a16="http://schemas.microsoft.com/office/drawing/2014/main" id="{BC43ADC8-C4BB-3A9D-1E66-2DF21D9B5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5114" y="1232178"/>
              <a:ext cx="2876550" cy="2876550"/>
            </a:xfrm>
            <a:prstGeom prst="rect">
              <a:avLst/>
            </a:prstGeom>
          </p:spPr>
        </p:pic>
        <p:pic>
          <p:nvPicPr>
            <p:cNvPr id="18" name="Graphic 17" descr="User with solid fill">
              <a:extLst>
                <a:ext uri="{FF2B5EF4-FFF2-40B4-BE49-F238E27FC236}">
                  <a16:creationId xmlns:a16="http://schemas.microsoft.com/office/drawing/2014/main" id="{B6E570A3-91EE-1A42-D191-8E8D8AA60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13678" y="3457575"/>
              <a:ext cx="2876550" cy="2876550"/>
            </a:xfrm>
            <a:prstGeom prst="rect">
              <a:avLst/>
            </a:prstGeom>
          </p:spPr>
        </p:pic>
        <p:pic>
          <p:nvPicPr>
            <p:cNvPr id="20" name="Graphic 19" descr="User with solid fill">
              <a:extLst>
                <a:ext uri="{FF2B5EF4-FFF2-40B4-BE49-F238E27FC236}">
                  <a16:creationId xmlns:a16="http://schemas.microsoft.com/office/drawing/2014/main" id="{8ECE671D-2C7A-5F80-B489-CE388E23B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51953" y="1255976"/>
              <a:ext cx="2876550" cy="287655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ECA431-7A45-15F0-BA51-353A0E8ED70D}"/>
                </a:ext>
              </a:extLst>
            </p:cNvPr>
            <p:cNvSpPr txBox="1"/>
            <p:nvPr/>
          </p:nvSpPr>
          <p:spPr>
            <a:xfrm>
              <a:off x="1428499" y="3131973"/>
              <a:ext cx="10801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86BF"/>
                  </a:solidFill>
                  <a:latin typeface="Gotham Book" pitchFamily="50" charset="0"/>
                </a:rPr>
                <a:t>Theory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B523B5-C936-CCEA-1E5C-59B8A1EC7A3C}"/>
                </a:ext>
              </a:extLst>
            </p:cNvPr>
            <p:cNvSpPr txBox="1"/>
            <p:nvPr/>
          </p:nvSpPr>
          <p:spPr>
            <a:xfrm>
              <a:off x="4205033" y="3125004"/>
              <a:ext cx="1363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86BF"/>
                  </a:solidFill>
                  <a:latin typeface="Gotham Book" pitchFamily="50" charset="0"/>
                </a:rPr>
                <a:t>Technical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810F9B-D4E1-D622-D5F9-EC842400047B}"/>
                </a:ext>
              </a:extLst>
            </p:cNvPr>
            <p:cNvSpPr txBox="1"/>
            <p:nvPr/>
          </p:nvSpPr>
          <p:spPr>
            <a:xfrm>
              <a:off x="2599606" y="5388502"/>
              <a:ext cx="17041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86BF"/>
                  </a:solidFill>
                  <a:latin typeface="Gotham Book" pitchFamily="50" charset="0"/>
                </a:rPr>
                <a:t>Commercial</a:t>
              </a:r>
            </a:p>
          </p:txBody>
        </p:sp>
        <p:pic>
          <p:nvPicPr>
            <p:cNvPr id="26" name="Graphic 25" descr="Arrow: Clockwise curve with solid fill">
              <a:extLst>
                <a:ext uri="{FF2B5EF4-FFF2-40B4-BE49-F238E27FC236}">
                  <a16:creationId xmlns:a16="http://schemas.microsoft.com/office/drawing/2014/main" id="{1D7F31DF-4382-E789-E8D0-29B898CC6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82750" y="3864654"/>
              <a:ext cx="1371600" cy="1371600"/>
            </a:xfrm>
            <a:prstGeom prst="rect">
              <a:avLst/>
            </a:prstGeom>
          </p:spPr>
        </p:pic>
        <p:pic>
          <p:nvPicPr>
            <p:cNvPr id="27" name="Graphic 26" descr="Arrow: Clockwise curve with solid fill">
              <a:extLst>
                <a:ext uri="{FF2B5EF4-FFF2-40B4-BE49-F238E27FC236}">
                  <a16:creationId xmlns:a16="http://schemas.microsoft.com/office/drawing/2014/main" id="{347A82CA-9574-95CC-8769-0A6F6C2EC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500000">
              <a:off x="4201214" y="3864653"/>
              <a:ext cx="1371600" cy="1371600"/>
            </a:xfrm>
            <a:prstGeom prst="rect">
              <a:avLst/>
            </a:prstGeom>
          </p:spPr>
        </p:pic>
        <p:pic>
          <p:nvPicPr>
            <p:cNvPr id="28" name="Graphic 27" descr="Arrow: Clockwise curve with solid fill">
              <a:extLst>
                <a:ext uri="{FF2B5EF4-FFF2-40B4-BE49-F238E27FC236}">
                  <a16:creationId xmlns:a16="http://schemas.microsoft.com/office/drawing/2014/main" id="{341287B7-8214-D9FE-BE27-D1C697050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7101547">
              <a:off x="2766009" y="1548209"/>
              <a:ext cx="1371600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1752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67B0D47C-7814-9E87-4A0E-6FECC14AB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418" y="0"/>
            <a:ext cx="6863075" cy="686307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502F674-8CFB-CEC5-7941-6B3945B39740}"/>
              </a:ext>
            </a:extLst>
          </p:cNvPr>
          <p:cNvSpPr txBox="1"/>
          <p:nvPr/>
        </p:nvSpPr>
        <p:spPr>
          <a:xfrm>
            <a:off x="6096000" y="1536174"/>
            <a:ext cx="59778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0" dirty="0">
                <a:solidFill>
                  <a:schemeClr val="bg1"/>
                </a:solidFill>
                <a:latin typeface="Gotham Book" pitchFamily="50" charset="0"/>
              </a:rPr>
              <a:t>Develop &amp; Curate Open Source Libraries</a:t>
            </a:r>
          </a:p>
        </p:txBody>
      </p:sp>
    </p:spTree>
    <p:extLst>
      <p:ext uri="{BB962C8B-B14F-4D97-AF65-F5344CB8AC3E}">
        <p14:creationId xmlns:p14="http://schemas.microsoft.com/office/powerpoint/2010/main" val="1495332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67B0D47C-7814-9E87-4A0E-6FECC14ABF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418" y="0"/>
            <a:ext cx="6863075" cy="686307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502F674-8CFB-CEC5-7941-6B3945B39740}"/>
              </a:ext>
            </a:extLst>
          </p:cNvPr>
          <p:cNvSpPr txBox="1"/>
          <p:nvPr/>
        </p:nvSpPr>
        <p:spPr>
          <a:xfrm>
            <a:off x="12865991" y="1997837"/>
            <a:ext cx="61611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6000" dirty="0">
                <a:solidFill>
                  <a:schemeClr val="bg1"/>
                </a:solidFill>
                <a:latin typeface="Gotham Book" pitchFamily="50" charset="0"/>
              </a:rPr>
              <a:t>Development</a:t>
            </a:r>
            <a:br>
              <a:rPr lang="en-GB" sz="6000" dirty="0">
                <a:solidFill>
                  <a:schemeClr val="bg1"/>
                </a:solidFill>
                <a:latin typeface="Gotham Book" pitchFamily="50" charset="0"/>
              </a:rPr>
            </a:br>
            <a:r>
              <a:rPr lang="en-GB" sz="6000" dirty="0">
                <a:solidFill>
                  <a:schemeClr val="bg1"/>
                </a:solidFill>
                <a:latin typeface="Gotham Book" pitchFamily="50" charset="0"/>
              </a:rPr>
              <a:t>of Open Source</a:t>
            </a:r>
            <a:br>
              <a:rPr lang="en-GB" sz="6000" dirty="0">
                <a:solidFill>
                  <a:schemeClr val="bg1"/>
                </a:solidFill>
                <a:latin typeface="Gotham Book" pitchFamily="50" charset="0"/>
              </a:rPr>
            </a:br>
            <a:r>
              <a:rPr lang="en-GB" sz="6000" dirty="0">
                <a:solidFill>
                  <a:schemeClr val="bg1"/>
                </a:solidFill>
                <a:latin typeface="Gotham Book" pitchFamily="50" charset="0"/>
              </a:rPr>
              <a:t>Libraries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9065A9-0D93-2B3D-7A1E-44BE486213E3}"/>
              </a:ext>
            </a:extLst>
          </p:cNvPr>
          <p:cNvSpPr txBox="1"/>
          <p:nvPr/>
        </p:nvSpPr>
        <p:spPr>
          <a:xfrm>
            <a:off x="6096000" y="1582338"/>
            <a:ext cx="5753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latin typeface="Gotham Book" pitchFamily="50" charset="0"/>
              </a:rPr>
              <a:t>Creation of standards for quick starting or sandboxing</a:t>
            </a:r>
          </a:p>
          <a:p>
            <a:pPr marL="857250" indent="-8572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latin typeface="Gotham Book" pitchFamily="50" charset="0"/>
              </a:rPr>
              <a:t>Attempt to harmonise with existing FINOS initiatives </a:t>
            </a:r>
            <a:br>
              <a:rPr lang="en-GB" sz="3200" dirty="0">
                <a:solidFill>
                  <a:schemeClr val="bg1"/>
                </a:solidFill>
                <a:latin typeface="Gotham Book" pitchFamily="50" charset="0"/>
              </a:rPr>
            </a:br>
            <a:r>
              <a:rPr lang="en-GB" sz="3200" dirty="0">
                <a:solidFill>
                  <a:schemeClr val="bg1"/>
                </a:solidFill>
                <a:latin typeface="Gotham Book" pitchFamily="50" charset="0"/>
              </a:rPr>
              <a:t>(e.g. Morphir)</a:t>
            </a:r>
          </a:p>
        </p:txBody>
      </p:sp>
    </p:spTree>
    <p:extLst>
      <p:ext uri="{BB962C8B-B14F-4D97-AF65-F5344CB8AC3E}">
        <p14:creationId xmlns:p14="http://schemas.microsoft.com/office/powerpoint/2010/main" val="2996352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67B0D47C-7814-9E87-4A0E-6FECC14AB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418" y="0"/>
            <a:ext cx="6863075" cy="686307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502F674-8CFB-CEC5-7941-6B3945B39740}"/>
              </a:ext>
            </a:extLst>
          </p:cNvPr>
          <p:cNvSpPr txBox="1"/>
          <p:nvPr/>
        </p:nvSpPr>
        <p:spPr>
          <a:xfrm>
            <a:off x="5584830" y="1997839"/>
            <a:ext cx="64890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6000" dirty="0">
                <a:solidFill>
                  <a:schemeClr val="bg1"/>
                </a:solidFill>
                <a:latin typeface="Gotham Book" pitchFamily="50" charset="0"/>
              </a:rPr>
              <a:t>General POCs to</a:t>
            </a:r>
            <a:br>
              <a:rPr lang="en-GB" sz="6000" dirty="0">
                <a:solidFill>
                  <a:schemeClr val="bg1"/>
                </a:solidFill>
                <a:latin typeface="Gotham Book" pitchFamily="50" charset="0"/>
              </a:rPr>
            </a:br>
            <a:r>
              <a:rPr lang="en-GB" sz="6000" dirty="0">
                <a:solidFill>
                  <a:schemeClr val="bg1"/>
                </a:solidFill>
                <a:latin typeface="Gotham Book" pitchFamily="50" charset="0"/>
              </a:rPr>
              <a:t>prove out new</a:t>
            </a:r>
            <a:br>
              <a:rPr lang="en-GB" sz="6000" dirty="0">
                <a:solidFill>
                  <a:schemeClr val="bg1"/>
                </a:solidFill>
                <a:latin typeface="Gotham Book" pitchFamily="50" charset="0"/>
              </a:rPr>
            </a:br>
            <a:r>
              <a:rPr lang="en-GB" sz="6000" dirty="0">
                <a:solidFill>
                  <a:schemeClr val="bg1"/>
                </a:solidFill>
                <a:latin typeface="Gotham Book" pitchFamily="50" charset="0"/>
              </a:rPr>
              <a:t>technologies</a:t>
            </a:r>
          </a:p>
        </p:txBody>
      </p:sp>
    </p:spTree>
    <p:extLst>
      <p:ext uri="{BB962C8B-B14F-4D97-AF65-F5344CB8AC3E}">
        <p14:creationId xmlns:p14="http://schemas.microsoft.com/office/powerpoint/2010/main" val="3117322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67B0D47C-7814-9E87-4A0E-6FECC14ABF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418" y="0"/>
            <a:ext cx="6863075" cy="686307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502F674-8CFB-CEC5-7941-6B3945B39740}"/>
              </a:ext>
            </a:extLst>
          </p:cNvPr>
          <p:cNvSpPr txBox="1"/>
          <p:nvPr/>
        </p:nvSpPr>
        <p:spPr>
          <a:xfrm>
            <a:off x="12611100" y="1997839"/>
            <a:ext cx="64890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6000" dirty="0">
                <a:solidFill>
                  <a:schemeClr val="bg1"/>
                </a:solidFill>
                <a:latin typeface="Gotham Book" pitchFamily="50" charset="0"/>
              </a:rPr>
              <a:t>General POCs to</a:t>
            </a:r>
            <a:br>
              <a:rPr lang="en-GB" sz="6000" dirty="0">
                <a:solidFill>
                  <a:schemeClr val="bg1"/>
                </a:solidFill>
                <a:latin typeface="Gotham Book" pitchFamily="50" charset="0"/>
              </a:rPr>
            </a:br>
            <a:r>
              <a:rPr lang="en-GB" sz="6000" dirty="0">
                <a:solidFill>
                  <a:schemeClr val="bg1"/>
                </a:solidFill>
                <a:latin typeface="Gotham Book" pitchFamily="50" charset="0"/>
              </a:rPr>
              <a:t>prove out new</a:t>
            </a:r>
            <a:br>
              <a:rPr lang="en-GB" sz="6000" dirty="0">
                <a:solidFill>
                  <a:schemeClr val="bg1"/>
                </a:solidFill>
                <a:latin typeface="Gotham Book" pitchFamily="50" charset="0"/>
              </a:rPr>
            </a:br>
            <a:r>
              <a:rPr lang="en-GB" sz="6000" dirty="0">
                <a:solidFill>
                  <a:schemeClr val="bg1"/>
                </a:solidFill>
                <a:latin typeface="Gotham Book" pitchFamily="50" charset="0"/>
              </a:rPr>
              <a:t>technologies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DEF73B-7813-1AED-A0AA-ADD3096B6FF2}"/>
              </a:ext>
            </a:extLst>
          </p:cNvPr>
          <p:cNvSpPr txBox="1"/>
          <p:nvPr/>
        </p:nvSpPr>
        <p:spPr>
          <a:xfrm>
            <a:off x="6096000" y="689788"/>
            <a:ext cx="57531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latin typeface="Gotham Book" pitchFamily="50" charset="0"/>
              </a:rPr>
              <a:t>Exploration program within the SIG aiming to test concepts</a:t>
            </a:r>
          </a:p>
          <a:p>
            <a:pPr marL="857250" indent="-8572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latin typeface="Gotham Book" pitchFamily="50" charset="0"/>
              </a:rPr>
              <a:t>Encourages new members to join &amp; participate</a:t>
            </a:r>
          </a:p>
          <a:p>
            <a:pPr marL="857250" indent="-8572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latin typeface="Gotham Book" pitchFamily="50" charset="0"/>
              </a:rPr>
              <a:t>Maximum duration and funding limits imposed</a:t>
            </a:r>
          </a:p>
          <a:p>
            <a:pPr marL="857250" indent="-8572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latin typeface="Gotham Book" pitchFamily="50" charset="0"/>
              </a:rPr>
              <a:t>Projects subject to a vetting process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EEBA1B-61A7-B321-3D20-5F4D660A401E}"/>
              </a:ext>
            </a:extLst>
          </p:cNvPr>
          <p:cNvSpPr txBox="1"/>
          <p:nvPr/>
        </p:nvSpPr>
        <p:spPr>
          <a:xfrm rot="16200000">
            <a:off x="-2584162" y="-3353185"/>
            <a:ext cx="575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latin typeface="Gotham Book" pitchFamily="50" charset="0"/>
              </a:rPr>
              <a:t>The Process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2A2F93-864B-245B-46A2-48641F02A6BA}"/>
              </a:ext>
            </a:extLst>
          </p:cNvPr>
          <p:cNvGrpSpPr/>
          <p:nvPr/>
        </p:nvGrpSpPr>
        <p:grpSpPr>
          <a:xfrm>
            <a:off x="4418458" y="-1659946"/>
            <a:ext cx="1475699" cy="1475699"/>
            <a:chOff x="4418458" y="93721"/>
            <a:chExt cx="1475699" cy="147569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5002574-6976-AB30-1CED-98467857C4E3}"/>
                </a:ext>
              </a:extLst>
            </p:cNvPr>
            <p:cNvSpPr/>
            <p:nvPr/>
          </p:nvSpPr>
          <p:spPr>
            <a:xfrm>
              <a:off x="4522124" y="193404"/>
              <a:ext cx="1276334" cy="127633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0" name="Picture 2" descr="outline Icon 10528">
              <a:extLst>
                <a:ext uri="{FF2B5EF4-FFF2-40B4-BE49-F238E27FC236}">
                  <a16:creationId xmlns:a16="http://schemas.microsoft.com/office/drawing/2014/main" id="{F8023E8E-45A8-FED0-615D-AD211D96B5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8458" y="93721"/>
              <a:ext cx="1475699" cy="147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95216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FE4B5E11-3A51-FEB7-9AF9-10AB95B897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418" y="0"/>
            <a:ext cx="6863075" cy="686307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3808491-106D-5E82-FD66-8E8D8ACE1F08}"/>
              </a:ext>
            </a:extLst>
          </p:cNvPr>
          <p:cNvGrpSpPr/>
          <p:nvPr/>
        </p:nvGrpSpPr>
        <p:grpSpPr>
          <a:xfrm>
            <a:off x="4418458" y="93721"/>
            <a:ext cx="1475699" cy="1475699"/>
            <a:chOff x="4418458" y="93721"/>
            <a:chExt cx="1475699" cy="147569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26F6C6C-54C8-7872-9DBF-441DC01F6606}"/>
                </a:ext>
              </a:extLst>
            </p:cNvPr>
            <p:cNvSpPr/>
            <p:nvPr/>
          </p:nvSpPr>
          <p:spPr>
            <a:xfrm>
              <a:off x="4522124" y="193404"/>
              <a:ext cx="1276334" cy="127633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" name="Picture 2" descr="outline Icon 10528">
              <a:extLst>
                <a:ext uri="{FF2B5EF4-FFF2-40B4-BE49-F238E27FC236}">
                  <a16:creationId xmlns:a16="http://schemas.microsoft.com/office/drawing/2014/main" id="{79438B18-B441-F37B-891F-066145D68C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8458" y="93721"/>
              <a:ext cx="1475699" cy="147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B6F2A33-8D00-0AD3-4D68-B5D2D1246A08}"/>
              </a:ext>
            </a:extLst>
          </p:cNvPr>
          <p:cNvSpPr txBox="1"/>
          <p:nvPr/>
        </p:nvSpPr>
        <p:spPr>
          <a:xfrm rot="16200000">
            <a:off x="-2584163" y="3689062"/>
            <a:ext cx="575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latin typeface="Gotham Book" pitchFamily="50" charset="0"/>
              </a:rPr>
              <a:t>The Process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7CDB7F-1AC8-175F-697D-D077FDA5CB5A}"/>
              </a:ext>
            </a:extLst>
          </p:cNvPr>
          <p:cNvSpPr txBox="1"/>
          <p:nvPr/>
        </p:nvSpPr>
        <p:spPr>
          <a:xfrm>
            <a:off x="8199901" y="0"/>
            <a:ext cx="39920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b="1" dirty="0">
                <a:solidFill>
                  <a:schemeClr val="bg1"/>
                </a:solidFill>
                <a:latin typeface="Gotham Book" pitchFamily="50" charset="0"/>
              </a:rPr>
              <a:t>Step 1: </a:t>
            </a:r>
            <a:br>
              <a:rPr lang="en-GB" sz="2400" b="1" dirty="0">
                <a:solidFill>
                  <a:schemeClr val="bg1"/>
                </a:solidFill>
                <a:latin typeface="Gotham Book" pitchFamily="50" charset="0"/>
              </a:rPr>
            </a:br>
            <a:r>
              <a:rPr lang="en-GB" sz="2400" b="1" dirty="0">
                <a:solidFill>
                  <a:schemeClr val="bg1"/>
                </a:solidFill>
                <a:latin typeface="Gotham Book" pitchFamily="50" charset="0"/>
              </a:rPr>
              <a:t>Opportunity Outline</a:t>
            </a:r>
          </a:p>
          <a:p>
            <a:pPr>
              <a:spcAft>
                <a:spcPts val="600"/>
              </a:spcAft>
            </a:pPr>
            <a:endParaRPr lang="en-GB" sz="2800" b="1" dirty="0">
              <a:solidFill>
                <a:schemeClr val="bg1"/>
              </a:solidFill>
              <a:latin typeface="Gotham Book" pitchFamily="50" charset="0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Create Primer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Outline where disruption is possible or worth exploring</a:t>
            </a:r>
          </a:p>
          <a:p>
            <a:endParaRPr lang="en-GB" sz="3200" dirty="0">
              <a:solidFill>
                <a:schemeClr val="bg1"/>
              </a:solidFill>
              <a:latin typeface="Gotham Book" pitchFamily="50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D1749E4-6D14-481D-6F04-512D1C2B27C7}"/>
              </a:ext>
            </a:extLst>
          </p:cNvPr>
          <p:cNvGrpSpPr/>
          <p:nvPr/>
        </p:nvGrpSpPr>
        <p:grpSpPr>
          <a:xfrm>
            <a:off x="4313794" y="-1825044"/>
            <a:ext cx="1675062" cy="1675062"/>
            <a:chOff x="4313794" y="1712466"/>
            <a:chExt cx="1675062" cy="167506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60EB844-63CF-8221-709B-031FEAAC263A}"/>
                </a:ext>
              </a:extLst>
            </p:cNvPr>
            <p:cNvSpPr/>
            <p:nvPr/>
          </p:nvSpPr>
          <p:spPr>
            <a:xfrm>
              <a:off x="4522124" y="1915326"/>
              <a:ext cx="1276334" cy="127633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0" name="Picture 4" descr="Megaphone Icon 5523689">
              <a:extLst>
                <a:ext uri="{FF2B5EF4-FFF2-40B4-BE49-F238E27FC236}">
                  <a16:creationId xmlns:a16="http://schemas.microsoft.com/office/drawing/2014/main" id="{FFF002D1-08B4-5434-D812-F8882B5CB2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3794" y="1712466"/>
              <a:ext cx="1675062" cy="1675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5693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958881-4271-5B11-5FB7-2104D7371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97256" y="1205948"/>
            <a:ext cx="225742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4ED21F-CFA6-0867-D35B-2CEA5D17C25D}"/>
              </a:ext>
            </a:extLst>
          </p:cNvPr>
          <p:cNvSpPr txBox="1"/>
          <p:nvPr/>
        </p:nvSpPr>
        <p:spPr>
          <a:xfrm>
            <a:off x="12404323" y="2405056"/>
            <a:ext cx="664733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800" dirty="0">
                <a:solidFill>
                  <a:schemeClr val="bg1"/>
                </a:solidFill>
                <a:latin typeface="Gotham Book" pitchFamily="50" charset="0"/>
              </a:rPr>
              <a:t>Emerging</a:t>
            </a:r>
          </a:p>
          <a:p>
            <a:pPr algn="r"/>
            <a:r>
              <a:rPr lang="en-GB" sz="8800" dirty="0">
                <a:solidFill>
                  <a:schemeClr val="bg1"/>
                </a:solidFill>
                <a:latin typeface="Gotham Book" pitchFamily="50" charset="0"/>
              </a:rPr>
              <a:t>Technology</a:t>
            </a:r>
          </a:p>
          <a:p>
            <a:pPr algn="r"/>
            <a:r>
              <a:rPr lang="en-GB" sz="8800" dirty="0">
                <a:solidFill>
                  <a:schemeClr val="bg1"/>
                </a:solidFill>
                <a:latin typeface="Gotham Book" pitchFamily="50" charset="0"/>
              </a:rPr>
              <a:t>SIG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3E884-E7B4-0C61-1DAB-C0DD94C9C01E}"/>
              </a:ext>
            </a:extLst>
          </p:cNvPr>
          <p:cNvCxnSpPr>
            <a:cxnSpLocks/>
          </p:cNvCxnSpPr>
          <p:nvPr/>
        </p:nvCxnSpPr>
        <p:spPr>
          <a:xfrm flipH="1">
            <a:off x="1305601" y="-794084"/>
            <a:ext cx="6261434" cy="6261434"/>
          </a:xfrm>
          <a:prstGeom prst="line">
            <a:avLst/>
          </a:prstGeom>
          <a:ln w="1270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593EB8-7076-F41C-91E1-B5E6393A631F}"/>
              </a:ext>
            </a:extLst>
          </p:cNvPr>
          <p:cNvCxnSpPr>
            <a:cxnSpLocks/>
          </p:cNvCxnSpPr>
          <p:nvPr/>
        </p:nvCxnSpPr>
        <p:spPr>
          <a:xfrm flipH="1">
            <a:off x="4197457" y="-725661"/>
            <a:ext cx="6261434" cy="6261434"/>
          </a:xfrm>
          <a:prstGeom prst="line">
            <a:avLst/>
          </a:prstGeom>
          <a:ln w="1270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031B8D-8649-E9FD-7AA7-6CE06F255CFE}"/>
              </a:ext>
            </a:extLst>
          </p:cNvPr>
          <p:cNvCxnSpPr>
            <a:cxnSpLocks/>
          </p:cNvCxnSpPr>
          <p:nvPr/>
        </p:nvCxnSpPr>
        <p:spPr>
          <a:xfrm flipH="1">
            <a:off x="7567035" y="-794084"/>
            <a:ext cx="6261434" cy="6261434"/>
          </a:xfrm>
          <a:prstGeom prst="line">
            <a:avLst/>
          </a:prstGeom>
          <a:ln w="1270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9133C6B-F853-0786-5F20-A03CB10E7E40}"/>
              </a:ext>
            </a:extLst>
          </p:cNvPr>
          <p:cNvSpPr txBox="1"/>
          <p:nvPr/>
        </p:nvSpPr>
        <p:spPr>
          <a:xfrm rot="18900000">
            <a:off x="721256" y="3524042"/>
            <a:ext cx="3801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>
                <a:solidFill>
                  <a:srgbClr val="0086BF"/>
                </a:solidFill>
                <a:latin typeface="Gotham Book" pitchFamily="50" charset="0"/>
              </a:rPr>
              <a:t>1. Vision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75B12D-DE34-72A7-4168-A0DE3B945264}"/>
              </a:ext>
            </a:extLst>
          </p:cNvPr>
          <p:cNvSpPr txBox="1"/>
          <p:nvPr/>
        </p:nvSpPr>
        <p:spPr>
          <a:xfrm rot="18900000">
            <a:off x="3452709" y="3232532"/>
            <a:ext cx="4778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>
                <a:solidFill>
                  <a:srgbClr val="0086BF"/>
                </a:solidFill>
                <a:latin typeface="Gotham Book" pitchFamily="50" charset="0"/>
              </a:rPr>
              <a:t>2. Process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99466D-2A84-B7A4-C9F2-8A787CAE51BA}"/>
              </a:ext>
            </a:extLst>
          </p:cNvPr>
          <p:cNvSpPr txBox="1"/>
          <p:nvPr/>
        </p:nvSpPr>
        <p:spPr>
          <a:xfrm rot="18900000">
            <a:off x="6679410" y="3227588"/>
            <a:ext cx="4982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>
                <a:solidFill>
                  <a:srgbClr val="0086BF"/>
                </a:solidFill>
                <a:latin typeface="Gotham Book" pitchFamily="50" charset="0"/>
              </a:rPr>
              <a:t>3. Support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D14099-3E3F-75AA-20BD-95451065398C}"/>
              </a:ext>
            </a:extLst>
          </p:cNvPr>
          <p:cNvCxnSpPr/>
          <p:nvPr/>
        </p:nvCxnSpPr>
        <p:spPr>
          <a:xfrm flipH="1">
            <a:off x="10861029" y="-4108784"/>
            <a:ext cx="2382252" cy="2382252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BC15F9-A838-BC32-E5D1-3A0139D4F138}"/>
              </a:ext>
            </a:extLst>
          </p:cNvPr>
          <p:cNvCxnSpPr/>
          <p:nvPr/>
        </p:nvCxnSpPr>
        <p:spPr>
          <a:xfrm flipH="1">
            <a:off x="11749186" y="-4108784"/>
            <a:ext cx="2382252" cy="2382252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33443B-1ED1-B226-8492-6537E2839505}"/>
              </a:ext>
            </a:extLst>
          </p:cNvPr>
          <p:cNvCxnSpPr/>
          <p:nvPr/>
        </p:nvCxnSpPr>
        <p:spPr>
          <a:xfrm flipH="1">
            <a:off x="12637343" y="-4096753"/>
            <a:ext cx="2382252" cy="2382252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FCEA9A-CDE9-03C4-C0EE-00796720FC54}"/>
              </a:ext>
            </a:extLst>
          </p:cNvPr>
          <p:cNvSpPr txBox="1"/>
          <p:nvPr/>
        </p:nvSpPr>
        <p:spPr>
          <a:xfrm>
            <a:off x="8180640" y="7371500"/>
            <a:ext cx="3801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>
                <a:solidFill>
                  <a:schemeClr val="bg1"/>
                </a:solidFill>
                <a:latin typeface="Gotham Book" pitchFamily="50" charset="0"/>
              </a:rPr>
              <a:t>1. Vision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C1FB47-F60D-2E2E-09B4-344EA89F4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7256" y="5939906"/>
            <a:ext cx="2460399" cy="9180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CDBCC00-30B3-C7E3-21A7-2CA887C5E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7" y="78805"/>
            <a:ext cx="964936" cy="1003394"/>
          </a:xfrm>
          <a:prstGeom prst="rect">
            <a:avLst/>
          </a:prstGeom>
        </p:spPr>
      </p:pic>
      <p:graphicFrame>
        <p:nvGraphicFramePr>
          <p:cNvPr id="21" name="Table 36">
            <a:extLst>
              <a:ext uri="{FF2B5EF4-FFF2-40B4-BE49-F238E27FC236}">
                <a16:creationId xmlns:a16="http://schemas.microsoft.com/office/drawing/2014/main" id="{DCE4C76E-1FEC-E80E-87DA-54D623F4C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859203"/>
              </p:ext>
            </p:extLst>
          </p:nvPr>
        </p:nvGraphicFramePr>
        <p:xfrm>
          <a:off x="13394135" y="471896"/>
          <a:ext cx="4443280" cy="5995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640">
                  <a:extLst>
                    <a:ext uri="{9D8B030D-6E8A-4147-A177-3AD203B41FA5}">
                      <a16:colId xmlns:a16="http://schemas.microsoft.com/office/drawing/2014/main" val="874966252"/>
                    </a:ext>
                  </a:extLst>
                </a:gridCol>
                <a:gridCol w="2221640">
                  <a:extLst>
                    <a:ext uri="{9D8B030D-6E8A-4147-A177-3AD203B41FA5}">
                      <a16:colId xmlns:a16="http://schemas.microsoft.com/office/drawing/2014/main" val="336547878"/>
                    </a:ext>
                  </a:extLst>
                </a:gridCol>
              </a:tblGrid>
              <a:tr h="666202">
                <a:tc gridSpan="2">
                  <a:txBody>
                    <a:bodyPr/>
                    <a:lstStyle/>
                    <a:p>
                      <a:pPr algn="ctr"/>
                      <a:r>
                        <a:rPr lang="en-GB" sz="2100" dirty="0">
                          <a:latin typeface="Averta" panose="00000500000000000000" pitchFamily="50" charset="0"/>
                        </a:rPr>
                        <a:t>Initial Technologies</a:t>
                      </a:r>
                    </a:p>
                  </a:txBody>
                  <a:tcPr marL="107227" marR="107227" marT="53613" marB="53613" anchor="ctr">
                    <a:solidFill>
                      <a:srgbClr val="00B5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292215"/>
                  </a:ext>
                </a:extLst>
              </a:tr>
              <a:tr h="666202"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verta" panose="00000500000000000000" pitchFamily="50" charset="0"/>
                      </a:endParaRP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verta" panose="00000500000000000000" pitchFamily="50" charset="0"/>
                      </a:endParaRP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522955"/>
                  </a:ext>
                </a:extLst>
              </a:tr>
              <a:tr h="666202"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verta" panose="00000500000000000000" pitchFamily="50" charset="0"/>
                      </a:endParaRP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verta" panose="00000500000000000000" pitchFamily="50" charset="0"/>
                      </a:endParaRP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136456"/>
                  </a:ext>
                </a:extLst>
              </a:tr>
              <a:tr h="666202"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verta" panose="00000500000000000000" pitchFamily="50" charset="0"/>
                      </a:endParaRP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verta" panose="00000500000000000000" pitchFamily="50" charset="0"/>
                      </a:endParaRP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720550"/>
                  </a:ext>
                </a:extLst>
              </a:tr>
              <a:tr h="666202"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verta" panose="00000500000000000000" pitchFamily="50" charset="0"/>
                      </a:endParaRP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verta" panose="00000500000000000000" pitchFamily="50" charset="0"/>
                      </a:endParaRP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482908"/>
                  </a:ext>
                </a:extLst>
              </a:tr>
              <a:tr h="666202"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verta" panose="00000500000000000000" pitchFamily="50" charset="0"/>
                      </a:endParaRP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verta" panose="00000500000000000000" pitchFamily="50" charset="0"/>
                      </a:endParaRP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500767"/>
                  </a:ext>
                </a:extLst>
              </a:tr>
              <a:tr h="666202"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verta" panose="00000500000000000000" pitchFamily="50" charset="0"/>
                      </a:endParaRP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verta" panose="00000500000000000000" pitchFamily="50" charset="0"/>
                      </a:endParaRP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830502"/>
                  </a:ext>
                </a:extLst>
              </a:tr>
              <a:tr h="666202"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verta" panose="00000500000000000000" pitchFamily="50" charset="0"/>
                      </a:endParaRP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verta" panose="00000500000000000000" pitchFamily="50" charset="0"/>
                      </a:endParaRP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856784"/>
                  </a:ext>
                </a:extLst>
              </a:tr>
              <a:tr h="6662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latin typeface="Averta" panose="00000500000000000000" pitchFamily="50" charset="0"/>
                      </a:endParaRP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verta" panose="00000500000000000000" pitchFamily="50" charset="0"/>
                      </a:endParaRP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6074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CD51D1F-D0FB-BC7C-C1AB-D5E0FB34B8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80" b="58924"/>
          <a:stretch/>
        </p:blipFill>
        <p:spPr bwMode="auto">
          <a:xfrm>
            <a:off x="12192148" y="0"/>
            <a:ext cx="910816" cy="100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237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01F8B940-BBDB-24FA-50D6-FD77A53951B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418" y="0"/>
            <a:ext cx="6863075" cy="6863075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A598527C-CD05-0D01-C41D-5473B4F12E80}"/>
              </a:ext>
            </a:extLst>
          </p:cNvPr>
          <p:cNvGrpSpPr/>
          <p:nvPr/>
        </p:nvGrpSpPr>
        <p:grpSpPr>
          <a:xfrm>
            <a:off x="4313794" y="1712466"/>
            <a:ext cx="1675062" cy="1675062"/>
            <a:chOff x="4313794" y="1712466"/>
            <a:chExt cx="1675062" cy="167506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9477384-6F4A-996C-3431-A619B5B3C74E}"/>
                </a:ext>
              </a:extLst>
            </p:cNvPr>
            <p:cNvSpPr/>
            <p:nvPr/>
          </p:nvSpPr>
          <p:spPr>
            <a:xfrm>
              <a:off x="4522124" y="1915326"/>
              <a:ext cx="1276334" cy="127633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" name="Picture 4" descr="Megaphone Icon 5523689">
              <a:extLst>
                <a:ext uri="{FF2B5EF4-FFF2-40B4-BE49-F238E27FC236}">
                  <a16:creationId xmlns:a16="http://schemas.microsoft.com/office/drawing/2014/main" id="{031E56E2-FD9F-83B1-3B0C-DD1032D01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3794" y="1712466"/>
              <a:ext cx="1675062" cy="1675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808491-106D-5E82-FD66-8E8D8ACE1F08}"/>
              </a:ext>
            </a:extLst>
          </p:cNvPr>
          <p:cNvGrpSpPr/>
          <p:nvPr/>
        </p:nvGrpSpPr>
        <p:grpSpPr>
          <a:xfrm>
            <a:off x="4418458" y="93721"/>
            <a:ext cx="1475699" cy="1475699"/>
            <a:chOff x="4418458" y="93721"/>
            <a:chExt cx="1475699" cy="147569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26F6C6C-54C8-7872-9DBF-441DC01F6606}"/>
                </a:ext>
              </a:extLst>
            </p:cNvPr>
            <p:cNvSpPr/>
            <p:nvPr/>
          </p:nvSpPr>
          <p:spPr>
            <a:xfrm>
              <a:off x="4522124" y="193404"/>
              <a:ext cx="1276334" cy="127633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" name="Picture 2" descr="outline Icon 10528">
              <a:extLst>
                <a:ext uri="{FF2B5EF4-FFF2-40B4-BE49-F238E27FC236}">
                  <a16:creationId xmlns:a16="http://schemas.microsoft.com/office/drawing/2014/main" id="{79438B18-B441-F37B-891F-066145D68C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8458" y="93721"/>
              <a:ext cx="1475699" cy="147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Graphic 25" descr="Arrow: Straight with solid fill">
            <a:extLst>
              <a:ext uri="{FF2B5EF4-FFF2-40B4-BE49-F238E27FC236}">
                <a16:creationId xmlns:a16="http://schemas.microsoft.com/office/drawing/2014/main" id="{2A64807C-FBEA-4102-F898-142AE46191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4808939" y="1324746"/>
            <a:ext cx="758578" cy="7585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6F2A33-8D00-0AD3-4D68-B5D2D1246A08}"/>
              </a:ext>
            </a:extLst>
          </p:cNvPr>
          <p:cNvSpPr txBox="1"/>
          <p:nvPr/>
        </p:nvSpPr>
        <p:spPr>
          <a:xfrm rot="16200000">
            <a:off x="-2584163" y="3689062"/>
            <a:ext cx="575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latin typeface="Gotham Book" pitchFamily="50" charset="0"/>
              </a:rPr>
              <a:t>The Process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33A7E9-F132-DE49-A6F9-387C5D2C2C39}"/>
              </a:ext>
            </a:extLst>
          </p:cNvPr>
          <p:cNvSpPr txBox="1"/>
          <p:nvPr/>
        </p:nvSpPr>
        <p:spPr>
          <a:xfrm>
            <a:off x="8199901" y="0"/>
            <a:ext cx="3992099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b="1" dirty="0">
                <a:solidFill>
                  <a:schemeClr val="bg1"/>
                </a:solidFill>
                <a:latin typeface="Gotham Book" pitchFamily="50" charset="0"/>
              </a:rPr>
              <a:t>Step 2: </a:t>
            </a:r>
            <a:br>
              <a:rPr lang="en-GB" sz="2400" b="1" dirty="0">
                <a:solidFill>
                  <a:schemeClr val="bg1"/>
                </a:solidFill>
                <a:latin typeface="Gotham Book" pitchFamily="50" charset="0"/>
              </a:rPr>
            </a:br>
            <a:r>
              <a:rPr lang="en-GB" sz="2400" b="1" dirty="0">
                <a:solidFill>
                  <a:schemeClr val="bg1"/>
                </a:solidFill>
                <a:latin typeface="Gotham Book" pitchFamily="50" charset="0"/>
              </a:rPr>
              <a:t>Call for Ideas</a:t>
            </a:r>
          </a:p>
          <a:p>
            <a:pPr>
              <a:spcAft>
                <a:spcPts val="600"/>
              </a:spcAft>
            </a:pPr>
            <a:endParaRPr lang="en-GB" sz="2800" b="1" dirty="0">
              <a:solidFill>
                <a:schemeClr val="bg1"/>
              </a:solidFill>
              <a:latin typeface="Gotham Book" pitchFamily="50" charset="0"/>
            </a:endParaRPr>
          </a:p>
          <a:p>
            <a:pPr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From opportunities outlined, define the problem statement</a:t>
            </a:r>
          </a:p>
          <a:p>
            <a:pPr>
              <a:spcAft>
                <a:spcPts val="600"/>
              </a:spcAft>
            </a:pPr>
            <a:endParaRPr lang="en-GB" sz="2400" dirty="0">
              <a:solidFill>
                <a:schemeClr val="bg1"/>
              </a:solidFill>
              <a:latin typeface="Gotham Book" pitchFamily="50" charset="0"/>
            </a:endParaRPr>
          </a:p>
          <a:p>
            <a:pPr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Create a call-to-arms to source proposed solutions</a:t>
            </a:r>
            <a:endParaRPr lang="en-GB" sz="3200" dirty="0">
              <a:solidFill>
                <a:schemeClr val="bg1"/>
              </a:solidFill>
              <a:latin typeface="Gotham Book" pitchFamily="50" charset="0"/>
            </a:endParaRPr>
          </a:p>
          <a:p>
            <a:pPr>
              <a:spcAft>
                <a:spcPts val="600"/>
              </a:spcAft>
            </a:pPr>
            <a:endParaRPr lang="en-GB" sz="2400" dirty="0">
              <a:solidFill>
                <a:schemeClr val="bg1"/>
              </a:solidFill>
              <a:latin typeface="Gotham Book" pitchFamily="50" charset="0"/>
            </a:endParaRPr>
          </a:p>
          <a:p>
            <a:pPr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Enable re-use of shelved projects alongside fresh ideas</a:t>
            </a:r>
            <a:endParaRPr lang="en-GB" dirty="0">
              <a:solidFill>
                <a:schemeClr val="bg1"/>
              </a:solidFill>
              <a:latin typeface="Gotham Book" pitchFamily="50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0124555-C9D3-8360-EF04-40CEBE331756}"/>
              </a:ext>
            </a:extLst>
          </p:cNvPr>
          <p:cNvGrpSpPr/>
          <p:nvPr/>
        </p:nvGrpSpPr>
        <p:grpSpPr>
          <a:xfrm>
            <a:off x="4327070" y="7455162"/>
            <a:ext cx="1675062" cy="1675062"/>
            <a:chOff x="4327070" y="3429000"/>
            <a:chExt cx="1675062" cy="167506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B062D03-4DC7-E774-4F9E-D0C157AA3F77}"/>
                </a:ext>
              </a:extLst>
            </p:cNvPr>
            <p:cNvSpPr/>
            <p:nvPr/>
          </p:nvSpPr>
          <p:spPr>
            <a:xfrm>
              <a:off x="4522124" y="3637248"/>
              <a:ext cx="1276334" cy="127633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9" name="Picture 6" descr="expert Icon 1207855">
              <a:extLst>
                <a:ext uri="{FF2B5EF4-FFF2-40B4-BE49-F238E27FC236}">
                  <a16:creationId xmlns:a16="http://schemas.microsoft.com/office/drawing/2014/main" id="{FA4A6906-65F0-BDC3-05CA-1A8D8133A0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7070" y="3429000"/>
              <a:ext cx="1675062" cy="1675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9420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E370FB8-6E21-090F-E0F6-C63F2160369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418" y="0"/>
            <a:ext cx="6863075" cy="6863075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A598527C-CD05-0D01-C41D-5473B4F12E80}"/>
              </a:ext>
            </a:extLst>
          </p:cNvPr>
          <p:cNvGrpSpPr/>
          <p:nvPr/>
        </p:nvGrpSpPr>
        <p:grpSpPr>
          <a:xfrm>
            <a:off x="4313794" y="1712466"/>
            <a:ext cx="1675062" cy="1675062"/>
            <a:chOff x="4313794" y="1712466"/>
            <a:chExt cx="1675062" cy="167506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9477384-6F4A-996C-3431-A619B5B3C74E}"/>
                </a:ext>
              </a:extLst>
            </p:cNvPr>
            <p:cNvSpPr/>
            <p:nvPr/>
          </p:nvSpPr>
          <p:spPr>
            <a:xfrm>
              <a:off x="4522124" y="1915326"/>
              <a:ext cx="1276334" cy="127633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" name="Picture 4" descr="Megaphone Icon 5523689">
              <a:extLst>
                <a:ext uri="{FF2B5EF4-FFF2-40B4-BE49-F238E27FC236}">
                  <a16:creationId xmlns:a16="http://schemas.microsoft.com/office/drawing/2014/main" id="{031E56E2-FD9F-83B1-3B0C-DD1032D01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3794" y="1712466"/>
              <a:ext cx="1675062" cy="1675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808491-106D-5E82-FD66-8E8D8ACE1F08}"/>
              </a:ext>
            </a:extLst>
          </p:cNvPr>
          <p:cNvGrpSpPr/>
          <p:nvPr/>
        </p:nvGrpSpPr>
        <p:grpSpPr>
          <a:xfrm>
            <a:off x="4418458" y="93721"/>
            <a:ext cx="1475699" cy="1475699"/>
            <a:chOff x="4418458" y="93721"/>
            <a:chExt cx="1475699" cy="147569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26F6C6C-54C8-7872-9DBF-441DC01F6606}"/>
                </a:ext>
              </a:extLst>
            </p:cNvPr>
            <p:cNvSpPr/>
            <p:nvPr/>
          </p:nvSpPr>
          <p:spPr>
            <a:xfrm>
              <a:off x="4522124" y="193404"/>
              <a:ext cx="1276334" cy="127633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" name="Picture 2" descr="outline Icon 10528">
              <a:extLst>
                <a:ext uri="{FF2B5EF4-FFF2-40B4-BE49-F238E27FC236}">
                  <a16:creationId xmlns:a16="http://schemas.microsoft.com/office/drawing/2014/main" id="{79438B18-B441-F37B-891F-066145D68C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8458" y="93721"/>
              <a:ext cx="1475699" cy="147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BB91512-FD2B-90C8-9B56-802415596155}"/>
              </a:ext>
            </a:extLst>
          </p:cNvPr>
          <p:cNvGrpSpPr/>
          <p:nvPr/>
        </p:nvGrpSpPr>
        <p:grpSpPr>
          <a:xfrm>
            <a:off x="4327070" y="3429000"/>
            <a:ext cx="1675062" cy="1675062"/>
            <a:chOff x="4327070" y="3429000"/>
            <a:chExt cx="1675062" cy="167506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641D851-5196-EF6D-DD24-7E41A59310A5}"/>
                </a:ext>
              </a:extLst>
            </p:cNvPr>
            <p:cNvSpPr/>
            <p:nvPr/>
          </p:nvSpPr>
          <p:spPr>
            <a:xfrm>
              <a:off x="4522124" y="3637248"/>
              <a:ext cx="1276334" cy="127633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" name="Picture 6" descr="expert Icon 1207855">
              <a:extLst>
                <a:ext uri="{FF2B5EF4-FFF2-40B4-BE49-F238E27FC236}">
                  <a16:creationId xmlns:a16="http://schemas.microsoft.com/office/drawing/2014/main" id="{C1F1C756-A469-C882-9C69-8B97A1A656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7070" y="3429000"/>
              <a:ext cx="1675062" cy="1675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Graphic 25" descr="Arrow: Straight with solid fill">
            <a:extLst>
              <a:ext uri="{FF2B5EF4-FFF2-40B4-BE49-F238E27FC236}">
                <a16:creationId xmlns:a16="http://schemas.microsoft.com/office/drawing/2014/main" id="{2A64807C-FBEA-4102-F898-142AE46191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4808939" y="1324746"/>
            <a:ext cx="758578" cy="758577"/>
          </a:xfrm>
          <a:prstGeom prst="rect">
            <a:avLst/>
          </a:prstGeom>
        </p:spPr>
      </p:pic>
      <p:pic>
        <p:nvPicPr>
          <p:cNvPr id="27" name="Graphic 26" descr="Arrow: Straight with solid fill">
            <a:extLst>
              <a:ext uri="{FF2B5EF4-FFF2-40B4-BE49-F238E27FC236}">
                <a16:creationId xmlns:a16="http://schemas.microsoft.com/office/drawing/2014/main" id="{13D0B1B6-C0A0-9EF7-68FF-E11CED2D6A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4800316" y="3039774"/>
            <a:ext cx="758578" cy="7585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6F2A33-8D00-0AD3-4D68-B5D2D1246A08}"/>
              </a:ext>
            </a:extLst>
          </p:cNvPr>
          <p:cNvSpPr txBox="1"/>
          <p:nvPr/>
        </p:nvSpPr>
        <p:spPr>
          <a:xfrm rot="16200000">
            <a:off x="-2584163" y="3689062"/>
            <a:ext cx="575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latin typeface="Gotham Book" pitchFamily="50" charset="0"/>
              </a:rPr>
              <a:t>The Process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A63144-1D26-B04C-7F79-BA002DB3BDCF}"/>
              </a:ext>
            </a:extLst>
          </p:cNvPr>
          <p:cNvSpPr txBox="1"/>
          <p:nvPr/>
        </p:nvSpPr>
        <p:spPr>
          <a:xfrm>
            <a:off x="8199901" y="0"/>
            <a:ext cx="399209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b="1" dirty="0">
                <a:solidFill>
                  <a:schemeClr val="bg1"/>
                </a:solidFill>
                <a:latin typeface="Gotham Book" pitchFamily="50" charset="0"/>
              </a:rPr>
              <a:t>Step 3: </a:t>
            </a:r>
            <a:br>
              <a:rPr lang="en-GB" sz="2400" b="1" dirty="0">
                <a:solidFill>
                  <a:schemeClr val="bg1"/>
                </a:solidFill>
                <a:latin typeface="Gotham Book" pitchFamily="50" charset="0"/>
              </a:rPr>
            </a:br>
            <a:r>
              <a:rPr lang="en-GB" sz="2400" b="1" dirty="0">
                <a:solidFill>
                  <a:schemeClr val="bg1"/>
                </a:solidFill>
                <a:latin typeface="Gotham Book" pitchFamily="50" charset="0"/>
              </a:rPr>
              <a:t>SME Vetting</a:t>
            </a:r>
          </a:p>
          <a:p>
            <a:pPr>
              <a:spcAft>
                <a:spcPts val="600"/>
              </a:spcAft>
            </a:pPr>
            <a:endParaRPr lang="en-GB" sz="2800" b="1" dirty="0">
              <a:solidFill>
                <a:schemeClr val="bg1"/>
              </a:solidFill>
              <a:latin typeface="Gotham Book" pitchFamily="50" charset="0"/>
            </a:endParaRPr>
          </a:p>
          <a:p>
            <a:pPr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Sanity check by the Brain Trust to confirm ideas are:</a:t>
            </a:r>
          </a:p>
          <a:p>
            <a:pPr>
              <a:spcAft>
                <a:spcPts val="600"/>
              </a:spcAft>
            </a:pPr>
            <a:endParaRPr lang="en-GB" sz="2400" dirty="0">
              <a:solidFill>
                <a:schemeClr val="bg1"/>
              </a:solidFill>
              <a:latin typeface="Gotham Book" pitchFamily="50" charset="0"/>
            </a:endParaRP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Possible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Feasible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Worthwhile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Legal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Not already explored</a:t>
            </a:r>
            <a:endParaRPr lang="en-GB" sz="3200" dirty="0">
              <a:solidFill>
                <a:schemeClr val="bg1"/>
              </a:solidFill>
              <a:latin typeface="Gotham Book" pitchFamily="50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9E68BB6-7B64-949B-E60C-A28FC56FA11A}"/>
              </a:ext>
            </a:extLst>
          </p:cNvPr>
          <p:cNvGrpSpPr/>
          <p:nvPr/>
        </p:nvGrpSpPr>
        <p:grpSpPr>
          <a:xfrm>
            <a:off x="4517146" y="7655759"/>
            <a:ext cx="1281312" cy="1290880"/>
            <a:chOff x="4517146" y="5344624"/>
            <a:chExt cx="1281312" cy="129088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D00340A-B69E-B2E6-A122-492D2FFA47E8}"/>
                </a:ext>
              </a:extLst>
            </p:cNvPr>
            <p:cNvSpPr/>
            <p:nvPr/>
          </p:nvSpPr>
          <p:spPr>
            <a:xfrm>
              <a:off x="4522124" y="5359170"/>
              <a:ext cx="1276334" cy="127633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8" name="Picture 8" descr="Value Icon 815898">
              <a:extLst>
                <a:ext uri="{FF2B5EF4-FFF2-40B4-BE49-F238E27FC236}">
                  <a16:creationId xmlns:a16="http://schemas.microsoft.com/office/drawing/2014/main" id="{8CBC23CE-7625-F23C-7700-2283F6ABC7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7146" y="5344624"/>
              <a:ext cx="1276335" cy="1276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59713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976C421-C6D6-56B8-A0A3-0A6EC723AFA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418" y="0"/>
            <a:ext cx="6863075" cy="6863075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A598527C-CD05-0D01-C41D-5473B4F12E80}"/>
              </a:ext>
            </a:extLst>
          </p:cNvPr>
          <p:cNvGrpSpPr/>
          <p:nvPr/>
        </p:nvGrpSpPr>
        <p:grpSpPr>
          <a:xfrm>
            <a:off x="4313794" y="1712466"/>
            <a:ext cx="1675062" cy="1675062"/>
            <a:chOff x="4313794" y="1712466"/>
            <a:chExt cx="1675062" cy="167506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9477384-6F4A-996C-3431-A619B5B3C74E}"/>
                </a:ext>
              </a:extLst>
            </p:cNvPr>
            <p:cNvSpPr/>
            <p:nvPr/>
          </p:nvSpPr>
          <p:spPr>
            <a:xfrm>
              <a:off x="4522124" y="1915326"/>
              <a:ext cx="1276334" cy="127633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" name="Picture 4" descr="Megaphone Icon 5523689">
              <a:extLst>
                <a:ext uri="{FF2B5EF4-FFF2-40B4-BE49-F238E27FC236}">
                  <a16:creationId xmlns:a16="http://schemas.microsoft.com/office/drawing/2014/main" id="{031E56E2-FD9F-83B1-3B0C-DD1032D01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3794" y="1712466"/>
              <a:ext cx="1675062" cy="1675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808491-106D-5E82-FD66-8E8D8ACE1F08}"/>
              </a:ext>
            </a:extLst>
          </p:cNvPr>
          <p:cNvGrpSpPr/>
          <p:nvPr/>
        </p:nvGrpSpPr>
        <p:grpSpPr>
          <a:xfrm>
            <a:off x="4418458" y="93721"/>
            <a:ext cx="1475699" cy="1475699"/>
            <a:chOff x="4418458" y="93721"/>
            <a:chExt cx="1475699" cy="147569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26F6C6C-54C8-7872-9DBF-441DC01F6606}"/>
                </a:ext>
              </a:extLst>
            </p:cNvPr>
            <p:cNvSpPr/>
            <p:nvPr/>
          </p:nvSpPr>
          <p:spPr>
            <a:xfrm>
              <a:off x="4522124" y="193404"/>
              <a:ext cx="1276334" cy="127633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" name="Picture 2" descr="outline Icon 10528">
              <a:extLst>
                <a:ext uri="{FF2B5EF4-FFF2-40B4-BE49-F238E27FC236}">
                  <a16:creationId xmlns:a16="http://schemas.microsoft.com/office/drawing/2014/main" id="{79438B18-B441-F37B-891F-066145D68C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8458" y="93721"/>
              <a:ext cx="1475699" cy="147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BB91512-FD2B-90C8-9B56-802415596155}"/>
              </a:ext>
            </a:extLst>
          </p:cNvPr>
          <p:cNvGrpSpPr/>
          <p:nvPr/>
        </p:nvGrpSpPr>
        <p:grpSpPr>
          <a:xfrm>
            <a:off x="4327070" y="3429000"/>
            <a:ext cx="1675062" cy="1675062"/>
            <a:chOff x="4327070" y="3429000"/>
            <a:chExt cx="1675062" cy="167506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641D851-5196-EF6D-DD24-7E41A59310A5}"/>
                </a:ext>
              </a:extLst>
            </p:cNvPr>
            <p:cNvSpPr/>
            <p:nvPr/>
          </p:nvSpPr>
          <p:spPr>
            <a:xfrm>
              <a:off x="4522124" y="3637248"/>
              <a:ext cx="1276334" cy="127633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" name="Picture 6" descr="expert Icon 1207855">
              <a:extLst>
                <a:ext uri="{FF2B5EF4-FFF2-40B4-BE49-F238E27FC236}">
                  <a16:creationId xmlns:a16="http://schemas.microsoft.com/office/drawing/2014/main" id="{C1F1C756-A469-C882-9C69-8B97A1A656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7070" y="3429000"/>
              <a:ext cx="1675062" cy="1675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3E79FF4-0BAE-5D54-A3E1-12FFDD3AF98C}"/>
              </a:ext>
            </a:extLst>
          </p:cNvPr>
          <p:cNvGrpSpPr/>
          <p:nvPr/>
        </p:nvGrpSpPr>
        <p:grpSpPr>
          <a:xfrm>
            <a:off x="4517146" y="5344624"/>
            <a:ext cx="1281312" cy="1290880"/>
            <a:chOff x="4517146" y="5344624"/>
            <a:chExt cx="1281312" cy="129088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0997E5A-3D7F-A35B-3A60-A00641582F5C}"/>
                </a:ext>
              </a:extLst>
            </p:cNvPr>
            <p:cNvSpPr/>
            <p:nvPr/>
          </p:nvSpPr>
          <p:spPr>
            <a:xfrm>
              <a:off x="4522124" y="5359170"/>
              <a:ext cx="1276334" cy="127633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" name="Picture 8" descr="Value Icon 815898">
              <a:extLst>
                <a:ext uri="{FF2B5EF4-FFF2-40B4-BE49-F238E27FC236}">
                  <a16:creationId xmlns:a16="http://schemas.microsoft.com/office/drawing/2014/main" id="{A0DF7EF1-DF1B-0F15-B23A-DFCB1BEC76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7146" y="5344624"/>
              <a:ext cx="1276335" cy="1276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Graphic 25" descr="Arrow: Straight with solid fill">
            <a:extLst>
              <a:ext uri="{FF2B5EF4-FFF2-40B4-BE49-F238E27FC236}">
                <a16:creationId xmlns:a16="http://schemas.microsoft.com/office/drawing/2014/main" id="{2A64807C-FBEA-4102-F898-142AE46191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4808939" y="1324746"/>
            <a:ext cx="758578" cy="758577"/>
          </a:xfrm>
          <a:prstGeom prst="rect">
            <a:avLst/>
          </a:prstGeom>
        </p:spPr>
      </p:pic>
      <p:pic>
        <p:nvPicPr>
          <p:cNvPr id="27" name="Graphic 26" descr="Arrow: Straight with solid fill">
            <a:extLst>
              <a:ext uri="{FF2B5EF4-FFF2-40B4-BE49-F238E27FC236}">
                <a16:creationId xmlns:a16="http://schemas.microsoft.com/office/drawing/2014/main" id="{13D0B1B6-C0A0-9EF7-68FF-E11CED2D6A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4800316" y="3039774"/>
            <a:ext cx="758578" cy="758577"/>
          </a:xfrm>
          <a:prstGeom prst="rect">
            <a:avLst/>
          </a:prstGeom>
        </p:spPr>
      </p:pic>
      <p:pic>
        <p:nvPicPr>
          <p:cNvPr id="28" name="Graphic 27" descr="Arrow: Straight with solid fill">
            <a:extLst>
              <a:ext uri="{FF2B5EF4-FFF2-40B4-BE49-F238E27FC236}">
                <a16:creationId xmlns:a16="http://schemas.microsoft.com/office/drawing/2014/main" id="{20C96660-B30F-A566-5E55-B8591F876A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4823243" y="4754801"/>
            <a:ext cx="758578" cy="7585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6F2A33-8D00-0AD3-4D68-B5D2D1246A08}"/>
              </a:ext>
            </a:extLst>
          </p:cNvPr>
          <p:cNvSpPr txBox="1"/>
          <p:nvPr/>
        </p:nvSpPr>
        <p:spPr>
          <a:xfrm rot="16200000">
            <a:off x="-2584163" y="3689062"/>
            <a:ext cx="575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latin typeface="Gotham Book" pitchFamily="50" charset="0"/>
              </a:rPr>
              <a:t>The Process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A63144-1D26-B04C-7F79-BA002DB3BDCF}"/>
              </a:ext>
            </a:extLst>
          </p:cNvPr>
          <p:cNvSpPr txBox="1"/>
          <p:nvPr/>
        </p:nvSpPr>
        <p:spPr>
          <a:xfrm>
            <a:off x="8199901" y="0"/>
            <a:ext cx="3992099" cy="620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b="1" dirty="0">
                <a:solidFill>
                  <a:schemeClr val="bg1"/>
                </a:solidFill>
                <a:latin typeface="Gotham Book" pitchFamily="50" charset="0"/>
              </a:rPr>
              <a:t>Step 4: </a:t>
            </a:r>
            <a:br>
              <a:rPr lang="en-GB" sz="2400" b="1" dirty="0">
                <a:solidFill>
                  <a:schemeClr val="bg1"/>
                </a:solidFill>
                <a:latin typeface="Gotham Book" pitchFamily="50" charset="0"/>
              </a:rPr>
            </a:br>
            <a:r>
              <a:rPr lang="en-GB" sz="2400" b="1" dirty="0">
                <a:solidFill>
                  <a:schemeClr val="bg1"/>
                </a:solidFill>
                <a:latin typeface="Gotham Book" pitchFamily="50" charset="0"/>
              </a:rPr>
              <a:t>Value Proposition</a:t>
            </a:r>
          </a:p>
          <a:p>
            <a:pPr>
              <a:spcAft>
                <a:spcPts val="600"/>
              </a:spcAft>
            </a:pPr>
            <a:endParaRPr lang="en-GB" sz="2800" b="1" dirty="0">
              <a:solidFill>
                <a:schemeClr val="bg1"/>
              </a:solidFill>
              <a:latin typeface="Gotham Book" pitchFamily="50" charset="0"/>
            </a:endParaRPr>
          </a:p>
          <a:p>
            <a:pPr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A value proposition is created by the Brain Trust &amp; SIG maintainers</a:t>
            </a:r>
          </a:p>
          <a:p>
            <a:pPr>
              <a:spcAft>
                <a:spcPts val="600"/>
              </a:spcAft>
            </a:pPr>
            <a:endParaRPr lang="en-GB" sz="2400" dirty="0">
              <a:solidFill>
                <a:schemeClr val="bg1"/>
              </a:solidFill>
              <a:latin typeface="Gotham Book" pitchFamily="50" charset="0"/>
            </a:endParaRPr>
          </a:p>
          <a:p>
            <a:pPr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Dependent on available budget &amp; availability of Support Services, priority is given to projects with higher perceived value vs required investment</a:t>
            </a:r>
          </a:p>
          <a:p>
            <a:endParaRPr lang="en-GB" sz="3200" dirty="0">
              <a:solidFill>
                <a:schemeClr val="bg1"/>
              </a:solidFill>
              <a:latin typeface="Gotham Book" pitchFamily="50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F9F9955-71E7-C0EA-1598-291DB577C823}"/>
              </a:ext>
            </a:extLst>
          </p:cNvPr>
          <p:cNvGrpSpPr/>
          <p:nvPr/>
        </p:nvGrpSpPr>
        <p:grpSpPr>
          <a:xfrm>
            <a:off x="6394541" y="7118183"/>
            <a:ext cx="1290655" cy="1280907"/>
            <a:chOff x="6394541" y="5354597"/>
            <a:chExt cx="1290655" cy="1280907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7C2174E-BDFF-D0E4-1D86-BAD66370BCEE}"/>
                </a:ext>
              </a:extLst>
            </p:cNvPr>
            <p:cNvSpPr/>
            <p:nvPr/>
          </p:nvSpPr>
          <p:spPr>
            <a:xfrm>
              <a:off x="6394541" y="5359170"/>
              <a:ext cx="1276334" cy="127633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8" name="Picture 10" descr="funding Icon 2443687">
              <a:extLst>
                <a:ext uri="{FF2B5EF4-FFF2-40B4-BE49-F238E27FC236}">
                  <a16:creationId xmlns:a16="http://schemas.microsoft.com/office/drawing/2014/main" id="{AB1CC292-C081-C192-7D8C-935517182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8862" y="5354597"/>
              <a:ext cx="1276334" cy="1276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09207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976C421-C6D6-56B8-A0A3-0A6EC723AF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418" y="0"/>
            <a:ext cx="6863075" cy="686307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1545BB4-ECF4-D02D-F1F9-765E7DDA43CD}"/>
              </a:ext>
            </a:extLst>
          </p:cNvPr>
          <p:cNvGrpSpPr/>
          <p:nvPr/>
        </p:nvGrpSpPr>
        <p:grpSpPr>
          <a:xfrm>
            <a:off x="6394541" y="5354597"/>
            <a:ext cx="1290655" cy="1280907"/>
            <a:chOff x="6394541" y="5354597"/>
            <a:chExt cx="1290655" cy="128090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0BDF51-EEF3-7018-0F49-FDB4BBA50BDF}"/>
                </a:ext>
              </a:extLst>
            </p:cNvPr>
            <p:cNvSpPr/>
            <p:nvPr/>
          </p:nvSpPr>
          <p:spPr>
            <a:xfrm>
              <a:off x="6394541" y="5359170"/>
              <a:ext cx="1276334" cy="127633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8" name="Picture 10" descr="funding Icon 2443687">
              <a:extLst>
                <a:ext uri="{FF2B5EF4-FFF2-40B4-BE49-F238E27FC236}">
                  <a16:creationId xmlns:a16="http://schemas.microsoft.com/office/drawing/2014/main" id="{0F1AF40E-45E4-20CD-13FD-D8D3299B4C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8862" y="5354597"/>
              <a:ext cx="1276334" cy="1276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98527C-CD05-0D01-C41D-5473B4F12E80}"/>
              </a:ext>
            </a:extLst>
          </p:cNvPr>
          <p:cNvGrpSpPr/>
          <p:nvPr/>
        </p:nvGrpSpPr>
        <p:grpSpPr>
          <a:xfrm>
            <a:off x="4313794" y="1712466"/>
            <a:ext cx="1675062" cy="1675062"/>
            <a:chOff x="4313794" y="1712466"/>
            <a:chExt cx="1675062" cy="167506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9477384-6F4A-996C-3431-A619B5B3C74E}"/>
                </a:ext>
              </a:extLst>
            </p:cNvPr>
            <p:cNvSpPr/>
            <p:nvPr/>
          </p:nvSpPr>
          <p:spPr>
            <a:xfrm>
              <a:off x="4522124" y="1915326"/>
              <a:ext cx="1276334" cy="127633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" name="Picture 4" descr="Megaphone Icon 5523689">
              <a:extLst>
                <a:ext uri="{FF2B5EF4-FFF2-40B4-BE49-F238E27FC236}">
                  <a16:creationId xmlns:a16="http://schemas.microsoft.com/office/drawing/2014/main" id="{031E56E2-FD9F-83B1-3B0C-DD1032D01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3794" y="1712466"/>
              <a:ext cx="1675062" cy="1675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808491-106D-5E82-FD66-8E8D8ACE1F08}"/>
              </a:ext>
            </a:extLst>
          </p:cNvPr>
          <p:cNvGrpSpPr/>
          <p:nvPr/>
        </p:nvGrpSpPr>
        <p:grpSpPr>
          <a:xfrm>
            <a:off x="4418458" y="93721"/>
            <a:ext cx="1475699" cy="1475699"/>
            <a:chOff x="4418458" y="93721"/>
            <a:chExt cx="1475699" cy="147569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26F6C6C-54C8-7872-9DBF-441DC01F6606}"/>
                </a:ext>
              </a:extLst>
            </p:cNvPr>
            <p:cNvSpPr/>
            <p:nvPr/>
          </p:nvSpPr>
          <p:spPr>
            <a:xfrm>
              <a:off x="4522124" y="193404"/>
              <a:ext cx="1276334" cy="127633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" name="Picture 2" descr="outline Icon 10528">
              <a:extLst>
                <a:ext uri="{FF2B5EF4-FFF2-40B4-BE49-F238E27FC236}">
                  <a16:creationId xmlns:a16="http://schemas.microsoft.com/office/drawing/2014/main" id="{79438B18-B441-F37B-891F-066145D68C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8458" y="93721"/>
              <a:ext cx="1475699" cy="147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BB91512-FD2B-90C8-9B56-802415596155}"/>
              </a:ext>
            </a:extLst>
          </p:cNvPr>
          <p:cNvGrpSpPr/>
          <p:nvPr/>
        </p:nvGrpSpPr>
        <p:grpSpPr>
          <a:xfrm>
            <a:off x="4327070" y="3429000"/>
            <a:ext cx="1675062" cy="1675062"/>
            <a:chOff x="4327070" y="3429000"/>
            <a:chExt cx="1675062" cy="167506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641D851-5196-EF6D-DD24-7E41A59310A5}"/>
                </a:ext>
              </a:extLst>
            </p:cNvPr>
            <p:cNvSpPr/>
            <p:nvPr/>
          </p:nvSpPr>
          <p:spPr>
            <a:xfrm>
              <a:off x="4522124" y="3637248"/>
              <a:ext cx="1276334" cy="127633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" name="Picture 6" descr="expert Icon 1207855">
              <a:extLst>
                <a:ext uri="{FF2B5EF4-FFF2-40B4-BE49-F238E27FC236}">
                  <a16:creationId xmlns:a16="http://schemas.microsoft.com/office/drawing/2014/main" id="{C1F1C756-A469-C882-9C69-8B97A1A656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7070" y="3429000"/>
              <a:ext cx="1675062" cy="1675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3E79FF4-0BAE-5D54-A3E1-12FFDD3AF98C}"/>
              </a:ext>
            </a:extLst>
          </p:cNvPr>
          <p:cNvGrpSpPr/>
          <p:nvPr/>
        </p:nvGrpSpPr>
        <p:grpSpPr>
          <a:xfrm>
            <a:off x="4517146" y="5344624"/>
            <a:ext cx="1281312" cy="1290880"/>
            <a:chOff x="4517146" y="5344624"/>
            <a:chExt cx="1281312" cy="129088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0997E5A-3D7F-A35B-3A60-A00641582F5C}"/>
                </a:ext>
              </a:extLst>
            </p:cNvPr>
            <p:cNvSpPr/>
            <p:nvPr/>
          </p:nvSpPr>
          <p:spPr>
            <a:xfrm>
              <a:off x="4522124" y="5359170"/>
              <a:ext cx="1276334" cy="127633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" name="Picture 8" descr="Value Icon 815898">
              <a:extLst>
                <a:ext uri="{FF2B5EF4-FFF2-40B4-BE49-F238E27FC236}">
                  <a16:creationId xmlns:a16="http://schemas.microsoft.com/office/drawing/2014/main" id="{A0DF7EF1-DF1B-0F15-B23A-DFCB1BEC76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7146" y="5344624"/>
              <a:ext cx="1276335" cy="1276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Graphic 25" descr="Arrow: Straight with solid fill">
            <a:extLst>
              <a:ext uri="{FF2B5EF4-FFF2-40B4-BE49-F238E27FC236}">
                <a16:creationId xmlns:a16="http://schemas.microsoft.com/office/drawing/2014/main" id="{2A64807C-FBEA-4102-F898-142AE46191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4808939" y="1324746"/>
            <a:ext cx="758578" cy="758577"/>
          </a:xfrm>
          <a:prstGeom prst="rect">
            <a:avLst/>
          </a:prstGeom>
        </p:spPr>
      </p:pic>
      <p:pic>
        <p:nvPicPr>
          <p:cNvPr id="27" name="Graphic 26" descr="Arrow: Straight with solid fill">
            <a:extLst>
              <a:ext uri="{FF2B5EF4-FFF2-40B4-BE49-F238E27FC236}">
                <a16:creationId xmlns:a16="http://schemas.microsoft.com/office/drawing/2014/main" id="{13D0B1B6-C0A0-9EF7-68FF-E11CED2D6A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4800316" y="3039774"/>
            <a:ext cx="758578" cy="758577"/>
          </a:xfrm>
          <a:prstGeom prst="rect">
            <a:avLst/>
          </a:prstGeom>
        </p:spPr>
      </p:pic>
      <p:pic>
        <p:nvPicPr>
          <p:cNvPr id="28" name="Graphic 27" descr="Arrow: Straight with solid fill">
            <a:extLst>
              <a:ext uri="{FF2B5EF4-FFF2-40B4-BE49-F238E27FC236}">
                <a16:creationId xmlns:a16="http://schemas.microsoft.com/office/drawing/2014/main" id="{20C96660-B30F-A566-5E55-B8591F876A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4823243" y="4754801"/>
            <a:ext cx="758578" cy="758577"/>
          </a:xfrm>
          <a:prstGeom prst="rect">
            <a:avLst/>
          </a:prstGeom>
        </p:spPr>
      </p:pic>
      <p:pic>
        <p:nvPicPr>
          <p:cNvPr id="32" name="Graphic 31" descr="Arrow: Straight with solid fill">
            <a:extLst>
              <a:ext uri="{FF2B5EF4-FFF2-40B4-BE49-F238E27FC236}">
                <a16:creationId xmlns:a16="http://schemas.microsoft.com/office/drawing/2014/main" id="{B6524C5C-79EC-C7F8-7798-38D4E0E322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5676899" y="5603503"/>
            <a:ext cx="914314" cy="7585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6F2A33-8D00-0AD3-4D68-B5D2D1246A08}"/>
              </a:ext>
            </a:extLst>
          </p:cNvPr>
          <p:cNvSpPr txBox="1"/>
          <p:nvPr/>
        </p:nvSpPr>
        <p:spPr>
          <a:xfrm rot="16200000">
            <a:off x="-2584163" y="3689062"/>
            <a:ext cx="575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latin typeface="Gotham Book" pitchFamily="50" charset="0"/>
              </a:rPr>
              <a:t>The Process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A63144-1D26-B04C-7F79-BA002DB3BDCF}"/>
              </a:ext>
            </a:extLst>
          </p:cNvPr>
          <p:cNvSpPr txBox="1"/>
          <p:nvPr/>
        </p:nvSpPr>
        <p:spPr>
          <a:xfrm>
            <a:off x="8199901" y="0"/>
            <a:ext cx="3992099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b="1" dirty="0">
                <a:solidFill>
                  <a:schemeClr val="bg1"/>
                </a:solidFill>
                <a:latin typeface="Gotham Book" pitchFamily="50" charset="0"/>
              </a:rPr>
              <a:t>Step 5: </a:t>
            </a:r>
            <a:br>
              <a:rPr lang="en-GB" sz="2400" b="1" dirty="0">
                <a:solidFill>
                  <a:schemeClr val="bg1"/>
                </a:solidFill>
                <a:latin typeface="Gotham Book" pitchFamily="50" charset="0"/>
              </a:rPr>
            </a:br>
            <a:r>
              <a:rPr lang="en-GB" sz="2400" b="1" dirty="0">
                <a:solidFill>
                  <a:schemeClr val="bg1"/>
                </a:solidFill>
                <a:latin typeface="Gotham Book" pitchFamily="50" charset="0"/>
              </a:rPr>
              <a:t>Funding Governance</a:t>
            </a:r>
          </a:p>
          <a:p>
            <a:pPr>
              <a:spcAft>
                <a:spcPts val="600"/>
              </a:spcAft>
            </a:pPr>
            <a:endParaRPr lang="en-GB" sz="2800" b="1" dirty="0">
              <a:solidFill>
                <a:schemeClr val="bg1"/>
              </a:solidFill>
              <a:latin typeface="Gotham Book" pitchFamily="50" charset="0"/>
            </a:endParaRPr>
          </a:p>
          <a:p>
            <a:pPr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A pool of representatives from FINOS vote to approve access to exploration funds or resources to facilitate exploration</a:t>
            </a:r>
          </a:p>
          <a:p>
            <a:pPr>
              <a:spcAft>
                <a:spcPts val="600"/>
              </a:spcAft>
            </a:pPr>
            <a:endParaRPr lang="en-GB" sz="2400" dirty="0">
              <a:solidFill>
                <a:schemeClr val="bg1"/>
              </a:solidFill>
              <a:latin typeface="Gotham Book" pitchFamily="50" charset="0"/>
            </a:endParaRPr>
          </a:p>
          <a:p>
            <a:pPr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Funding would have a per project cap on both budget and duration</a:t>
            </a:r>
          </a:p>
          <a:p>
            <a:pPr>
              <a:spcAft>
                <a:spcPts val="600"/>
              </a:spcAft>
            </a:pPr>
            <a:endParaRPr lang="en-GB" sz="2400" dirty="0">
              <a:solidFill>
                <a:schemeClr val="bg1"/>
              </a:solidFill>
              <a:latin typeface="Gotham Book" pitchFamily="50" charset="0"/>
            </a:endParaRPr>
          </a:p>
          <a:p>
            <a:pPr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Projects without asks can skip this step</a:t>
            </a:r>
            <a:endParaRPr lang="en-GB" sz="3200" dirty="0">
              <a:solidFill>
                <a:schemeClr val="bg1"/>
              </a:solidFill>
              <a:latin typeface="Gotham Book" pitchFamily="50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CD806B7-2F11-84CA-5B8E-BE38240D0CA6}"/>
              </a:ext>
            </a:extLst>
          </p:cNvPr>
          <p:cNvGrpSpPr/>
          <p:nvPr/>
        </p:nvGrpSpPr>
        <p:grpSpPr>
          <a:xfrm>
            <a:off x="6394540" y="7130372"/>
            <a:ext cx="1276335" cy="1285549"/>
            <a:chOff x="6394540" y="3637248"/>
            <a:chExt cx="1276335" cy="128554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0D2C44F-6718-33B4-805E-A7BAB80E42FA}"/>
                </a:ext>
              </a:extLst>
            </p:cNvPr>
            <p:cNvSpPr/>
            <p:nvPr/>
          </p:nvSpPr>
          <p:spPr>
            <a:xfrm>
              <a:off x="6394541" y="3637248"/>
              <a:ext cx="1276334" cy="127633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8" name="Picture 12" descr="blogging Icon 5522713">
              <a:extLst>
                <a:ext uri="{FF2B5EF4-FFF2-40B4-BE49-F238E27FC236}">
                  <a16:creationId xmlns:a16="http://schemas.microsoft.com/office/drawing/2014/main" id="{B0A0065E-0123-C96E-20DF-ED23D0369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4540" y="3646462"/>
              <a:ext cx="1276335" cy="1276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3397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976C421-C6D6-56B8-A0A3-0A6EC723AF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418" y="0"/>
            <a:ext cx="6863075" cy="686307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1545BB4-ECF4-D02D-F1F9-765E7DDA43CD}"/>
              </a:ext>
            </a:extLst>
          </p:cNvPr>
          <p:cNvGrpSpPr/>
          <p:nvPr/>
        </p:nvGrpSpPr>
        <p:grpSpPr>
          <a:xfrm>
            <a:off x="6394541" y="5354597"/>
            <a:ext cx="1290655" cy="1280907"/>
            <a:chOff x="6394541" y="5354597"/>
            <a:chExt cx="1290655" cy="128090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0BDF51-EEF3-7018-0F49-FDB4BBA50BDF}"/>
                </a:ext>
              </a:extLst>
            </p:cNvPr>
            <p:cNvSpPr/>
            <p:nvPr/>
          </p:nvSpPr>
          <p:spPr>
            <a:xfrm>
              <a:off x="6394541" y="5359170"/>
              <a:ext cx="1276334" cy="127633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8" name="Picture 10" descr="funding Icon 2443687">
              <a:extLst>
                <a:ext uri="{FF2B5EF4-FFF2-40B4-BE49-F238E27FC236}">
                  <a16:creationId xmlns:a16="http://schemas.microsoft.com/office/drawing/2014/main" id="{0F1AF40E-45E4-20CD-13FD-D8D3299B4C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8862" y="5354597"/>
              <a:ext cx="1276334" cy="1276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EB54FEB-297D-34B0-13EE-9928C79A3C65}"/>
              </a:ext>
            </a:extLst>
          </p:cNvPr>
          <p:cNvGrpSpPr/>
          <p:nvPr/>
        </p:nvGrpSpPr>
        <p:grpSpPr>
          <a:xfrm>
            <a:off x="6394540" y="3637248"/>
            <a:ext cx="1276335" cy="1285549"/>
            <a:chOff x="6394540" y="3637248"/>
            <a:chExt cx="1276335" cy="128554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999BFEA-0DFD-1C10-93E3-63B0E2511447}"/>
                </a:ext>
              </a:extLst>
            </p:cNvPr>
            <p:cNvSpPr/>
            <p:nvPr/>
          </p:nvSpPr>
          <p:spPr>
            <a:xfrm>
              <a:off x="6394541" y="3637248"/>
              <a:ext cx="1276334" cy="127633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9" name="Picture 12" descr="blogging Icon 5522713">
              <a:extLst>
                <a:ext uri="{FF2B5EF4-FFF2-40B4-BE49-F238E27FC236}">
                  <a16:creationId xmlns:a16="http://schemas.microsoft.com/office/drawing/2014/main" id="{1E5A003F-132B-2BF8-351A-BE9A4AE15D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4540" y="3646462"/>
              <a:ext cx="1276335" cy="1276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98527C-CD05-0D01-C41D-5473B4F12E80}"/>
              </a:ext>
            </a:extLst>
          </p:cNvPr>
          <p:cNvGrpSpPr/>
          <p:nvPr/>
        </p:nvGrpSpPr>
        <p:grpSpPr>
          <a:xfrm>
            <a:off x="4313794" y="1712466"/>
            <a:ext cx="1675062" cy="1675062"/>
            <a:chOff x="4313794" y="1712466"/>
            <a:chExt cx="1675062" cy="167506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9477384-6F4A-996C-3431-A619B5B3C74E}"/>
                </a:ext>
              </a:extLst>
            </p:cNvPr>
            <p:cNvSpPr/>
            <p:nvPr/>
          </p:nvSpPr>
          <p:spPr>
            <a:xfrm>
              <a:off x="4522124" y="1915326"/>
              <a:ext cx="1276334" cy="127633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" name="Picture 4" descr="Megaphone Icon 5523689">
              <a:extLst>
                <a:ext uri="{FF2B5EF4-FFF2-40B4-BE49-F238E27FC236}">
                  <a16:creationId xmlns:a16="http://schemas.microsoft.com/office/drawing/2014/main" id="{031E56E2-FD9F-83B1-3B0C-DD1032D01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3794" y="1712466"/>
              <a:ext cx="1675062" cy="1675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808491-106D-5E82-FD66-8E8D8ACE1F08}"/>
              </a:ext>
            </a:extLst>
          </p:cNvPr>
          <p:cNvGrpSpPr/>
          <p:nvPr/>
        </p:nvGrpSpPr>
        <p:grpSpPr>
          <a:xfrm>
            <a:off x="4418458" y="93721"/>
            <a:ext cx="1475699" cy="1475699"/>
            <a:chOff x="4418458" y="93721"/>
            <a:chExt cx="1475699" cy="147569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26F6C6C-54C8-7872-9DBF-441DC01F6606}"/>
                </a:ext>
              </a:extLst>
            </p:cNvPr>
            <p:cNvSpPr/>
            <p:nvPr/>
          </p:nvSpPr>
          <p:spPr>
            <a:xfrm>
              <a:off x="4522124" y="193404"/>
              <a:ext cx="1276334" cy="127633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" name="Picture 2" descr="outline Icon 10528">
              <a:extLst>
                <a:ext uri="{FF2B5EF4-FFF2-40B4-BE49-F238E27FC236}">
                  <a16:creationId xmlns:a16="http://schemas.microsoft.com/office/drawing/2014/main" id="{79438B18-B441-F37B-891F-066145D68C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8458" y="93721"/>
              <a:ext cx="1475699" cy="147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BB91512-FD2B-90C8-9B56-802415596155}"/>
              </a:ext>
            </a:extLst>
          </p:cNvPr>
          <p:cNvGrpSpPr/>
          <p:nvPr/>
        </p:nvGrpSpPr>
        <p:grpSpPr>
          <a:xfrm>
            <a:off x="4327070" y="3429000"/>
            <a:ext cx="1675062" cy="1675062"/>
            <a:chOff x="4327070" y="3429000"/>
            <a:chExt cx="1675062" cy="167506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641D851-5196-EF6D-DD24-7E41A59310A5}"/>
                </a:ext>
              </a:extLst>
            </p:cNvPr>
            <p:cNvSpPr/>
            <p:nvPr/>
          </p:nvSpPr>
          <p:spPr>
            <a:xfrm>
              <a:off x="4522124" y="3637248"/>
              <a:ext cx="1276334" cy="127633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" name="Picture 6" descr="expert Icon 1207855">
              <a:extLst>
                <a:ext uri="{FF2B5EF4-FFF2-40B4-BE49-F238E27FC236}">
                  <a16:creationId xmlns:a16="http://schemas.microsoft.com/office/drawing/2014/main" id="{C1F1C756-A469-C882-9C69-8B97A1A656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7070" y="3429000"/>
              <a:ext cx="1675062" cy="1675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3E79FF4-0BAE-5D54-A3E1-12FFDD3AF98C}"/>
              </a:ext>
            </a:extLst>
          </p:cNvPr>
          <p:cNvGrpSpPr/>
          <p:nvPr/>
        </p:nvGrpSpPr>
        <p:grpSpPr>
          <a:xfrm>
            <a:off x="4517146" y="5344624"/>
            <a:ext cx="1281312" cy="1290880"/>
            <a:chOff x="4517146" y="5344624"/>
            <a:chExt cx="1281312" cy="129088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0997E5A-3D7F-A35B-3A60-A00641582F5C}"/>
                </a:ext>
              </a:extLst>
            </p:cNvPr>
            <p:cNvSpPr/>
            <p:nvPr/>
          </p:nvSpPr>
          <p:spPr>
            <a:xfrm>
              <a:off x="4522124" y="5359170"/>
              <a:ext cx="1276334" cy="127633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" name="Picture 8" descr="Value Icon 815898">
              <a:extLst>
                <a:ext uri="{FF2B5EF4-FFF2-40B4-BE49-F238E27FC236}">
                  <a16:creationId xmlns:a16="http://schemas.microsoft.com/office/drawing/2014/main" id="{A0DF7EF1-DF1B-0F15-B23A-DFCB1BEC76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7146" y="5344624"/>
              <a:ext cx="1276335" cy="1276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Graphic 25" descr="Arrow: Straight with solid fill">
            <a:extLst>
              <a:ext uri="{FF2B5EF4-FFF2-40B4-BE49-F238E27FC236}">
                <a16:creationId xmlns:a16="http://schemas.microsoft.com/office/drawing/2014/main" id="{2A64807C-FBEA-4102-F898-142AE46191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4808939" y="1324746"/>
            <a:ext cx="758578" cy="758577"/>
          </a:xfrm>
          <a:prstGeom prst="rect">
            <a:avLst/>
          </a:prstGeom>
        </p:spPr>
      </p:pic>
      <p:pic>
        <p:nvPicPr>
          <p:cNvPr id="27" name="Graphic 26" descr="Arrow: Straight with solid fill">
            <a:extLst>
              <a:ext uri="{FF2B5EF4-FFF2-40B4-BE49-F238E27FC236}">
                <a16:creationId xmlns:a16="http://schemas.microsoft.com/office/drawing/2014/main" id="{13D0B1B6-C0A0-9EF7-68FF-E11CED2D6A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4800316" y="3039774"/>
            <a:ext cx="758578" cy="758577"/>
          </a:xfrm>
          <a:prstGeom prst="rect">
            <a:avLst/>
          </a:prstGeom>
        </p:spPr>
      </p:pic>
      <p:pic>
        <p:nvPicPr>
          <p:cNvPr id="28" name="Graphic 27" descr="Arrow: Straight with solid fill">
            <a:extLst>
              <a:ext uri="{FF2B5EF4-FFF2-40B4-BE49-F238E27FC236}">
                <a16:creationId xmlns:a16="http://schemas.microsoft.com/office/drawing/2014/main" id="{20C96660-B30F-A566-5E55-B8591F876A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4823243" y="4754801"/>
            <a:ext cx="758578" cy="758577"/>
          </a:xfrm>
          <a:prstGeom prst="rect">
            <a:avLst/>
          </a:prstGeom>
        </p:spPr>
      </p:pic>
      <p:pic>
        <p:nvPicPr>
          <p:cNvPr id="31" name="Graphic 30" descr="Arrow: Straight with solid fill">
            <a:extLst>
              <a:ext uri="{FF2B5EF4-FFF2-40B4-BE49-F238E27FC236}">
                <a16:creationId xmlns:a16="http://schemas.microsoft.com/office/drawing/2014/main" id="{B426FAB7-9FC7-1EFB-2A49-F2C77F4D0A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6671038" y="4754803"/>
            <a:ext cx="758578" cy="758577"/>
          </a:xfrm>
          <a:prstGeom prst="rect">
            <a:avLst/>
          </a:prstGeom>
        </p:spPr>
      </p:pic>
      <p:pic>
        <p:nvPicPr>
          <p:cNvPr id="32" name="Graphic 31" descr="Arrow: Straight with solid fill">
            <a:extLst>
              <a:ext uri="{FF2B5EF4-FFF2-40B4-BE49-F238E27FC236}">
                <a16:creationId xmlns:a16="http://schemas.microsoft.com/office/drawing/2014/main" id="{B6524C5C-79EC-C7F8-7798-38D4E0E322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5676899" y="5603503"/>
            <a:ext cx="914314" cy="7585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6F2A33-8D00-0AD3-4D68-B5D2D1246A08}"/>
              </a:ext>
            </a:extLst>
          </p:cNvPr>
          <p:cNvSpPr txBox="1"/>
          <p:nvPr/>
        </p:nvSpPr>
        <p:spPr>
          <a:xfrm rot="16200000">
            <a:off x="-2584163" y="3689062"/>
            <a:ext cx="575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latin typeface="Gotham Book" pitchFamily="50" charset="0"/>
              </a:rPr>
              <a:t>The Process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A63144-1D26-B04C-7F79-BA002DB3BDCF}"/>
              </a:ext>
            </a:extLst>
          </p:cNvPr>
          <p:cNvSpPr txBox="1"/>
          <p:nvPr/>
        </p:nvSpPr>
        <p:spPr>
          <a:xfrm>
            <a:off x="8199901" y="0"/>
            <a:ext cx="3992099" cy="746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b="1" dirty="0">
                <a:solidFill>
                  <a:schemeClr val="bg1"/>
                </a:solidFill>
                <a:latin typeface="Gotham Book" pitchFamily="50" charset="0"/>
              </a:rPr>
              <a:t>Step 6: </a:t>
            </a:r>
            <a:br>
              <a:rPr lang="en-GB" sz="2400" b="1" dirty="0">
                <a:solidFill>
                  <a:schemeClr val="bg1"/>
                </a:solidFill>
                <a:latin typeface="Gotham Book" pitchFamily="50" charset="0"/>
              </a:rPr>
            </a:br>
            <a:r>
              <a:rPr lang="en-GB" sz="2400" b="1" dirty="0">
                <a:solidFill>
                  <a:schemeClr val="bg1"/>
                </a:solidFill>
                <a:latin typeface="Gotham Book" pitchFamily="50" charset="0"/>
              </a:rPr>
              <a:t>Commencement &amp; Updating</a:t>
            </a:r>
          </a:p>
          <a:p>
            <a:pPr>
              <a:spcAft>
                <a:spcPts val="600"/>
              </a:spcAft>
            </a:pPr>
            <a:endParaRPr lang="en-GB" sz="2800" b="1" dirty="0">
              <a:solidFill>
                <a:schemeClr val="bg1"/>
              </a:solidFill>
              <a:latin typeface="Gotham Book" pitchFamily="50" charset="0"/>
            </a:endParaRPr>
          </a:p>
          <a:p>
            <a:pPr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Participants must provide regular public updates to access funding or resources</a:t>
            </a:r>
          </a:p>
          <a:p>
            <a:pPr>
              <a:spcAft>
                <a:spcPts val="600"/>
              </a:spcAft>
            </a:pPr>
            <a:endParaRPr lang="en-GB" sz="2400" dirty="0">
              <a:solidFill>
                <a:schemeClr val="bg1"/>
              </a:solidFill>
              <a:latin typeface="Gotham Book" pitchFamily="50" charset="0"/>
            </a:endParaRPr>
          </a:p>
          <a:p>
            <a:pPr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If a project becomes unviable, a record is kept and funding/resources are reclaimed</a:t>
            </a:r>
          </a:p>
          <a:p>
            <a:pPr>
              <a:spcAft>
                <a:spcPts val="600"/>
              </a:spcAft>
            </a:pPr>
            <a:endParaRPr lang="en-GB" sz="2400" dirty="0">
              <a:solidFill>
                <a:schemeClr val="bg1"/>
              </a:solidFill>
              <a:latin typeface="Gotham Book" pitchFamily="50" charset="0"/>
            </a:endParaRPr>
          </a:p>
          <a:p>
            <a:pPr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Shelved projects are stored for possible future exploration</a:t>
            </a:r>
          </a:p>
          <a:p>
            <a:endParaRPr lang="en-GB" sz="3200" dirty="0">
              <a:solidFill>
                <a:schemeClr val="bg1"/>
              </a:solidFill>
              <a:latin typeface="Gotham Book" pitchFamily="50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7282528-00B4-3682-D6A2-C7402340A864}"/>
              </a:ext>
            </a:extLst>
          </p:cNvPr>
          <p:cNvGrpSpPr/>
          <p:nvPr/>
        </p:nvGrpSpPr>
        <p:grpSpPr>
          <a:xfrm>
            <a:off x="6394541" y="-2110598"/>
            <a:ext cx="1283632" cy="1300917"/>
            <a:chOff x="6394541" y="1915326"/>
            <a:chExt cx="1283632" cy="1300917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4BDCCBE-1E04-67C8-AF6E-28FBAD2ACB8F}"/>
                </a:ext>
              </a:extLst>
            </p:cNvPr>
            <p:cNvSpPr/>
            <p:nvPr/>
          </p:nvSpPr>
          <p:spPr>
            <a:xfrm>
              <a:off x="6394541" y="1915326"/>
              <a:ext cx="1276334" cy="127633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8" name="Picture 14" descr="demo Icon 1626811">
              <a:extLst>
                <a:ext uri="{FF2B5EF4-FFF2-40B4-BE49-F238E27FC236}">
                  <a16:creationId xmlns:a16="http://schemas.microsoft.com/office/drawing/2014/main" id="{5214442E-3FF3-55C0-4CAE-F3FB02437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1838" y="1939908"/>
              <a:ext cx="1276335" cy="1276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85723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976C421-C6D6-56B8-A0A3-0A6EC723AF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418" y="0"/>
            <a:ext cx="6863075" cy="686307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1545BB4-ECF4-D02D-F1F9-765E7DDA43CD}"/>
              </a:ext>
            </a:extLst>
          </p:cNvPr>
          <p:cNvGrpSpPr/>
          <p:nvPr/>
        </p:nvGrpSpPr>
        <p:grpSpPr>
          <a:xfrm>
            <a:off x="6394541" y="5354597"/>
            <a:ext cx="1290655" cy="1280907"/>
            <a:chOff x="6394541" y="5354597"/>
            <a:chExt cx="1290655" cy="128090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0BDF51-EEF3-7018-0F49-FDB4BBA50BDF}"/>
                </a:ext>
              </a:extLst>
            </p:cNvPr>
            <p:cNvSpPr/>
            <p:nvPr/>
          </p:nvSpPr>
          <p:spPr>
            <a:xfrm>
              <a:off x="6394541" y="5359170"/>
              <a:ext cx="1276334" cy="127633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8" name="Picture 10" descr="funding Icon 2443687">
              <a:extLst>
                <a:ext uri="{FF2B5EF4-FFF2-40B4-BE49-F238E27FC236}">
                  <a16:creationId xmlns:a16="http://schemas.microsoft.com/office/drawing/2014/main" id="{0F1AF40E-45E4-20CD-13FD-D8D3299B4C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8862" y="5354597"/>
              <a:ext cx="1276334" cy="1276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EB54FEB-297D-34B0-13EE-9928C79A3C65}"/>
              </a:ext>
            </a:extLst>
          </p:cNvPr>
          <p:cNvGrpSpPr/>
          <p:nvPr/>
        </p:nvGrpSpPr>
        <p:grpSpPr>
          <a:xfrm>
            <a:off x="6394540" y="3637248"/>
            <a:ext cx="1276335" cy="1285549"/>
            <a:chOff x="6394540" y="3637248"/>
            <a:chExt cx="1276335" cy="128554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999BFEA-0DFD-1C10-93E3-63B0E2511447}"/>
                </a:ext>
              </a:extLst>
            </p:cNvPr>
            <p:cNvSpPr/>
            <p:nvPr/>
          </p:nvSpPr>
          <p:spPr>
            <a:xfrm>
              <a:off x="6394541" y="3637248"/>
              <a:ext cx="1276334" cy="127633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9" name="Picture 12" descr="blogging Icon 5522713">
              <a:extLst>
                <a:ext uri="{FF2B5EF4-FFF2-40B4-BE49-F238E27FC236}">
                  <a16:creationId xmlns:a16="http://schemas.microsoft.com/office/drawing/2014/main" id="{1E5A003F-132B-2BF8-351A-BE9A4AE15D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4540" y="3646462"/>
              <a:ext cx="1276335" cy="1276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A1752B8-CC48-E0CE-EB8E-726225C936D6}"/>
              </a:ext>
            </a:extLst>
          </p:cNvPr>
          <p:cNvGrpSpPr/>
          <p:nvPr/>
        </p:nvGrpSpPr>
        <p:grpSpPr>
          <a:xfrm>
            <a:off x="6394541" y="1915326"/>
            <a:ext cx="1283632" cy="1300917"/>
            <a:chOff x="6394541" y="1915326"/>
            <a:chExt cx="1283632" cy="130091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8E734BC-8992-E445-08B5-555A022A42FF}"/>
                </a:ext>
              </a:extLst>
            </p:cNvPr>
            <p:cNvSpPr/>
            <p:nvPr/>
          </p:nvSpPr>
          <p:spPr>
            <a:xfrm>
              <a:off x="6394541" y="1915326"/>
              <a:ext cx="1276334" cy="127633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" name="Picture 14" descr="demo Icon 1626811">
              <a:extLst>
                <a:ext uri="{FF2B5EF4-FFF2-40B4-BE49-F238E27FC236}">
                  <a16:creationId xmlns:a16="http://schemas.microsoft.com/office/drawing/2014/main" id="{4A5BA289-237F-BCDA-1085-0D23F5D47D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1838" y="1939908"/>
              <a:ext cx="1276335" cy="1276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98527C-CD05-0D01-C41D-5473B4F12E80}"/>
              </a:ext>
            </a:extLst>
          </p:cNvPr>
          <p:cNvGrpSpPr/>
          <p:nvPr/>
        </p:nvGrpSpPr>
        <p:grpSpPr>
          <a:xfrm>
            <a:off x="4313794" y="1712466"/>
            <a:ext cx="1675062" cy="1675062"/>
            <a:chOff x="4313794" y="1712466"/>
            <a:chExt cx="1675062" cy="167506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9477384-6F4A-996C-3431-A619B5B3C74E}"/>
                </a:ext>
              </a:extLst>
            </p:cNvPr>
            <p:cNvSpPr/>
            <p:nvPr/>
          </p:nvSpPr>
          <p:spPr>
            <a:xfrm>
              <a:off x="4522124" y="1915326"/>
              <a:ext cx="1276334" cy="127633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" name="Picture 4" descr="Megaphone Icon 5523689">
              <a:extLst>
                <a:ext uri="{FF2B5EF4-FFF2-40B4-BE49-F238E27FC236}">
                  <a16:creationId xmlns:a16="http://schemas.microsoft.com/office/drawing/2014/main" id="{031E56E2-FD9F-83B1-3B0C-DD1032D01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3794" y="1712466"/>
              <a:ext cx="1675062" cy="1675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808491-106D-5E82-FD66-8E8D8ACE1F08}"/>
              </a:ext>
            </a:extLst>
          </p:cNvPr>
          <p:cNvGrpSpPr/>
          <p:nvPr/>
        </p:nvGrpSpPr>
        <p:grpSpPr>
          <a:xfrm>
            <a:off x="4418458" y="93721"/>
            <a:ext cx="1475699" cy="1475699"/>
            <a:chOff x="4418458" y="93721"/>
            <a:chExt cx="1475699" cy="147569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26F6C6C-54C8-7872-9DBF-441DC01F6606}"/>
                </a:ext>
              </a:extLst>
            </p:cNvPr>
            <p:cNvSpPr/>
            <p:nvPr/>
          </p:nvSpPr>
          <p:spPr>
            <a:xfrm>
              <a:off x="4522124" y="193404"/>
              <a:ext cx="1276334" cy="127633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" name="Picture 2" descr="outline Icon 10528">
              <a:extLst>
                <a:ext uri="{FF2B5EF4-FFF2-40B4-BE49-F238E27FC236}">
                  <a16:creationId xmlns:a16="http://schemas.microsoft.com/office/drawing/2014/main" id="{79438B18-B441-F37B-891F-066145D68C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8458" y="93721"/>
              <a:ext cx="1475699" cy="147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BB91512-FD2B-90C8-9B56-802415596155}"/>
              </a:ext>
            </a:extLst>
          </p:cNvPr>
          <p:cNvGrpSpPr/>
          <p:nvPr/>
        </p:nvGrpSpPr>
        <p:grpSpPr>
          <a:xfrm>
            <a:off x="4327070" y="3429000"/>
            <a:ext cx="1675062" cy="1675062"/>
            <a:chOff x="4327070" y="3429000"/>
            <a:chExt cx="1675062" cy="167506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641D851-5196-EF6D-DD24-7E41A59310A5}"/>
                </a:ext>
              </a:extLst>
            </p:cNvPr>
            <p:cNvSpPr/>
            <p:nvPr/>
          </p:nvSpPr>
          <p:spPr>
            <a:xfrm>
              <a:off x="4522124" y="3637248"/>
              <a:ext cx="1276334" cy="127633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" name="Picture 6" descr="expert Icon 1207855">
              <a:extLst>
                <a:ext uri="{FF2B5EF4-FFF2-40B4-BE49-F238E27FC236}">
                  <a16:creationId xmlns:a16="http://schemas.microsoft.com/office/drawing/2014/main" id="{C1F1C756-A469-C882-9C69-8B97A1A656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7070" y="3429000"/>
              <a:ext cx="1675062" cy="1675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3E79FF4-0BAE-5D54-A3E1-12FFDD3AF98C}"/>
              </a:ext>
            </a:extLst>
          </p:cNvPr>
          <p:cNvGrpSpPr/>
          <p:nvPr/>
        </p:nvGrpSpPr>
        <p:grpSpPr>
          <a:xfrm>
            <a:off x="4517146" y="5344624"/>
            <a:ext cx="1281312" cy="1290880"/>
            <a:chOff x="4517146" y="5344624"/>
            <a:chExt cx="1281312" cy="129088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0997E5A-3D7F-A35B-3A60-A00641582F5C}"/>
                </a:ext>
              </a:extLst>
            </p:cNvPr>
            <p:cNvSpPr/>
            <p:nvPr/>
          </p:nvSpPr>
          <p:spPr>
            <a:xfrm>
              <a:off x="4522124" y="5359170"/>
              <a:ext cx="1276334" cy="127633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" name="Picture 8" descr="Value Icon 815898">
              <a:extLst>
                <a:ext uri="{FF2B5EF4-FFF2-40B4-BE49-F238E27FC236}">
                  <a16:creationId xmlns:a16="http://schemas.microsoft.com/office/drawing/2014/main" id="{A0DF7EF1-DF1B-0F15-B23A-DFCB1BEC76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7146" y="5344624"/>
              <a:ext cx="1276335" cy="1276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Graphic 25" descr="Arrow: Straight with solid fill">
            <a:extLst>
              <a:ext uri="{FF2B5EF4-FFF2-40B4-BE49-F238E27FC236}">
                <a16:creationId xmlns:a16="http://schemas.microsoft.com/office/drawing/2014/main" id="{2A64807C-FBEA-4102-F898-142AE46191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4808939" y="1324746"/>
            <a:ext cx="758578" cy="758577"/>
          </a:xfrm>
          <a:prstGeom prst="rect">
            <a:avLst/>
          </a:prstGeom>
        </p:spPr>
      </p:pic>
      <p:pic>
        <p:nvPicPr>
          <p:cNvPr id="27" name="Graphic 26" descr="Arrow: Straight with solid fill">
            <a:extLst>
              <a:ext uri="{FF2B5EF4-FFF2-40B4-BE49-F238E27FC236}">
                <a16:creationId xmlns:a16="http://schemas.microsoft.com/office/drawing/2014/main" id="{13D0B1B6-C0A0-9EF7-68FF-E11CED2D6A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4800316" y="3039774"/>
            <a:ext cx="758578" cy="758577"/>
          </a:xfrm>
          <a:prstGeom prst="rect">
            <a:avLst/>
          </a:prstGeom>
        </p:spPr>
      </p:pic>
      <p:pic>
        <p:nvPicPr>
          <p:cNvPr id="28" name="Graphic 27" descr="Arrow: Straight with solid fill">
            <a:extLst>
              <a:ext uri="{FF2B5EF4-FFF2-40B4-BE49-F238E27FC236}">
                <a16:creationId xmlns:a16="http://schemas.microsoft.com/office/drawing/2014/main" id="{20C96660-B30F-A566-5E55-B8591F876A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4823243" y="4754801"/>
            <a:ext cx="758578" cy="758577"/>
          </a:xfrm>
          <a:prstGeom prst="rect">
            <a:avLst/>
          </a:prstGeom>
        </p:spPr>
      </p:pic>
      <p:pic>
        <p:nvPicPr>
          <p:cNvPr id="30" name="Graphic 29" descr="Arrow: Straight with solid fill">
            <a:extLst>
              <a:ext uri="{FF2B5EF4-FFF2-40B4-BE49-F238E27FC236}">
                <a16:creationId xmlns:a16="http://schemas.microsoft.com/office/drawing/2014/main" id="{3A2FD7F7-8E60-A456-A6DC-AA5CAC3774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6648111" y="3039775"/>
            <a:ext cx="758578" cy="758577"/>
          </a:xfrm>
          <a:prstGeom prst="rect">
            <a:avLst/>
          </a:prstGeom>
        </p:spPr>
      </p:pic>
      <p:pic>
        <p:nvPicPr>
          <p:cNvPr id="31" name="Graphic 30" descr="Arrow: Straight with solid fill">
            <a:extLst>
              <a:ext uri="{FF2B5EF4-FFF2-40B4-BE49-F238E27FC236}">
                <a16:creationId xmlns:a16="http://schemas.microsoft.com/office/drawing/2014/main" id="{B426FAB7-9FC7-1EFB-2A49-F2C77F4D0A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6671038" y="4754803"/>
            <a:ext cx="758578" cy="758577"/>
          </a:xfrm>
          <a:prstGeom prst="rect">
            <a:avLst/>
          </a:prstGeom>
        </p:spPr>
      </p:pic>
      <p:pic>
        <p:nvPicPr>
          <p:cNvPr id="32" name="Graphic 31" descr="Arrow: Straight with solid fill">
            <a:extLst>
              <a:ext uri="{FF2B5EF4-FFF2-40B4-BE49-F238E27FC236}">
                <a16:creationId xmlns:a16="http://schemas.microsoft.com/office/drawing/2014/main" id="{B6524C5C-79EC-C7F8-7798-38D4E0E322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5676899" y="5603503"/>
            <a:ext cx="914314" cy="7585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6F2A33-8D00-0AD3-4D68-B5D2D1246A08}"/>
              </a:ext>
            </a:extLst>
          </p:cNvPr>
          <p:cNvSpPr txBox="1"/>
          <p:nvPr/>
        </p:nvSpPr>
        <p:spPr>
          <a:xfrm rot="16200000">
            <a:off x="-2584163" y="3689062"/>
            <a:ext cx="575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latin typeface="Gotham Book" pitchFamily="50" charset="0"/>
              </a:rPr>
              <a:t>The Process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A63144-1D26-B04C-7F79-BA002DB3BDCF}"/>
              </a:ext>
            </a:extLst>
          </p:cNvPr>
          <p:cNvSpPr txBox="1"/>
          <p:nvPr/>
        </p:nvSpPr>
        <p:spPr>
          <a:xfrm>
            <a:off x="8199901" y="0"/>
            <a:ext cx="3992099" cy="684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b="1" dirty="0">
                <a:solidFill>
                  <a:schemeClr val="bg1"/>
                </a:solidFill>
                <a:latin typeface="Gotham Book" pitchFamily="50" charset="0"/>
              </a:rPr>
              <a:t>Step 7: </a:t>
            </a:r>
            <a:br>
              <a:rPr lang="en-GB" sz="2400" b="1" dirty="0">
                <a:solidFill>
                  <a:schemeClr val="bg1"/>
                </a:solidFill>
                <a:latin typeface="Gotham Book" pitchFamily="50" charset="0"/>
              </a:rPr>
            </a:br>
            <a:r>
              <a:rPr lang="en-GB" sz="2400" b="1" dirty="0">
                <a:solidFill>
                  <a:schemeClr val="bg1"/>
                </a:solidFill>
                <a:latin typeface="Gotham Book" pitchFamily="50" charset="0"/>
              </a:rPr>
              <a:t>Showcasing</a:t>
            </a:r>
          </a:p>
          <a:p>
            <a:pPr>
              <a:spcAft>
                <a:spcPts val="600"/>
              </a:spcAft>
            </a:pPr>
            <a:endParaRPr lang="en-GB" sz="2800" b="1" dirty="0">
              <a:solidFill>
                <a:schemeClr val="bg1"/>
              </a:solidFill>
              <a:latin typeface="Gotham Book" pitchFamily="50" charset="0"/>
            </a:endParaRPr>
          </a:p>
          <a:p>
            <a:pPr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Upon project completion, demos and project walkthroughs are recorded to share intelligence with future users</a:t>
            </a:r>
          </a:p>
          <a:p>
            <a:pPr>
              <a:spcAft>
                <a:spcPts val="600"/>
              </a:spcAft>
            </a:pPr>
            <a:endParaRPr lang="en-GB" sz="2400" dirty="0">
              <a:solidFill>
                <a:schemeClr val="bg1"/>
              </a:solidFill>
              <a:latin typeface="Gotham Book" pitchFamily="50" charset="0"/>
            </a:endParaRPr>
          </a:p>
          <a:p>
            <a:pPr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These should cover: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pain points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ideas on how to improve</a:t>
            </a:r>
            <a:endParaRPr lang="en-GB" sz="3200" dirty="0">
              <a:solidFill>
                <a:schemeClr val="bg1"/>
              </a:solidFill>
              <a:latin typeface="Gotham Book" pitchFamily="50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solutions for common issues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DAFE66C-273C-6D71-79AD-F8247BA50008}"/>
              </a:ext>
            </a:extLst>
          </p:cNvPr>
          <p:cNvGrpSpPr/>
          <p:nvPr/>
        </p:nvGrpSpPr>
        <p:grpSpPr>
          <a:xfrm>
            <a:off x="6394541" y="-2138354"/>
            <a:ext cx="1290655" cy="1325019"/>
            <a:chOff x="6394541" y="193404"/>
            <a:chExt cx="1290655" cy="132501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A634DDA-1CD3-B7C3-1077-32240F401F81}"/>
                </a:ext>
              </a:extLst>
            </p:cNvPr>
            <p:cNvSpPr/>
            <p:nvPr/>
          </p:nvSpPr>
          <p:spPr>
            <a:xfrm>
              <a:off x="6394541" y="193404"/>
              <a:ext cx="1276334" cy="127633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8" name="Picture 16" descr="Package Icon 5533588">
              <a:extLst>
                <a:ext uri="{FF2B5EF4-FFF2-40B4-BE49-F238E27FC236}">
                  <a16:creationId xmlns:a16="http://schemas.microsoft.com/office/drawing/2014/main" id="{8CCC77A1-3106-7438-0CDD-9FDCD07135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8862" y="242089"/>
              <a:ext cx="1276334" cy="1276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80219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976C421-C6D6-56B8-A0A3-0A6EC723AF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418" y="0"/>
            <a:ext cx="6863075" cy="686307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1545BB4-ECF4-D02D-F1F9-765E7DDA43CD}"/>
              </a:ext>
            </a:extLst>
          </p:cNvPr>
          <p:cNvGrpSpPr/>
          <p:nvPr/>
        </p:nvGrpSpPr>
        <p:grpSpPr>
          <a:xfrm>
            <a:off x="6394541" y="5354597"/>
            <a:ext cx="1290655" cy="1280907"/>
            <a:chOff x="6394541" y="5354597"/>
            <a:chExt cx="1290655" cy="128090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0BDF51-EEF3-7018-0F49-FDB4BBA50BDF}"/>
                </a:ext>
              </a:extLst>
            </p:cNvPr>
            <p:cNvSpPr/>
            <p:nvPr/>
          </p:nvSpPr>
          <p:spPr>
            <a:xfrm>
              <a:off x="6394541" y="5359170"/>
              <a:ext cx="1276334" cy="127633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8" name="Picture 10" descr="funding Icon 2443687">
              <a:extLst>
                <a:ext uri="{FF2B5EF4-FFF2-40B4-BE49-F238E27FC236}">
                  <a16:creationId xmlns:a16="http://schemas.microsoft.com/office/drawing/2014/main" id="{0F1AF40E-45E4-20CD-13FD-D8D3299B4C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8862" y="5354597"/>
              <a:ext cx="1276334" cy="1276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EB54FEB-297D-34B0-13EE-9928C79A3C65}"/>
              </a:ext>
            </a:extLst>
          </p:cNvPr>
          <p:cNvGrpSpPr/>
          <p:nvPr/>
        </p:nvGrpSpPr>
        <p:grpSpPr>
          <a:xfrm>
            <a:off x="6394540" y="3637248"/>
            <a:ext cx="1276335" cy="1285549"/>
            <a:chOff x="6394540" y="3637248"/>
            <a:chExt cx="1276335" cy="128554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999BFEA-0DFD-1C10-93E3-63B0E2511447}"/>
                </a:ext>
              </a:extLst>
            </p:cNvPr>
            <p:cNvSpPr/>
            <p:nvPr/>
          </p:nvSpPr>
          <p:spPr>
            <a:xfrm>
              <a:off x="6394541" y="3637248"/>
              <a:ext cx="1276334" cy="127633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9" name="Picture 12" descr="blogging Icon 5522713">
              <a:extLst>
                <a:ext uri="{FF2B5EF4-FFF2-40B4-BE49-F238E27FC236}">
                  <a16:creationId xmlns:a16="http://schemas.microsoft.com/office/drawing/2014/main" id="{1E5A003F-132B-2BF8-351A-BE9A4AE15D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4540" y="3646462"/>
              <a:ext cx="1276335" cy="1276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A1752B8-CC48-E0CE-EB8E-726225C936D6}"/>
              </a:ext>
            </a:extLst>
          </p:cNvPr>
          <p:cNvGrpSpPr/>
          <p:nvPr/>
        </p:nvGrpSpPr>
        <p:grpSpPr>
          <a:xfrm>
            <a:off x="6394541" y="1915326"/>
            <a:ext cx="1283632" cy="1300917"/>
            <a:chOff x="6394541" y="1915326"/>
            <a:chExt cx="1283632" cy="130091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8E734BC-8992-E445-08B5-555A022A42FF}"/>
                </a:ext>
              </a:extLst>
            </p:cNvPr>
            <p:cNvSpPr/>
            <p:nvPr/>
          </p:nvSpPr>
          <p:spPr>
            <a:xfrm>
              <a:off x="6394541" y="1915326"/>
              <a:ext cx="1276334" cy="127633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" name="Picture 14" descr="demo Icon 1626811">
              <a:extLst>
                <a:ext uri="{FF2B5EF4-FFF2-40B4-BE49-F238E27FC236}">
                  <a16:creationId xmlns:a16="http://schemas.microsoft.com/office/drawing/2014/main" id="{4A5BA289-237F-BCDA-1085-0D23F5D47D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1838" y="1939908"/>
              <a:ext cx="1276335" cy="1276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E37B7BB-7126-3A8D-450C-554389F40BF1}"/>
              </a:ext>
            </a:extLst>
          </p:cNvPr>
          <p:cNvGrpSpPr/>
          <p:nvPr/>
        </p:nvGrpSpPr>
        <p:grpSpPr>
          <a:xfrm>
            <a:off x="6394541" y="193404"/>
            <a:ext cx="1290655" cy="1325019"/>
            <a:chOff x="6394541" y="193404"/>
            <a:chExt cx="1290655" cy="132501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501F4C4-A047-3F07-6922-5A4F4028F76E}"/>
                </a:ext>
              </a:extLst>
            </p:cNvPr>
            <p:cNvSpPr/>
            <p:nvPr/>
          </p:nvSpPr>
          <p:spPr>
            <a:xfrm>
              <a:off x="6394541" y="193404"/>
              <a:ext cx="1276334" cy="127633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1" name="Picture 16" descr="Package Icon 5533588">
              <a:extLst>
                <a:ext uri="{FF2B5EF4-FFF2-40B4-BE49-F238E27FC236}">
                  <a16:creationId xmlns:a16="http://schemas.microsoft.com/office/drawing/2014/main" id="{EDB6F992-86C2-A412-42E9-30AB01CDAD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8862" y="242089"/>
              <a:ext cx="1276334" cy="1276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98527C-CD05-0D01-C41D-5473B4F12E80}"/>
              </a:ext>
            </a:extLst>
          </p:cNvPr>
          <p:cNvGrpSpPr/>
          <p:nvPr/>
        </p:nvGrpSpPr>
        <p:grpSpPr>
          <a:xfrm>
            <a:off x="4313794" y="1712466"/>
            <a:ext cx="1675062" cy="1675062"/>
            <a:chOff x="4313794" y="1712466"/>
            <a:chExt cx="1675062" cy="167506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9477384-6F4A-996C-3431-A619B5B3C74E}"/>
                </a:ext>
              </a:extLst>
            </p:cNvPr>
            <p:cNvSpPr/>
            <p:nvPr/>
          </p:nvSpPr>
          <p:spPr>
            <a:xfrm>
              <a:off x="4522124" y="1915326"/>
              <a:ext cx="1276334" cy="127633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" name="Picture 4" descr="Megaphone Icon 5523689">
              <a:extLst>
                <a:ext uri="{FF2B5EF4-FFF2-40B4-BE49-F238E27FC236}">
                  <a16:creationId xmlns:a16="http://schemas.microsoft.com/office/drawing/2014/main" id="{031E56E2-FD9F-83B1-3B0C-DD1032D01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3794" y="1712466"/>
              <a:ext cx="1675062" cy="1675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808491-106D-5E82-FD66-8E8D8ACE1F08}"/>
              </a:ext>
            </a:extLst>
          </p:cNvPr>
          <p:cNvGrpSpPr/>
          <p:nvPr/>
        </p:nvGrpSpPr>
        <p:grpSpPr>
          <a:xfrm>
            <a:off x="4418458" y="93721"/>
            <a:ext cx="1475699" cy="1475699"/>
            <a:chOff x="4418458" y="93721"/>
            <a:chExt cx="1475699" cy="147569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26F6C6C-54C8-7872-9DBF-441DC01F6606}"/>
                </a:ext>
              </a:extLst>
            </p:cNvPr>
            <p:cNvSpPr/>
            <p:nvPr/>
          </p:nvSpPr>
          <p:spPr>
            <a:xfrm>
              <a:off x="4522124" y="193404"/>
              <a:ext cx="1276334" cy="127633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" name="Picture 2" descr="outline Icon 10528">
              <a:extLst>
                <a:ext uri="{FF2B5EF4-FFF2-40B4-BE49-F238E27FC236}">
                  <a16:creationId xmlns:a16="http://schemas.microsoft.com/office/drawing/2014/main" id="{79438B18-B441-F37B-891F-066145D68C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8458" y="93721"/>
              <a:ext cx="1475699" cy="147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BB91512-FD2B-90C8-9B56-802415596155}"/>
              </a:ext>
            </a:extLst>
          </p:cNvPr>
          <p:cNvGrpSpPr/>
          <p:nvPr/>
        </p:nvGrpSpPr>
        <p:grpSpPr>
          <a:xfrm>
            <a:off x="4327070" y="3429000"/>
            <a:ext cx="1675062" cy="1675062"/>
            <a:chOff x="4327070" y="3429000"/>
            <a:chExt cx="1675062" cy="167506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641D851-5196-EF6D-DD24-7E41A59310A5}"/>
                </a:ext>
              </a:extLst>
            </p:cNvPr>
            <p:cNvSpPr/>
            <p:nvPr/>
          </p:nvSpPr>
          <p:spPr>
            <a:xfrm>
              <a:off x="4522124" y="3637248"/>
              <a:ext cx="1276334" cy="127633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" name="Picture 6" descr="expert Icon 1207855">
              <a:extLst>
                <a:ext uri="{FF2B5EF4-FFF2-40B4-BE49-F238E27FC236}">
                  <a16:creationId xmlns:a16="http://schemas.microsoft.com/office/drawing/2014/main" id="{C1F1C756-A469-C882-9C69-8B97A1A656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7070" y="3429000"/>
              <a:ext cx="1675062" cy="1675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3E79FF4-0BAE-5D54-A3E1-12FFDD3AF98C}"/>
              </a:ext>
            </a:extLst>
          </p:cNvPr>
          <p:cNvGrpSpPr/>
          <p:nvPr/>
        </p:nvGrpSpPr>
        <p:grpSpPr>
          <a:xfrm>
            <a:off x="4517146" y="5344624"/>
            <a:ext cx="1281312" cy="1290880"/>
            <a:chOff x="4517146" y="5344624"/>
            <a:chExt cx="1281312" cy="129088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0997E5A-3D7F-A35B-3A60-A00641582F5C}"/>
                </a:ext>
              </a:extLst>
            </p:cNvPr>
            <p:cNvSpPr/>
            <p:nvPr/>
          </p:nvSpPr>
          <p:spPr>
            <a:xfrm>
              <a:off x="4522124" y="5359170"/>
              <a:ext cx="1276334" cy="127633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" name="Picture 8" descr="Value Icon 815898">
              <a:extLst>
                <a:ext uri="{FF2B5EF4-FFF2-40B4-BE49-F238E27FC236}">
                  <a16:creationId xmlns:a16="http://schemas.microsoft.com/office/drawing/2014/main" id="{A0DF7EF1-DF1B-0F15-B23A-DFCB1BEC76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7146" y="5344624"/>
              <a:ext cx="1276335" cy="1276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Graphic 25" descr="Arrow: Straight with solid fill">
            <a:extLst>
              <a:ext uri="{FF2B5EF4-FFF2-40B4-BE49-F238E27FC236}">
                <a16:creationId xmlns:a16="http://schemas.microsoft.com/office/drawing/2014/main" id="{2A64807C-FBEA-4102-F898-142AE46191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6200000">
            <a:off x="4808939" y="1324746"/>
            <a:ext cx="758578" cy="758577"/>
          </a:xfrm>
          <a:prstGeom prst="rect">
            <a:avLst/>
          </a:prstGeom>
        </p:spPr>
      </p:pic>
      <p:pic>
        <p:nvPicPr>
          <p:cNvPr id="27" name="Graphic 26" descr="Arrow: Straight with solid fill">
            <a:extLst>
              <a:ext uri="{FF2B5EF4-FFF2-40B4-BE49-F238E27FC236}">
                <a16:creationId xmlns:a16="http://schemas.microsoft.com/office/drawing/2014/main" id="{13D0B1B6-C0A0-9EF7-68FF-E11CED2D6A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6200000">
            <a:off x="4800316" y="3039774"/>
            <a:ext cx="758578" cy="758577"/>
          </a:xfrm>
          <a:prstGeom prst="rect">
            <a:avLst/>
          </a:prstGeom>
        </p:spPr>
      </p:pic>
      <p:pic>
        <p:nvPicPr>
          <p:cNvPr id="28" name="Graphic 27" descr="Arrow: Straight with solid fill">
            <a:extLst>
              <a:ext uri="{FF2B5EF4-FFF2-40B4-BE49-F238E27FC236}">
                <a16:creationId xmlns:a16="http://schemas.microsoft.com/office/drawing/2014/main" id="{20C96660-B30F-A566-5E55-B8591F876A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6200000">
            <a:off x="4823243" y="4754801"/>
            <a:ext cx="758578" cy="758577"/>
          </a:xfrm>
          <a:prstGeom prst="rect">
            <a:avLst/>
          </a:prstGeom>
        </p:spPr>
      </p:pic>
      <p:pic>
        <p:nvPicPr>
          <p:cNvPr id="29" name="Graphic 28" descr="Arrow: Straight with solid fill">
            <a:extLst>
              <a:ext uri="{FF2B5EF4-FFF2-40B4-BE49-F238E27FC236}">
                <a16:creationId xmlns:a16="http://schemas.microsoft.com/office/drawing/2014/main" id="{50191F22-3D4A-0801-0DC2-F06B78D44F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6656734" y="1324748"/>
            <a:ext cx="758578" cy="758577"/>
          </a:xfrm>
          <a:prstGeom prst="rect">
            <a:avLst/>
          </a:prstGeom>
        </p:spPr>
      </p:pic>
      <p:pic>
        <p:nvPicPr>
          <p:cNvPr id="30" name="Graphic 29" descr="Arrow: Straight with solid fill">
            <a:extLst>
              <a:ext uri="{FF2B5EF4-FFF2-40B4-BE49-F238E27FC236}">
                <a16:creationId xmlns:a16="http://schemas.microsoft.com/office/drawing/2014/main" id="{3A2FD7F7-8E60-A456-A6DC-AA5CAC3774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6648111" y="3039775"/>
            <a:ext cx="758578" cy="758577"/>
          </a:xfrm>
          <a:prstGeom prst="rect">
            <a:avLst/>
          </a:prstGeom>
        </p:spPr>
      </p:pic>
      <p:pic>
        <p:nvPicPr>
          <p:cNvPr id="31" name="Graphic 30" descr="Arrow: Straight with solid fill">
            <a:extLst>
              <a:ext uri="{FF2B5EF4-FFF2-40B4-BE49-F238E27FC236}">
                <a16:creationId xmlns:a16="http://schemas.microsoft.com/office/drawing/2014/main" id="{B426FAB7-9FC7-1EFB-2A49-F2C77F4D0A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6671038" y="4754803"/>
            <a:ext cx="758578" cy="758577"/>
          </a:xfrm>
          <a:prstGeom prst="rect">
            <a:avLst/>
          </a:prstGeom>
        </p:spPr>
      </p:pic>
      <p:pic>
        <p:nvPicPr>
          <p:cNvPr id="32" name="Graphic 31" descr="Arrow: Straight with solid fill">
            <a:extLst>
              <a:ext uri="{FF2B5EF4-FFF2-40B4-BE49-F238E27FC236}">
                <a16:creationId xmlns:a16="http://schemas.microsoft.com/office/drawing/2014/main" id="{B6524C5C-79EC-C7F8-7798-38D4E0E322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5676899" y="5603503"/>
            <a:ext cx="914314" cy="7585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6F2A33-8D00-0AD3-4D68-B5D2D1246A08}"/>
              </a:ext>
            </a:extLst>
          </p:cNvPr>
          <p:cNvSpPr txBox="1"/>
          <p:nvPr/>
        </p:nvSpPr>
        <p:spPr>
          <a:xfrm rot="16200000">
            <a:off x="-2584163" y="3689062"/>
            <a:ext cx="575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latin typeface="Gotham Book" pitchFamily="50" charset="0"/>
              </a:rPr>
              <a:t>The Process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A63144-1D26-B04C-7F79-BA002DB3BDCF}"/>
              </a:ext>
            </a:extLst>
          </p:cNvPr>
          <p:cNvSpPr txBox="1"/>
          <p:nvPr/>
        </p:nvSpPr>
        <p:spPr>
          <a:xfrm>
            <a:off x="8199901" y="0"/>
            <a:ext cx="3992099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b="1" dirty="0">
                <a:solidFill>
                  <a:schemeClr val="bg1"/>
                </a:solidFill>
                <a:latin typeface="Gotham Book" pitchFamily="50" charset="0"/>
              </a:rPr>
              <a:t>Step 8: </a:t>
            </a:r>
            <a:br>
              <a:rPr lang="en-GB" sz="2400" b="1" dirty="0">
                <a:solidFill>
                  <a:schemeClr val="bg1"/>
                </a:solidFill>
                <a:latin typeface="Gotham Book" pitchFamily="50" charset="0"/>
              </a:rPr>
            </a:br>
            <a:r>
              <a:rPr lang="en-GB" sz="2400" b="1" dirty="0">
                <a:solidFill>
                  <a:schemeClr val="bg1"/>
                </a:solidFill>
                <a:latin typeface="Gotham Book" pitchFamily="50" charset="0"/>
              </a:rPr>
              <a:t>Source Release &amp; Maintenance</a:t>
            </a:r>
          </a:p>
          <a:p>
            <a:pPr>
              <a:spcAft>
                <a:spcPts val="600"/>
              </a:spcAft>
            </a:pPr>
            <a:endParaRPr lang="en-GB" sz="2800" b="1" dirty="0">
              <a:solidFill>
                <a:schemeClr val="bg1"/>
              </a:solidFill>
              <a:latin typeface="Gotham Book" pitchFamily="50" charset="0"/>
            </a:endParaRPr>
          </a:p>
          <a:p>
            <a:pPr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Project participants share their repositories publicly on the FINOS master</a:t>
            </a:r>
          </a:p>
          <a:p>
            <a:pPr>
              <a:spcAft>
                <a:spcPts val="600"/>
              </a:spcAft>
            </a:pPr>
            <a:endParaRPr lang="en-GB" sz="2400" dirty="0">
              <a:solidFill>
                <a:schemeClr val="bg1"/>
              </a:solidFill>
              <a:latin typeface="Gotham Book" pitchFamily="50" charset="0"/>
            </a:endParaRPr>
          </a:p>
          <a:p>
            <a:pPr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Innovators are accredited for their efforts</a:t>
            </a:r>
          </a:p>
          <a:p>
            <a:pPr>
              <a:spcAft>
                <a:spcPts val="600"/>
              </a:spcAft>
            </a:pPr>
            <a:endParaRPr lang="en-GB" sz="2400" dirty="0">
              <a:solidFill>
                <a:schemeClr val="bg1"/>
              </a:solidFill>
              <a:latin typeface="Gotham Book" pitchFamily="50" charset="0"/>
            </a:endParaRPr>
          </a:p>
          <a:p>
            <a:pPr>
              <a:spcAft>
                <a:spcPts val="600"/>
              </a:spcAft>
            </a:pPr>
            <a:r>
              <a:rPr lang="en-GB" sz="2400" b="1" dirty="0">
                <a:solidFill>
                  <a:schemeClr val="bg1"/>
                </a:solidFill>
                <a:latin typeface="Gotham Book" pitchFamily="50" charset="0"/>
              </a:rPr>
              <a:t>Perpetuation of support for open source collaboration is the goal</a:t>
            </a:r>
          </a:p>
        </p:txBody>
      </p:sp>
    </p:spTree>
    <p:extLst>
      <p:ext uri="{BB962C8B-B14F-4D97-AF65-F5344CB8AC3E}">
        <p14:creationId xmlns:p14="http://schemas.microsoft.com/office/powerpoint/2010/main" val="3854251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3E884-E7B4-0C61-1DAB-C0DD94C9C01E}"/>
              </a:ext>
            </a:extLst>
          </p:cNvPr>
          <p:cNvCxnSpPr>
            <a:cxnSpLocks/>
          </p:cNvCxnSpPr>
          <p:nvPr/>
        </p:nvCxnSpPr>
        <p:spPr>
          <a:xfrm flipH="1">
            <a:off x="-2237699" y="2768266"/>
            <a:ext cx="6261434" cy="6261434"/>
          </a:xfrm>
          <a:prstGeom prst="line">
            <a:avLst/>
          </a:prstGeom>
          <a:ln w="1270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9133C6B-F853-0786-5F20-A03CB10E7E40}"/>
              </a:ext>
            </a:extLst>
          </p:cNvPr>
          <p:cNvSpPr txBox="1"/>
          <p:nvPr/>
        </p:nvSpPr>
        <p:spPr>
          <a:xfrm rot="18900000">
            <a:off x="54736" y="3562142"/>
            <a:ext cx="4982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>
                <a:solidFill>
                  <a:srgbClr val="0086BF"/>
                </a:solidFill>
                <a:latin typeface="Gotham Book" pitchFamily="50" charset="0"/>
              </a:rPr>
              <a:t>3. Support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60B2914-1616-7C57-1C5F-7DF89A9F9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7" y="78805"/>
            <a:ext cx="964936" cy="1003394"/>
          </a:xfrm>
          <a:prstGeom prst="rect">
            <a:avLst/>
          </a:prstGeom>
        </p:spPr>
      </p:pic>
      <p:graphicFrame>
        <p:nvGraphicFramePr>
          <p:cNvPr id="8" name="Table 36">
            <a:extLst>
              <a:ext uri="{FF2B5EF4-FFF2-40B4-BE49-F238E27FC236}">
                <a16:creationId xmlns:a16="http://schemas.microsoft.com/office/drawing/2014/main" id="{86E9F6C6-3A36-7FA6-DAB2-DA7EB14BA10E}"/>
              </a:ext>
            </a:extLst>
          </p:cNvPr>
          <p:cNvGraphicFramePr>
            <a:graphicFrameLocks noGrp="1"/>
          </p:cNvGraphicFramePr>
          <p:nvPr/>
        </p:nvGraphicFramePr>
        <p:xfrm>
          <a:off x="3205345" y="4711171"/>
          <a:ext cx="1447196" cy="1952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598">
                  <a:extLst>
                    <a:ext uri="{9D8B030D-6E8A-4147-A177-3AD203B41FA5}">
                      <a16:colId xmlns:a16="http://schemas.microsoft.com/office/drawing/2014/main" val="874966252"/>
                    </a:ext>
                  </a:extLst>
                </a:gridCol>
                <a:gridCol w="723598">
                  <a:extLst>
                    <a:ext uri="{9D8B030D-6E8A-4147-A177-3AD203B41FA5}">
                      <a16:colId xmlns:a16="http://schemas.microsoft.com/office/drawing/2014/main" val="336547878"/>
                    </a:ext>
                  </a:extLst>
                </a:gridCol>
              </a:tblGrid>
              <a:tr h="216985">
                <a:tc gridSpan="2">
                  <a:txBody>
                    <a:bodyPr/>
                    <a:lstStyle/>
                    <a:p>
                      <a:pPr algn="ctr"/>
                      <a:r>
                        <a:rPr lang="en-GB" sz="700" dirty="0">
                          <a:latin typeface="Averta" panose="00000500000000000000" pitchFamily="50" charset="0"/>
                        </a:rPr>
                        <a:t>Initial Technologies</a:t>
                      </a:r>
                    </a:p>
                  </a:txBody>
                  <a:tcPr marL="29782" marR="29782" marT="14891" marB="14891" anchor="ctr">
                    <a:solidFill>
                      <a:srgbClr val="00B5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292215"/>
                  </a:ext>
                </a:extLst>
              </a:tr>
              <a:tr h="216985"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latin typeface="Averta" panose="00000500000000000000" pitchFamily="50" charset="0"/>
                        </a:rPr>
                        <a:t>Artificial Intelligence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latin typeface="Averta" panose="00000500000000000000" pitchFamily="50" charset="0"/>
                        </a:rPr>
                        <a:t>4D Printing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522955"/>
                  </a:ext>
                </a:extLst>
              </a:tr>
              <a:tr h="216985"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latin typeface="Averta" panose="00000500000000000000" pitchFamily="50" charset="0"/>
                        </a:rPr>
                        <a:t>Blockchain &amp; DLT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latin typeface="Averta" panose="00000500000000000000" pitchFamily="50" charset="0"/>
                        </a:rPr>
                        <a:t>Biotechnology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136456"/>
                  </a:ext>
                </a:extLst>
              </a:tr>
              <a:tr h="216985"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latin typeface="Averta" panose="00000500000000000000" pitchFamily="50" charset="0"/>
                        </a:rPr>
                        <a:t>IOT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latin typeface="Averta" panose="00000500000000000000" pitchFamily="50" charset="0"/>
                        </a:rPr>
                        <a:t>5G &amp; 6G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720550"/>
                  </a:ext>
                </a:extLst>
              </a:tr>
              <a:tr h="216985"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latin typeface="Averta" panose="00000500000000000000" pitchFamily="50" charset="0"/>
                        </a:rPr>
                        <a:t>Robotics &amp; RPA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latin typeface="Averta" panose="00000500000000000000" pitchFamily="50" charset="0"/>
                        </a:rPr>
                        <a:t>Graphene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482908"/>
                  </a:ext>
                </a:extLst>
              </a:tr>
              <a:tr h="216985"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latin typeface="Averta" panose="00000500000000000000" pitchFamily="50" charset="0"/>
                        </a:rPr>
                        <a:t>Spatial Computing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latin typeface="Averta" panose="00000500000000000000" pitchFamily="50" charset="0"/>
                        </a:rPr>
                        <a:t>Natural Language Processing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500767"/>
                  </a:ext>
                </a:extLst>
              </a:tr>
              <a:tr h="216985"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latin typeface="Averta" panose="00000500000000000000" pitchFamily="50" charset="0"/>
                        </a:rPr>
                        <a:t>Quantum Technology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latin typeface="Averta" panose="00000500000000000000" pitchFamily="50" charset="0"/>
                        </a:rPr>
                        <a:t>Advanced Data Processing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830502"/>
                  </a:ext>
                </a:extLst>
              </a:tr>
              <a:tr h="216985"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latin typeface="Averta" panose="00000500000000000000" pitchFamily="50" charset="0"/>
                        </a:rPr>
                        <a:t>Neural Links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latin typeface="Averta" panose="00000500000000000000" pitchFamily="50" charset="0"/>
                        </a:rPr>
                        <a:t>Cloud Computing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856784"/>
                  </a:ext>
                </a:extLst>
              </a:tr>
              <a:tr h="2169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>
                          <a:latin typeface="Averta" panose="00000500000000000000" pitchFamily="50" charset="0"/>
                        </a:rPr>
                        <a:t>Space Technology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latin typeface="Averta" panose="00000500000000000000" pitchFamily="50" charset="0"/>
                        </a:rPr>
                        <a:t>Crypto Agility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6074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7AE2B1E-AA22-A4E3-5885-89A28640C3A9}"/>
              </a:ext>
            </a:extLst>
          </p:cNvPr>
          <p:cNvSpPr txBox="1"/>
          <p:nvPr/>
        </p:nvSpPr>
        <p:spPr>
          <a:xfrm rot="18900000">
            <a:off x="-4492116" y="8249975"/>
            <a:ext cx="4778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>
                <a:solidFill>
                  <a:srgbClr val="0086BF"/>
                </a:solidFill>
                <a:latin typeface="Gotham Book" pitchFamily="50" charset="0"/>
              </a:rPr>
              <a:t>2. Process</a:t>
            </a: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" name="Section Zoom 3">
                <a:extLst>
                  <a:ext uri="{FF2B5EF4-FFF2-40B4-BE49-F238E27FC236}">
                    <a16:creationId xmlns:a16="http://schemas.microsoft.com/office/drawing/2014/main" id="{91741042-998F-3BA9-BA2B-4EEC85BE0BC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43415776"/>
                  </p:ext>
                </p:extLst>
              </p:nvPr>
            </p:nvGraphicFramePr>
            <p:xfrm>
              <a:off x="7054927" y="590313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C29934C0-5D07-40C2-8F37-5EBAC77664C5}">
                    <psez:zmPr id="{E7654B9C-2C58-46FC-B04E-F72AEAB40778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" name="Section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1741042-998F-3BA9-BA2B-4EEC85BE0B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54927" y="59031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6" name="Section Zoom 5">
                <a:extLst>
                  <a:ext uri="{FF2B5EF4-FFF2-40B4-BE49-F238E27FC236}">
                    <a16:creationId xmlns:a16="http://schemas.microsoft.com/office/drawing/2014/main" id="{053ED46A-B3EF-DC08-D2FD-89A71CA4F36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20829393"/>
                  </p:ext>
                </p:extLst>
              </p:nvPr>
            </p:nvGraphicFramePr>
            <p:xfrm>
              <a:off x="7047585" y="2610695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E195DD30-5E8F-4D3E-AC7B-21F9EB9A097F}">
                    <psez:zmPr id="{6CF2FCF9-0C30-4522-AD19-A80D5249C571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6" name="Section Zoom 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053ED46A-B3EF-DC08-D2FD-89A71CA4F3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47585" y="261069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1" name="Section Zoom 10">
                <a:extLst>
                  <a:ext uri="{FF2B5EF4-FFF2-40B4-BE49-F238E27FC236}">
                    <a16:creationId xmlns:a16="http://schemas.microsoft.com/office/drawing/2014/main" id="{298D16C1-1B39-940F-823B-ABA053115A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86673107"/>
                  </p:ext>
                </p:extLst>
              </p:nvPr>
            </p:nvGraphicFramePr>
            <p:xfrm>
              <a:off x="7047585" y="4628913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41F36C85-9830-4DD2-B33A-2266426B4F74}">
                    <psez:zmPr id="{A5D5EF9B-F456-43E2-A06C-9CFE9BCEBE9A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1" name="Section Zoom 10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298D16C1-1B39-940F-823B-ABA053115A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47585" y="462891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A660101-F947-0F26-B2D3-BC30B243B4EF}"/>
              </a:ext>
            </a:extLst>
          </p:cNvPr>
          <p:cNvCxnSpPr/>
          <p:nvPr/>
        </p:nvCxnSpPr>
        <p:spPr>
          <a:xfrm flipH="1">
            <a:off x="10095585" y="-2735494"/>
            <a:ext cx="2382252" cy="2382252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DF049A-1897-50EE-F58D-3096CE74CA21}"/>
              </a:ext>
            </a:extLst>
          </p:cNvPr>
          <p:cNvCxnSpPr/>
          <p:nvPr/>
        </p:nvCxnSpPr>
        <p:spPr>
          <a:xfrm flipH="1">
            <a:off x="10983742" y="-2735494"/>
            <a:ext cx="2382252" cy="2382252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BE2B8F-0694-5FE2-4F7E-414C89E7A7B4}"/>
              </a:ext>
            </a:extLst>
          </p:cNvPr>
          <p:cNvCxnSpPr/>
          <p:nvPr/>
        </p:nvCxnSpPr>
        <p:spPr>
          <a:xfrm flipH="1">
            <a:off x="11871899" y="-2723463"/>
            <a:ext cx="2382252" cy="2382252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5DA61F-3B26-EF70-9CD0-7A2B89735FF0}"/>
              </a:ext>
            </a:extLst>
          </p:cNvPr>
          <p:cNvSpPr txBox="1"/>
          <p:nvPr/>
        </p:nvSpPr>
        <p:spPr>
          <a:xfrm>
            <a:off x="-4061757" y="1536172"/>
            <a:ext cx="36481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Gotham Book" pitchFamily="50" charset="0"/>
              </a:rPr>
              <a:t>Key Asks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33E262-3443-BFAA-CE28-C4AE31BAD8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80" b="58924"/>
          <a:stretch/>
        </p:blipFill>
        <p:spPr bwMode="auto">
          <a:xfrm>
            <a:off x="11281184" y="78806"/>
            <a:ext cx="910816" cy="100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881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67B0D47C-7814-9E87-4A0E-6FECC14AB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418" y="0"/>
            <a:ext cx="6863075" cy="686307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502F674-8CFB-CEC5-7941-6B3945B39740}"/>
              </a:ext>
            </a:extLst>
          </p:cNvPr>
          <p:cNvSpPr txBox="1"/>
          <p:nvPr/>
        </p:nvSpPr>
        <p:spPr>
          <a:xfrm>
            <a:off x="7155645" y="1997839"/>
            <a:ext cx="491820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6000" dirty="0">
                <a:solidFill>
                  <a:schemeClr val="bg1"/>
                </a:solidFill>
                <a:latin typeface="Gotham Book" pitchFamily="50" charset="0"/>
              </a:rPr>
              <a:t>Vendor</a:t>
            </a:r>
            <a:br>
              <a:rPr lang="en-GB" sz="6000" dirty="0">
                <a:solidFill>
                  <a:schemeClr val="bg1"/>
                </a:solidFill>
                <a:latin typeface="Gotham Book" pitchFamily="50" charset="0"/>
              </a:rPr>
            </a:br>
            <a:r>
              <a:rPr lang="en-GB" sz="6000" dirty="0">
                <a:solidFill>
                  <a:schemeClr val="bg1"/>
                </a:solidFill>
                <a:latin typeface="Gotham Book" pitchFamily="50" charset="0"/>
              </a:rPr>
              <a:t>on-boarding</a:t>
            </a:r>
          </a:p>
          <a:p>
            <a:pPr algn="r"/>
            <a:r>
              <a:rPr lang="en-GB" sz="6000" dirty="0">
                <a:solidFill>
                  <a:schemeClr val="bg1"/>
                </a:solidFill>
                <a:latin typeface="Gotham Book" pitchFamily="50" charset="0"/>
              </a:rPr>
              <a:t>streamlining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2D33331-C78D-2822-F007-E17642C77695}"/>
              </a:ext>
            </a:extLst>
          </p:cNvPr>
          <p:cNvGrpSpPr/>
          <p:nvPr/>
        </p:nvGrpSpPr>
        <p:grpSpPr>
          <a:xfrm>
            <a:off x="4657725" y="-2876550"/>
            <a:ext cx="2876550" cy="2876550"/>
            <a:chOff x="8216893" y="1997839"/>
            <a:chExt cx="2876550" cy="2876550"/>
          </a:xfrm>
        </p:grpSpPr>
        <p:pic>
          <p:nvPicPr>
            <p:cNvPr id="3" name="Graphic 2" descr="User with solid fill">
              <a:extLst>
                <a:ext uri="{FF2B5EF4-FFF2-40B4-BE49-F238E27FC236}">
                  <a16:creationId xmlns:a16="http://schemas.microsoft.com/office/drawing/2014/main" id="{7A75E7CF-F066-2966-B899-FEAD24DCE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16893" y="1997839"/>
              <a:ext cx="2876550" cy="28765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E7A9A83-7517-12E7-E522-8F84FFE33B06}"/>
                </a:ext>
              </a:extLst>
            </p:cNvPr>
            <p:cNvSpPr txBox="1"/>
            <p:nvPr/>
          </p:nvSpPr>
          <p:spPr>
            <a:xfrm>
              <a:off x="8912546" y="3889963"/>
              <a:ext cx="1493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86BF"/>
                  </a:solidFill>
                  <a:latin typeface="Gotham Book" pitchFamily="50" charset="0"/>
                </a:rPr>
                <a:t>Enterprise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5597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67B0D47C-7814-9E87-4A0E-6FECC14ABF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418" y="0"/>
            <a:ext cx="6863075" cy="686307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502F674-8CFB-CEC5-7941-6B3945B39740}"/>
              </a:ext>
            </a:extLst>
          </p:cNvPr>
          <p:cNvSpPr txBox="1"/>
          <p:nvPr/>
        </p:nvSpPr>
        <p:spPr>
          <a:xfrm>
            <a:off x="12834550" y="1997839"/>
            <a:ext cx="491820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6000" dirty="0">
                <a:solidFill>
                  <a:schemeClr val="bg1"/>
                </a:solidFill>
                <a:latin typeface="Gotham Book" pitchFamily="50" charset="0"/>
              </a:rPr>
              <a:t>Vendor</a:t>
            </a:r>
            <a:br>
              <a:rPr lang="en-GB" sz="6000" dirty="0">
                <a:solidFill>
                  <a:schemeClr val="bg1"/>
                </a:solidFill>
                <a:latin typeface="Gotham Book" pitchFamily="50" charset="0"/>
              </a:rPr>
            </a:br>
            <a:r>
              <a:rPr lang="en-GB" sz="6000" dirty="0">
                <a:solidFill>
                  <a:schemeClr val="bg1"/>
                </a:solidFill>
                <a:latin typeface="Gotham Book" pitchFamily="50" charset="0"/>
              </a:rPr>
              <a:t>on-boarding</a:t>
            </a:r>
          </a:p>
          <a:p>
            <a:pPr algn="r"/>
            <a:r>
              <a:rPr lang="en-GB" sz="6000" dirty="0">
                <a:solidFill>
                  <a:schemeClr val="bg1"/>
                </a:solidFill>
                <a:latin typeface="Gotham Book" pitchFamily="50" charset="0"/>
              </a:rPr>
              <a:t>streamlining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ACB22DC-F57D-F569-0327-D1D5B1B2E6FB}"/>
              </a:ext>
            </a:extLst>
          </p:cNvPr>
          <p:cNvGrpSpPr/>
          <p:nvPr/>
        </p:nvGrpSpPr>
        <p:grpSpPr>
          <a:xfrm>
            <a:off x="4657725" y="1997839"/>
            <a:ext cx="2876550" cy="2876550"/>
            <a:chOff x="8216893" y="1997839"/>
            <a:chExt cx="2876550" cy="2876550"/>
          </a:xfrm>
        </p:grpSpPr>
        <p:pic>
          <p:nvPicPr>
            <p:cNvPr id="5" name="Graphic 4" descr="User with solid fill">
              <a:extLst>
                <a:ext uri="{FF2B5EF4-FFF2-40B4-BE49-F238E27FC236}">
                  <a16:creationId xmlns:a16="http://schemas.microsoft.com/office/drawing/2014/main" id="{619B77A3-6D4E-E7AF-B717-FECC2A7E2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16893" y="1997839"/>
              <a:ext cx="2876550" cy="287655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7F5C56-530F-F012-0DA9-0EAF8A2B2E38}"/>
                </a:ext>
              </a:extLst>
            </p:cNvPr>
            <p:cNvSpPr txBox="1"/>
            <p:nvPr/>
          </p:nvSpPr>
          <p:spPr>
            <a:xfrm>
              <a:off x="8912546" y="3889963"/>
              <a:ext cx="1493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86BF"/>
                  </a:solidFill>
                  <a:latin typeface="Gotham Book" pitchFamily="50" charset="0"/>
                </a:rPr>
                <a:t>Enterprise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C68724A-B3DF-F5FA-49DE-B6C97B1DDC60}"/>
              </a:ext>
            </a:extLst>
          </p:cNvPr>
          <p:cNvGrpSpPr/>
          <p:nvPr/>
        </p:nvGrpSpPr>
        <p:grpSpPr>
          <a:xfrm>
            <a:off x="12192000" y="-1643720"/>
            <a:ext cx="1643720" cy="1643720"/>
            <a:chOff x="7268826" y="339891"/>
            <a:chExt cx="1643720" cy="1643720"/>
          </a:xfrm>
        </p:grpSpPr>
        <p:pic>
          <p:nvPicPr>
            <p:cNvPr id="28" name="Graphic 27" descr="Cloud with solid fill">
              <a:extLst>
                <a:ext uri="{FF2B5EF4-FFF2-40B4-BE49-F238E27FC236}">
                  <a16:creationId xmlns:a16="http://schemas.microsoft.com/office/drawing/2014/main" id="{74850C45-4879-F481-7269-A4531175B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68826" y="339891"/>
              <a:ext cx="1643720" cy="164372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3D4BBB-139D-84FA-EFD8-AAF64D3C9412}"/>
                </a:ext>
              </a:extLst>
            </p:cNvPr>
            <p:cNvSpPr txBox="1"/>
            <p:nvPr/>
          </p:nvSpPr>
          <p:spPr>
            <a:xfrm>
              <a:off x="7517452" y="1129815"/>
              <a:ext cx="11464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Gotham Book" pitchFamily="50" charset="0"/>
                </a:rPr>
                <a:t>Liabilities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FBD1A4-5791-2841-4D91-90A78F2FAB85}"/>
              </a:ext>
            </a:extLst>
          </p:cNvPr>
          <p:cNvGrpSpPr/>
          <p:nvPr/>
        </p:nvGrpSpPr>
        <p:grpSpPr>
          <a:xfrm>
            <a:off x="-1643720" y="-1643720"/>
            <a:ext cx="1643720" cy="1643720"/>
            <a:chOff x="6900350" y="2019990"/>
            <a:chExt cx="1643720" cy="1643720"/>
          </a:xfrm>
        </p:grpSpPr>
        <p:pic>
          <p:nvPicPr>
            <p:cNvPr id="31" name="Graphic 30" descr="Cloud with solid fill">
              <a:extLst>
                <a:ext uri="{FF2B5EF4-FFF2-40B4-BE49-F238E27FC236}">
                  <a16:creationId xmlns:a16="http://schemas.microsoft.com/office/drawing/2014/main" id="{B12B1B93-790C-867F-C860-132F1B1EC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00350" y="2019990"/>
              <a:ext cx="1643720" cy="164372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7356F00-C74C-E8E7-11FB-793FB35CDE03}"/>
                </a:ext>
              </a:extLst>
            </p:cNvPr>
            <p:cNvSpPr txBox="1"/>
            <p:nvPr/>
          </p:nvSpPr>
          <p:spPr>
            <a:xfrm>
              <a:off x="7197862" y="2812289"/>
              <a:ext cx="1024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Gotham Book" pitchFamily="50" charset="0"/>
                </a:rPr>
                <a:t>Security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B4824D-3B4A-608B-B8A2-FAF6B49E5F30}"/>
              </a:ext>
            </a:extLst>
          </p:cNvPr>
          <p:cNvGrpSpPr/>
          <p:nvPr/>
        </p:nvGrpSpPr>
        <p:grpSpPr>
          <a:xfrm>
            <a:off x="-1655138" y="6858000"/>
            <a:ext cx="1643720" cy="1643720"/>
            <a:chOff x="7268826" y="4030324"/>
            <a:chExt cx="1643720" cy="1643720"/>
          </a:xfrm>
        </p:grpSpPr>
        <p:pic>
          <p:nvPicPr>
            <p:cNvPr id="34" name="Graphic 33" descr="Cloud with solid fill">
              <a:extLst>
                <a:ext uri="{FF2B5EF4-FFF2-40B4-BE49-F238E27FC236}">
                  <a16:creationId xmlns:a16="http://schemas.microsoft.com/office/drawing/2014/main" id="{838E8363-6955-BD86-D311-A485ACA4D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68826" y="4030324"/>
              <a:ext cx="1643720" cy="164372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7340703-483B-C120-D63A-9D862F935B5A}"/>
                </a:ext>
              </a:extLst>
            </p:cNvPr>
            <p:cNvSpPr txBox="1"/>
            <p:nvPr/>
          </p:nvSpPr>
          <p:spPr>
            <a:xfrm>
              <a:off x="7711497" y="4788601"/>
              <a:ext cx="693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Gotham Book" pitchFamily="50" charset="0"/>
                </a:rPr>
                <a:t>Trust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DEE7E6D-7778-97B3-2B2B-09D3DD7A062B}"/>
              </a:ext>
            </a:extLst>
          </p:cNvPr>
          <p:cNvGrpSpPr/>
          <p:nvPr/>
        </p:nvGrpSpPr>
        <p:grpSpPr>
          <a:xfrm>
            <a:off x="12192000" y="6858000"/>
            <a:ext cx="1643720" cy="1643720"/>
            <a:chOff x="6900350" y="5436500"/>
            <a:chExt cx="1643720" cy="1643720"/>
          </a:xfrm>
        </p:grpSpPr>
        <p:pic>
          <p:nvPicPr>
            <p:cNvPr id="37" name="Graphic 36" descr="Cloud with solid fill">
              <a:extLst>
                <a:ext uri="{FF2B5EF4-FFF2-40B4-BE49-F238E27FC236}">
                  <a16:creationId xmlns:a16="http://schemas.microsoft.com/office/drawing/2014/main" id="{2F28C9A8-F157-CD37-BF44-932C7A0EF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00350" y="5436500"/>
              <a:ext cx="1643720" cy="164372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33E23CF-53A4-5693-E08B-806957F0A39B}"/>
                </a:ext>
              </a:extLst>
            </p:cNvPr>
            <p:cNvSpPr txBox="1"/>
            <p:nvPr/>
          </p:nvSpPr>
          <p:spPr>
            <a:xfrm>
              <a:off x="7114960" y="6231919"/>
              <a:ext cx="12145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Gotham Book" pitchFamily="50" charset="0"/>
                </a:rPr>
                <a:t>Readiness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3991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3E884-E7B4-0C61-1DAB-C0DD94C9C01E}"/>
              </a:ext>
            </a:extLst>
          </p:cNvPr>
          <p:cNvCxnSpPr>
            <a:cxnSpLocks/>
          </p:cNvCxnSpPr>
          <p:nvPr/>
        </p:nvCxnSpPr>
        <p:spPr>
          <a:xfrm flipH="1">
            <a:off x="-2237699" y="2768266"/>
            <a:ext cx="6261434" cy="6261434"/>
          </a:xfrm>
          <a:prstGeom prst="line">
            <a:avLst/>
          </a:prstGeom>
          <a:ln w="1270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9133C6B-F853-0786-5F20-A03CB10E7E40}"/>
              </a:ext>
            </a:extLst>
          </p:cNvPr>
          <p:cNvSpPr txBox="1"/>
          <p:nvPr/>
        </p:nvSpPr>
        <p:spPr>
          <a:xfrm rot="18900000">
            <a:off x="721256" y="3524042"/>
            <a:ext cx="3801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>
                <a:solidFill>
                  <a:srgbClr val="0086BF"/>
                </a:solidFill>
                <a:latin typeface="Gotham Book" pitchFamily="50" charset="0"/>
              </a:rPr>
              <a:t>1. Vision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14091F8-D83E-1E46-A69D-60483A957F06}"/>
              </a:ext>
            </a:extLst>
          </p:cNvPr>
          <p:cNvCxnSpPr>
            <a:cxnSpLocks/>
          </p:cNvCxnSpPr>
          <p:nvPr/>
        </p:nvCxnSpPr>
        <p:spPr>
          <a:xfrm flipH="1">
            <a:off x="10864957" y="-7488411"/>
            <a:ext cx="6261434" cy="6261434"/>
          </a:xfrm>
          <a:prstGeom prst="line">
            <a:avLst/>
          </a:prstGeom>
          <a:ln w="1270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2E75FC-8589-F4A5-8611-4CF01E04ABEB}"/>
              </a:ext>
            </a:extLst>
          </p:cNvPr>
          <p:cNvCxnSpPr>
            <a:cxnSpLocks/>
          </p:cNvCxnSpPr>
          <p:nvPr/>
        </p:nvCxnSpPr>
        <p:spPr>
          <a:xfrm flipH="1">
            <a:off x="14234535" y="-7556834"/>
            <a:ext cx="6261434" cy="6261434"/>
          </a:xfrm>
          <a:prstGeom prst="line">
            <a:avLst/>
          </a:prstGeom>
          <a:ln w="1270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01D2B4C-55D1-E5FD-6D7F-B56320A567FD}"/>
              </a:ext>
            </a:extLst>
          </p:cNvPr>
          <p:cNvSpPr txBox="1"/>
          <p:nvPr/>
        </p:nvSpPr>
        <p:spPr>
          <a:xfrm rot="18900000">
            <a:off x="10158309" y="-3530218"/>
            <a:ext cx="4778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>
                <a:solidFill>
                  <a:srgbClr val="0086BF"/>
                </a:solidFill>
                <a:latin typeface="Gotham Book" pitchFamily="50" charset="0"/>
              </a:rPr>
              <a:t>2. Process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8765BA-A9AD-FFA4-46A6-A2A4146E0D1A}"/>
              </a:ext>
            </a:extLst>
          </p:cNvPr>
          <p:cNvSpPr txBox="1"/>
          <p:nvPr/>
        </p:nvSpPr>
        <p:spPr>
          <a:xfrm rot="18900000">
            <a:off x="13385010" y="-3535162"/>
            <a:ext cx="4982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>
                <a:solidFill>
                  <a:srgbClr val="0086BF"/>
                </a:solidFill>
                <a:latin typeface="Gotham Book" pitchFamily="50" charset="0"/>
              </a:rPr>
              <a:t>3. Support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60B2914-1616-7C57-1C5F-7DF89A9F9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7" y="78805"/>
            <a:ext cx="964936" cy="1003394"/>
          </a:xfrm>
          <a:prstGeom prst="rect">
            <a:avLst/>
          </a:prstGeom>
        </p:spPr>
      </p:pic>
      <p:graphicFrame>
        <p:nvGraphicFramePr>
          <p:cNvPr id="47" name="Table 36">
            <a:extLst>
              <a:ext uri="{FF2B5EF4-FFF2-40B4-BE49-F238E27FC236}">
                <a16:creationId xmlns:a16="http://schemas.microsoft.com/office/drawing/2014/main" id="{9752C1C8-6B09-63E4-CD73-BC356F7CD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076976"/>
              </p:ext>
            </p:extLst>
          </p:nvPr>
        </p:nvGraphicFramePr>
        <p:xfrm>
          <a:off x="6517085" y="471896"/>
          <a:ext cx="4443280" cy="5995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640">
                  <a:extLst>
                    <a:ext uri="{9D8B030D-6E8A-4147-A177-3AD203B41FA5}">
                      <a16:colId xmlns:a16="http://schemas.microsoft.com/office/drawing/2014/main" val="874966252"/>
                    </a:ext>
                  </a:extLst>
                </a:gridCol>
                <a:gridCol w="2221640">
                  <a:extLst>
                    <a:ext uri="{9D8B030D-6E8A-4147-A177-3AD203B41FA5}">
                      <a16:colId xmlns:a16="http://schemas.microsoft.com/office/drawing/2014/main" val="336547878"/>
                    </a:ext>
                  </a:extLst>
                </a:gridCol>
              </a:tblGrid>
              <a:tr h="666202">
                <a:tc gridSpan="2">
                  <a:txBody>
                    <a:bodyPr/>
                    <a:lstStyle/>
                    <a:p>
                      <a:pPr algn="ctr"/>
                      <a:r>
                        <a:rPr lang="en-GB" sz="2100" dirty="0">
                          <a:latin typeface="Averta" panose="00000500000000000000" pitchFamily="50" charset="0"/>
                        </a:rPr>
                        <a:t>Initial Technologies</a:t>
                      </a:r>
                    </a:p>
                  </a:txBody>
                  <a:tcPr marL="107227" marR="107227" marT="53613" marB="53613" anchor="ctr">
                    <a:solidFill>
                      <a:srgbClr val="00B5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292215"/>
                  </a:ext>
                </a:extLst>
              </a:tr>
              <a:tr h="666202"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verta" panose="00000500000000000000" pitchFamily="50" charset="0"/>
                      </a:endParaRP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verta" panose="00000500000000000000" pitchFamily="50" charset="0"/>
                      </a:endParaRP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522955"/>
                  </a:ext>
                </a:extLst>
              </a:tr>
              <a:tr h="666202"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verta" panose="00000500000000000000" pitchFamily="50" charset="0"/>
                      </a:endParaRP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verta" panose="00000500000000000000" pitchFamily="50" charset="0"/>
                      </a:endParaRP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136456"/>
                  </a:ext>
                </a:extLst>
              </a:tr>
              <a:tr h="666202"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verta" panose="00000500000000000000" pitchFamily="50" charset="0"/>
                      </a:endParaRP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verta" panose="00000500000000000000" pitchFamily="50" charset="0"/>
                      </a:endParaRP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720550"/>
                  </a:ext>
                </a:extLst>
              </a:tr>
              <a:tr h="666202"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verta" panose="00000500000000000000" pitchFamily="50" charset="0"/>
                      </a:endParaRP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verta" panose="00000500000000000000" pitchFamily="50" charset="0"/>
                      </a:endParaRP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482908"/>
                  </a:ext>
                </a:extLst>
              </a:tr>
              <a:tr h="666202"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verta" panose="00000500000000000000" pitchFamily="50" charset="0"/>
                      </a:endParaRP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verta" panose="00000500000000000000" pitchFamily="50" charset="0"/>
                      </a:endParaRP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500767"/>
                  </a:ext>
                </a:extLst>
              </a:tr>
              <a:tr h="666202"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verta" panose="00000500000000000000" pitchFamily="50" charset="0"/>
                      </a:endParaRP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verta" panose="00000500000000000000" pitchFamily="50" charset="0"/>
                      </a:endParaRP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830502"/>
                  </a:ext>
                </a:extLst>
              </a:tr>
              <a:tr h="666202"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verta" panose="00000500000000000000" pitchFamily="50" charset="0"/>
                      </a:endParaRP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verta" panose="00000500000000000000" pitchFamily="50" charset="0"/>
                      </a:endParaRP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856784"/>
                  </a:ext>
                </a:extLst>
              </a:tr>
              <a:tr h="6662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latin typeface="Averta" panose="00000500000000000000" pitchFamily="50" charset="0"/>
                      </a:endParaRP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verta" panose="00000500000000000000" pitchFamily="50" charset="0"/>
                      </a:endParaRP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6074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7BE4FFB-E271-DD89-03DC-AD3C2A8050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80" b="58924"/>
          <a:stretch/>
        </p:blipFill>
        <p:spPr bwMode="auto">
          <a:xfrm>
            <a:off x="11281184" y="78806"/>
            <a:ext cx="910816" cy="100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243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67B0D47C-7814-9E87-4A0E-6FECC14ABF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418" y="0"/>
            <a:ext cx="6863075" cy="686307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2ACB22DC-F57D-F569-0327-D1D5B1B2E6FB}"/>
              </a:ext>
            </a:extLst>
          </p:cNvPr>
          <p:cNvGrpSpPr/>
          <p:nvPr/>
        </p:nvGrpSpPr>
        <p:grpSpPr>
          <a:xfrm>
            <a:off x="4657725" y="1997839"/>
            <a:ext cx="2876550" cy="2876550"/>
            <a:chOff x="8216893" y="1997839"/>
            <a:chExt cx="2876550" cy="2876550"/>
          </a:xfrm>
        </p:grpSpPr>
        <p:pic>
          <p:nvPicPr>
            <p:cNvPr id="5" name="Graphic 4" descr="User with solid fill">
              <a:extLst>
                <a:ext uri="{FF2B5EF4-FFF2-40B4-BE49-F238E27FC236}">
                  <a16:creationId xmlns:a16="http://schemas.microsoft.com/office/drawing/2014/main" id="{619B77A3-6D4E-E7AF-B717-FECC2A7E2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16893" y="1997839"/>
              <a:ext cx="2876550" cy="287655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7F5C56-530F-F012-0DA9-0EAF8A2B2E38}"/>
                </a:ext>
              </a:extLst>
            </p:cNvPr>
            <p:cNvSpPr txBox="1"/>
            <p:nvPr/>
          </p:nvSpPr>
          <p:spPr>
            <a:xfrm>
              <a:off x="8912546" y="3889963"/>
              <a:ext cx="1493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86BF"/>
                  </a:solidFill>
                  <a:latin typeface="Gotham Book" pitchFamily="50" charset="0"/>
                </a:rPr>
                <a:t>Enterprise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D36B36B-CF4B-51EE-D623-C5B01CADCCAD}"/>
              </a:ext>
            </a:extLst>
          </p:cNvPr>
          <p:cNvGrpSpPr/>
          <p:nvPr/>
        </p:nvGrpSpPr>
        <p:grpSpPr>
          <a:xfrm>
            <a:off x="6560284" y="1145495"/>
            <a:ext cx="1643720" cy="1643720"/>
            <a:chOff x="7268826" y="339891"/>
            <a:chExt cx="1643720" cy="1643720"/>
          </a:xfrm>
        </p:grpSpPr>
        <p:pic>
          <p:nvPicPr>
            <p:cNvPr id="3" name="Graphic 2" descr="Cloud with solid fill">
              <a:extLst>
                <a:ext uri="{FF2B5EF4-FFF2-40B4-BE49-F238E27FC236}">
                  <a16:creationId xmlns:a16="http://schemas.microsoft.com/office/drawing/2014/main" id="{50AB47A6-77B7-E12A-2572-107C3E913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68826" y="339891"/>
              <a:ext cx="1643720" cy="164372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4F897C7-F798-A39F-E0A8-A0F1010FC74B}"/>
                </a:ext>
              </a:extLst>
            </p:cNvPr>
            <p:cNvSpPr txBox="1"/>
            <p:nvPr/>
          </p:nvSpPr>
          <p:spPr>
            <a:xfrm>
              <a:off x="7517452" y="1129815"/>
              <a:ext cx="11464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Gotham Book" pitchFamily="50" charset="0"/>
                </a:rPr>
                <a:t>Liabilities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6121A3F-B536-D5C4-5995-E57A1CB0B0A8}"/>
              </a:ext>
            </a:extLst>
          </p:cNvPr>
          <p:cNvGrpSpPr/>
          <p:nvPr/>
        </p:nvGrpSpPr>
        <p:grpSpPr>
          <a:xfrm>
            <a:off x="4058694" y="1145495"/>
            <a:ext cx="1643720" cy="1643720"/>
            <a:chOff x="6900350" y="2019990"/>
            <a:chExt cx="1643720" cy="1643720"/>
          </a:xfrm>
        </p:grpSpPr>
        <p:pic>
          <p:nvPicPr>
            <p:cNvPr id="7" name="Graphic 6" descr="Cloud with solid fill">
              <a:extLst>
                <a:ext uri="{FF2B5EF4-FFF2-40B4-BE49-F238E27FC236}">
                  <a16:creationId xmlns:a16="http://schemas.microsoft.com/office/drawing/2014/main" id="{54FEB83E-F809-DB61-0A89-4F6A7C06C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00350" y="2019990"/>
              <a:ext cx="1643720" cy="164372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22C592-A585-CA15-50B1-E6C373C47290}"/>
                </a:ext>
              </a:extLst>
            </p:cNvPr>
            <p:cNvSpPr txBox="1"/>
            <p:nvPr/>
          </p:nvSpPr>
          <p:spPr>
            <a:xfrm>
              <a:off x="7197862" y="2812289"/>
              <a:ext cx="1024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Gotham Book" pitchFamily="50" charset="0"/>
                </a:rPr>
                <a:t>Security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94F3B1B-A2EC-73F4-4C08-DC1B82DE792F}"/>
              </a:ext>
            </a:extLst>
          </p:cNvPr>
          <p:cNvGrpSpPr/>
          <p:nvPr/>
        </p:nvGrpSpPr>
        <p:grpSpPr>
          <a:xfrm>
            <a:off x="4058694" y="3889963"/>
            <a:ext cx="1643720" cy="1643720"/>
            <a:chOff x="7268826" y="4030324"/>
            <a:chExt cx="1643720" cy="1643720"/>
          </a:xfrm>
        </p:grpSpPr>
        <p:pic>
          <p:nvPicPr>
            <p:cNvPr id="11" name="Graphic 10" descr="Cloud with solid fill">
              <a:extLst>
                <a:ext uri="{FF2B5EF4-FFF2-40B4-BE49-F238E27FC236}">
                  <a16:creationId xmlns:a16="http://schemas.microsoft.com/office/drawing/2014/main" id="{3E0C4D0F-30A9-EDC0-91D5-CE2A1CEFD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68826" y="4030324"/>
              <a:ext cx="1643720" cy="164372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8A2FCD-AF21-0A0A-BEA4-C3D12F0B9C07}"/>
                </a:ext>
              </a:extLst>
            </p:cNvPr>
            <p:cNvSpPr txBox="1"/>
            <p:nvPr/>
          </p:nvSpPr>
          <p:spPr>
            <a:xfrm>
              <a:off x="7711497" y="4788601"/>
              <a:ext cx="693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Gotham Book" pitchFamily="50" charset="0"/>
                </a:rPr>
                <a:t>Trust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A057E3A-295D-BB67-04CC-FE1BA17459D1}"/>
              </a:ext>
            </a:extLst>
          </p:cNvPr>
          <p:cNvGrpSpPr/>
          <p:nvPr/>
        </p:nvGrpSpPr>
        <p:grpSpPr>
          <a:xfrm>
            <a:off x="6560284" y="3889963"/>
            <a:ext cx="1643720" cy="1643720"/>
            <a:chOff x="6900350" y="5436500"/>
            <a:chExt cx="1643720" cy="1643720"/>
          </a:xfrm>
        </p:grpSpPr>
        <p:pic>
          <p:nvPicPr>
            <p:cNvPr id="14" name="Graphic 13" descr="Cloud with solid fill">
              <a:extLst>
                <a:ext uri="{FF2B5EF4-FFF2-40B4-BE49-F238E27FC236}">
                  <a16:creationId xmlns:a16="http://schemas.microsoft.com/office/drawing/2014/main" id="{7622EF05-FD4B-348A-F152-26E06C616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00350" y="5436500"/>
              <a:ext cx="1643720" cy="164372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63B710-7B00-D14F-47E0-01F28E2366DD}"/>
                </a:ext>
              </a:extLst>
            </p:cNvPr>
            <p:cNvSpPr txBox="1"/>
            <p:nvPr/>
          </p:nvSpPr>
          <p:spPr>
            <a:xfrm>
              <a:off x="7114960" y="6231919"/>
              <a:ext cx="12145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Gotham Book" pitchFamily="50" charset="0"/>
                </a:rPr>
                <a:t>Readiness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9359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67B0D47C-7814-9E87-4A0E-6FECC14ABF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418" y="0"/>
            <a:ext cx="6863075" cy="686307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2ACB22DC-F57D-F569-0327-D1D5B1B2E6FB}"/>
              </a:ext>
            </a:extLst>
          </p:cNvPr>
          <p:cNvGrpSpPr/>
          <p:nvPr/>
        </p:nvGrpSpPr>
        <p:grpSpPr>
          <a:xfrm>
            <a:off x="4657725" y="1997839"/>
            <a:ext cx="2876550" cy="2876550"/>
            <a:chOff x="8216893" y="1997839"/>
            <a:chExt cx="2876550" cy="2876550"/>
          </a:xfrm>
        </p:grpSpPr>
        <p:pic>
          <p:nvPicPr>
            <p:cNvPr id="5" name="Graphic 4" descr="User with solid fill">
              <a:extLst>
                <a:ext uri="{FF2B5EF4-FFF2-40B4-BE49-F238E27FC236}">
                  <a16:creationId xmlns:a16="http://schemas.microsoft.com/office/drawing/2014/main" id="{619B77A3-6D4E-E7AF-B717-FECC2A7E2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16893" y="1997839"/>
              <a:ext cx="2876550" cy="287655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7F5C56-530F-F012-0DA9-0EAF8A2B2E38}"/>
                </a:ext>
              </a:extLst>
            </p:cNvPr>
            <p:cNvSpPr txBox="1"/>
            <p:nvPr/>
          </p:nvSpPr>
          <p:spPr>
            <a:xfrm>
              <a:off x="8912546" y="3889963"/>
              <a:ext cx="1493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86BF"/>
                  </a:solidFill>
                  <a:latin typeface="Gotham Book" pitchFamily="50" charset="0"/>
                </a:rPr>
                <a:t>Enterprise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1D9925-EA5E-88DE-5724-96911164250F}"/>
              </a:ext>
            </a:extLst>
          </p:cNvPr>
          <p:cNvGrpSpPr/>
          <p:nvPr/>
        </p:nvGrpSpPr>
        <p:grpSpPr>
          <a:xfrm>
            <a:off x="-7089976" y="1983611"/>
            <a:ext cx="2876550" cy="2876550"/>
            <a:chOff x="1098557" y="1983611"/>
            <a:chExt cx="2876550" cy="2876550"/>
          </a:xfrm>
        </p:grpSpPr>
        <p:pic>
          <p:nvPicPr>
            <p:cNvPr id="17" name="Graphic 16" descr="User with solid fill">
              <a:extLst>
                <a:ext uri="{FF2B5EF4-FFF2-40B4-BE49-F238E27FC236}">
                  <a16:creationId xmlns:a16="http://schemas.microsoft.com/office/drawing/2014/main" id="{89766F65-9CCC-7B96-C772-0FD74F57A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98557" y="1983611"/>
              <a:ext cx="2876550" cy="287655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7B7FB5-F83B-8037-C370-EB377D3C121D}"/>
                </a:ext>
              </a:extLst>
            </p:cNvPr>
            <p:cNvSpPr txBox="1"/>
            <p:nvPr/>
          </p:nvSpPr>
          <p:spPr>
            <a:xfrm>
              <a:off x="1860300" y="3889963"/>
              <a:ext cx="13530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86BF"/>
                  </a:solidFill>
                  <a:latin typeface="Gotham Book" pitchFamily="50" charset="0"/>
                </a:rPr>
                <a:t>Research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4E07A2-FD9E-DE46-974D-0649405CC9F8}"/>
              </a:ext>
            </a:extLst>
          </p:cNvPr>
          <p:cNvGrpSpPr/>
          <p:nvPr/>
        </p:nvGrpSpPr>
        <p:grpSpPr>
          <a:xfrm>
            <a:off x="-3530808" y="1983611"/>
            <a:ext cx="2876550" cy="2876550"/>
            <a:chOff x="4657725" y="1983611"/>
            <a:chExt cx="2876550" cy="2876550"/>
          </a:xfrm>
        </p:grpSpPr>
        <p:pic>
          <p:nvPicPr>
            <p:cNvPr id="20" name="Graphic 19" descr="User with solid fill">
              <a:extLst>
                <a:ext uri="{FF2B5EF4-FFF2-40B4-BE49-F238E27FC236}">
                  <a16:creationId xmlns:a16="http://schemas.microsoft.com/office/drawing/2014/main" id="{7E63CA64-F91D-A651-3654-2B3D66EDD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57725" y="1983611"/>
              <a:ext cx="2876550" cy="28765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D8FAECA-6B81-0D24-4047-AB199ACBE123}"/>
                </a:ext>
              </a:extLst>
            </p:cNvPr>
            <p:cNvSpPr txBox="1"/>
            <p:nvPr/>
          </p:nvSpPr>
          <p:spPr>
            <a:xfrm>
              <a:off x="5274141" y="3889963"/>
              <a:ext cx="1643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86BF"/>
                  </a:solidFill>
                  <a:latin typeface="Gotham Book" pitchFamily="50" charset="0"/>
                </a:rPr>
                <a:t>Early Stage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A057E3A-295D-BB67-04CC-FE1BA17459D1}"/>
              </a:ext>
            </a:extLst>
          </p:cNvPr>
          <p:cNvGrpSpPr/>
          <p:nvPr/>
        </p:nvGrpSpPr>
        <p:grpSpPr>
          <a:xfrm>
            <a:off x="4020973" y="3889963"/>
            <a:ext cx="1643720" cy="1643720"/>
            <a:chOff x="6900350" y="5436500"/>
            <a:chExt cx="1643720" cy="1643720"/>
          </a:xfrm>
        </p:grpSpPr>
        <p:pic>
          <p:nvPicPr>
            <p:cNvPr id="14" name="Graphic 13" descr="Cloud with solid fill">
              <a:extLst>
                <a:ext uri="{FF2B5EF4-FFF2-40B4-BE49-F238E27FC236}">
                  <a16:creationId xmlns:a16="http://schemas.microsoft.com/office/drawing/2014/main" id="{7622EF05-FD4B-348A-F152-26E06C616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00350" y="5436500"/>
              <a:ext cx="1643720" cy="164372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63B710-7B00-D14F-47E0-01F28E2366DD}"/>
                </a:ext>
              </a:extLst>
            </p:cNvPr>
            <p:cNvSpPr txBox="1"/>
            <p:nvPr/>
          </p:nvSpPr>
          <p:spPr>
            <a:xfrm>
              <a:off x="7114960" y="6231919"/>
              <a:ext cx="12145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Gotham Book" pitchFamily="50" charset="0"/>
                </a:rPr>
                <a:t>Readiness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6121A3F-B536-D5C4-5995-E57A1CB0B0A8}"/>
              </a:ext>
            </a:extLst>
          </p:cNvPr>
          <p:cNvGrpSpPr/>
          <p:nvPr/>
        </p:nvGrpSpPr>
        <p:grpSpPr>
          <a:xfrm>
            <a:off x="6560284" y="1145495"/>
            <a:ext cx="1643720" cy="1643720"/>
            <a:chOff x="6900350" y="2019990"/>
            <a:chExt cx="1643720" cy="1643720"/>
          </a:xfrm>
        </p:grpSpPr>
        <p:pic>
          <p:nvPicPr>
            <p:cNvPr id="7" name="Graphic 6" descr="Cloud with solid fill">
              <a:extLst>
                <a:ext uri="{FF2B5EF4-FFF2-40B4-BE49-F238E27FC236}">
                  <a16:creationId xmlns:a16="http://schemas.microsoft.com/office/drawing/2014/main" id="{54FEB83E-F809-DB61-0A89-4F6A7C06C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00350" y="2019990"/>
              <a:ext cx="1643720" cy="164372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22C592-A585-CA15-50B1-E6C373C47290}"/>
                </a:ext>
              </a:extLst>
            </p:cNvPr>
            <p:cNvSpPr txBox="1"/>
            <p:nvPr/>
          </p:nvSpPr>
          <p:spPr>
            <a:xfrm>
              <a:off x="7197862" y="2812289"/>
              <a:ext cx="1024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Gotham Book" pitchFamily="50" charset="0"/>
                </a:rPr>
                <a:t>Security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D36B36B-CF4B-51EE-D623-C5B01CADCCAD}"/>
              </a:ext>
            </a:extLst>
          </p:cNvPr>
          <p:cNvGrpSpPr/>
          <p:nvPr/>
        </p:nvGrpSpPr>
        <p:grpSpPr>
          <a:xfrm>
            <a:off x="6560284" y="3889963"/>
            <a:ext cx="1643720" cy="1643720"/>
            <a:chOff x="7268826" y="339891"/>
            <a:chExt cx="1643720" cy="1643720"/>
          </a:xfrm>
        </p:grpSpPr>
        <p:pic>
          <p:nvPicPr>
            <p:cNvPr id="3" name="Graphic 2" descr="Cloud with solid fill">
              <a:extLst>
                <a:ext uri="{FF2B5EF4-FFF2-40B4-BE49-F238E27FC236}">
                  <a16:creationId xmlns:a16="http://schemas.microsoft.com/office/drawing/2014/main" id="{50AB47A6-77B7-E12A-2572-107C3E913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68826" y="339891"/>
              <a:ext cx="1643720" cy="164372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4F897C7-F798-A39F-E0A8-A0F1010FC74B}"/>
                </a:ext>
              </a:extLst>
            </p:cNvPr>
            <p:cNvSpPr txBox="1"/>
            <p:nvPr/>
          </p:nvSpPr>
          <p:spPr>
            <a:xfrm>
              <a:off x="7517452" y="1129815"/>
              <a:ext cx="11464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Gotham Book" pitchFamily="50" charset="0"/>
                </a:rPr>
                <a:t>Liabilities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94F3B1B-A2EC-73F4-4C08-DC1B82DE792F}"/>
              </a:ext>
            </a:extLst>
          </p:cNvPr>
          <p:cNvGrpSpPr/>
          <p:nvPr/>
        </p:nvGrpSpPr>
        <p:grpSpPr>
          <a:xfrm>
            <a:off x="4058694" y="1145495"/>
            <a:ext cx="1643720" cy="1643720"/>
            <a:chOff x="7268826" y="4030324"/>
            <a:chExt cx="1643720" cy="1643720"/>
          </a:xfrm>
        </p:grpSpPr>
        <p:pic>
          <p:nvPicPr>
            <p:cNvPr id="11" name="Graphic 10" descr="Cloud with solid fill">
              <a:extLst>
                <a:ext uri="{FF2B5EF4-FFF2-40B4-BE49-F238E27FC236}">
                  <a16:creationId xmlns:a16="http://schemas.microsoft.com/office/drawing/2014/main" id="{3E0C4D0F-30A9-EDC0-91D5-CE2A1CEFD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68826" y="4030324"/>
              <a:ext cx="1643720" cy="164372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8A2FCD-AF21-0A0A-BEA4-C3D12F0B9C07}"/>
                </a:ext>
              </a:extLst>
            </p:cNvPr>
            <p:cNvSpPr txBox="1"/>
            <p:nvPr/>
          </p:nvSpPr>
          <p:spPr>
            <a:xfrm>
              <a:off x="7711497" y="4788601"/>
              <a:ext cx="693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Gotham Book" pitchFamily="50" charset="0"/>
                </a:rPr>
                <a:t>Trust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3290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67B0D47C-7814-9E87-4A0E-6FECC14ABF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418" y="0"/>
            <a:ext cx="6863075" cy="686307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9FE924-987E-2D98-DF61-D6942654C232}"/>
              </a:ext>
            </a:extLst>
          </p:cNvPr>
          <p:cNvCxnSpPr/>
          <p:nvPr/>
        </p:nvCxnSpPr>
        <p:spPr>
          <a:xfrm>
            <a:off x="7844589" y="-6858000"/>
            <a:ext cx="0" cy="6858000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E550E4-8231-78F0-37D7-3D77A2935A5B}"/>
              </a:ext>
            </a:extLst>
          </p:cNvPr>
          <p:cNvGrpSpPr/>
          <p:nvPr/>
        </p:nvGrpSpPr>
        <p:grpSpPr>
          <a:xfrm>
            <a:off x="1098557" y="1983611"/>
            <a:ext cx="2876550" cy="2876550"/>
            <a:chOff x="1098557" y="1983611"/>
            <a:chExt cx="2876550" cy="2876550"/>
          </a:xfrm>
        </p:grpSpPr>
        <p:pic>
          <p:nvPicPr>
            <p:cNvPr id="4" name="Graphic 3" descr="User with solid fill">
              <a:extLst>
                <a:ext uri="{FF2B5EF4-FFF2-40B4-BE49-F238E27FC236}">
                  <a16:creationId xmlns:a16="http://schemas.microsoft.com/office/drawing/2014/main" id="{325A7A53-CABA-F5CF-8B91-334B3363E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98557" y="1983611"/>
              <a:ext cx="2876550" cy="28765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BB4ACE-3B85-25DC-98FA-47360A0C4070}"/>
                </a:ext>
              </a:extLst>
            </p:cNvPr>
            <p:cNvSpPr txBox="1"/>
            <p:nvPr/>
          </p:nvSpPr>
          <p:spPr>
            <a:xfrm>
              <a:off x="1860300" y="3889963"/>
              <a:ext cx="13530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86BF"/>
                  </a:solidFill>
                  <a:latin typeface="Gotham Book" pitchFamily="50" charset="0"/>
                </a:rPr>
                <a:t>Research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553E51-3D48-B440-1C49-5DEFBDAC8FC6}"/>
              </a:ext>
            </a:extLst>
          </p:cNvPr>
          <p:cNvGrpSpPr/>
          <p:nvPr/>
        </p:nvGrpSpPr>
        <p:grpSpPr>
          <a:xfrm>
            <a:off x="4657725" y="1983611"/>
            <a:ext cx="2876550" cy="2876550"/>
            <a:chOff x="4657725" y="1983611"/>
            <a:chExt cx="2876550" cy="2876550"/>
          </a:xfrm>
        </p:grpSpPr>
        <p:pic>
          <p:nvPicPr>
            <p:cNvPr id="3" name="Graphic 2" descr="User with solid fill">
              <a:extLst>
                <a:ext uri="{FF2B5EF4-FFF2-40B4-BE49-F238E27FC236}">
                  <a16:creationId xmlns:a16="http://schemas.microsoft.com/office/drawing/2014/main" id="{277F1A9E-A762-6E4F-D76B-DFACF1E2B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57725" y="1983611"/>
              <a:ext cx="2876550" cy="28765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C8E24B-F2EA-1F47-560D-6D05916C3961}"/>
                </a:ext>
              </a:extLst>
            </p:cNvPr>
            <p:cNvSpPr txBox="1"/>
            <p:nvPr/>
          </p:nvSpPr>
          <p:spPr>
            <a:xfrm>
              <a:off x="5274141" y="3889963"/>
              <a:ext cx="1643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86BF"/>
                  </a:solidFill>
                  <a:latin typeface="Gotham Book" pitchFamily="50" charset="0"/>
                </a:rPr>
                <a:t>Early Stage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ACB22DC-F57D-F569-0327-D1D5B1B2E6FB}"/>
              </a:ext>
            </a:extLst>
          </p:cNvPr>
          <p:cNvGrpSpPr/>
          <p:nvPr/>
        </p:nvGrpSpPr>
        <p:grpSpPr>
          <a:xfrm>
            <a:off x="8216893" y="1997839"/>
            <a:ext cx="2876550" cy="2876550"/>
            <a:chOff x="8216893" y="1997839"/>
            <a:chExt cx="2876550" cy="2876550"/>
          </a:xfrm>
        </p:grpSpPr>
        <p:pic>
          <p:nvPicPr>
            <p:cNvPr id="5" name="Graphic 4" descr="User with solid fill">
              <a:extLst>
                <a:ext uri="{FF2B5EF4-FFF2-40B4-BE49-F238E27FC236}">
                  <a16:creationId xmlns:a16="http://schemas.microsoft.com/office/drawing/2014/main" id="{619B77A3-6D4E-E7AF-B717-FECC2A7E2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16893" y="1997839"/>
              <a:ext cx="2876550" cy="287655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7F5C56-530F-F012-0DA9-0EAF8A2B2E38}"/>
                </a:ext>
              </a:extLst>
            </p:cNvPr>
            <p:cNvSpPr txBox="1"/>
            <p:nvPr/>
          </p:nvSpPr>
          <p:spPr>
            <a:xfrm>
              <a:off x="8912546" y="3889963"/>
              <a:ext cx="1493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86BF"/>
                  </a:solidFill>
                  <a:latin typeface="Gotham Book" pitchFamily="50" charset="0"/>
                </a:rPr>
                <a:t>Enterprise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F01570-A84B-BB59-A850-539EA58BD98F}"/>
              </a:ext>
            </a:extLst>
          </p:cNvPr>
          <p:cNvGrpSpPr/>
          <p:nvPr/>
        </p:nvGrpSpPr>
        <p:grpSpPr>
          <a:xfrm>
            <a:off x="-1643720" y="6858396"/>
            <a:ext cx="1643720" cy="1643720"/>
            <a:chOff x="6900350" y="5436500"/>
            <a:chExt cx="1643720" cy="1643720"/>
          </a:xfrm>
        </p:grpSpPr>
        <p:pic>
          <p:nvPicPr>
            <p:cNvPr id="15" name="Graphic 14" descr="Cloud with solid fill">
              <a:extLst>
                <a:ext uri="{FF2B5EF4-FFF2-40B4-BE49-F238E27FC236}">
                  <a16:creationId xmlns:a16="http://schemas.microsoft.com/office/drawing/2014/main" id="{27794BAA-2900-6FB9-D965-90CFEA2C4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00350" y="5436500"/>
              <a:ext cx="1643720" cy="164372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D3296-50DE-26AB-B04E-A53E459F244B}"/>
                </a:ext>
              </a:extLst>
            </p:cNvPr>
            <p:cNvSpPr txBox="1"/>
            <p:nvPr/>
          </p:nvSpPr>
          <p:spPr>
            <a:xfrm>
              <a:off x="7114960" y="6231919"/>
              <a:ext cx="12145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Gotham Book" pitchFamily="50" charset="0"/>
                </a:rPr>
                <a:t>Readiness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49E122A-D1A0-FD02-438A-216604ABA046}"/>
              </a:ext>
            </a:extLst>
          </p:cNvPr>
          <p:cNvGrpSpPr/>
          <p:nvPr/>
        </p:nvGrpSpPr>
        <p:grpSpPr>
          <a:xfrm>
            <a:off x="12192000" y="-1643720"/>
            <a:ext cx="1643720" cy="1643720"/>
            <a:chOff x="6900350" y="2019990"/>
            <a:chExt cx="1643720" cy="1643720"/>
          </a:xfrm>
        </p:grpSpPr>
        <p:pic>
          <p:nvPicPr>
            <p:cNvPr id="13" name="Graphic 12" descr="Cloud with solid fill">
              <a:extLst>
                <a:ext uri="{FF2B5EF4-FFF2-40B4-BE49-F238E27FC236}">
                  <a16:creationId xmlns:a16="http://schemas.microsoft.com/office/drawing/2014/main" id="{B06FFAAB-616A-88D0-AD64-A251B811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00350" y="2019990"/>
              <a:ext cx="1643720" cy="164372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153683-2914-8237-1808-185AFE78CC8F}"/>
                </a:ext>
              </a:extLst>
            </p:cNvPr>
            <p:cNvSpPr txBox="1"/>
            <p:nvPr/>
          </p:nvSpPr>
          <p:spPr>
            <a:xfrm>
              <a:off x="7197862" y="2812289"/>
              <a:ext cx="1024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Gotham Book" pitchFamily="50" charset="0"/>
                </a:rPr>
                <a:t>Security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7DB1842-904E-DC9B-4A36-7AC16C16B6B3}"/>
              </a:ext>
            </a:extLst>
          </p:cNvPr>
          <p:cNvGrpSpPr/>
          <p:nvPr/>
        </p:nvGrpSpPr>
        <p:grpSpPr>
          <a:xfrm>
            <a:off x="12192000" y="6831955"/>
            <a:ext cx="1643720" cy="1643720"/>
            <a:chOff x="7268826" y="339891"/>
            <a:chExt cx="1643720" cy="1643720"/>
          </a:xfrm>
        </p:grpSpPr>
        <p:pic>
          <p:nvPicPr>
            <p:cNvPr id="12" name="Graphic 11" descr="Cloud with solid fill">
              <a:extLst>
                <a:ext uri="{FF2B5EF4-FFF2-40B4-BE49-F238E27FC236}">
                  <a16:creationId xmlns:a16="http://schemas.microsoft.com/office/drawing/2014/main" id="{9AECA219-65FD-DDBC-4677-12EE5B3E8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68826" y="339891"/>
              <a:ext cx="1643720" cy="164372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8A1B80-5B08-0035-F717-EDCBD7668427}"/>
                </a:ext>
              </a:extLst>
            </p:cNvPr>
            <p:cNvSpPr txBox="1"/>
            <p:nvPr/>
          </p:nvSpPr>
          <p:spPr>
            <a:xfrm>
              <a:off x="7517452" y="1129815"/>
              <a:ext cx="11464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Gotham Book" pitchFamily="50" charset="0"/>
                </a:rPr>
                <a:t>Liabilities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2987919-CF45-4737-61DD-84468DE88497}"/>
              </a:ext>
            </a:extLst>
          </p:cNvPr>
          <p:cNvGrpSpPr/>
          <p:nvPr/>
        </p:nvGrpSpPr>
        <p:grpSpPr>
          <a:xfrm>
            <a:off x="-1655138" y="-1504004"/>
            <a:ext cx="1643720" cy="1643720"/>
            <a:chOff x="7268826" y="4030324"/>
            <a:chExt cx="1643720" cy="1643720"/>
          </a:xfrm>
        </p:grpSpPr>
        <p:pic>
          <p:nvPicPr>
            <p:cNvPr id="14" name="Graphic 13" descr="Cloud with solid fill">
              <a:extLst>
                <a:ext uri="{FF2B5EF4-FFF2-40B4-BE49-F238E27FC236}">
                  <a16:creationId xmlns:a16="http://schemas.microsoft.com/office/drawing/2014/main" id="{C44E13BF-6405-3BA2-EE0D-BADE742C0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68826" y="4030324"/>
              <a:ext cx="1643720" cy="164372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52F3D6-B9D6-9A72-DB6D-B0313458D900}"/>
                </a:ext>
              </a:extLst>
            </p:cNvPr>
            <p:cNvSpPr txBox="1"/>
            <p:nvPr/>
          </p:nvSpPr>
          <p:spPr>
            <a:xfrm>
              <a:off x="7711497" y="4788601"/>
              <a:ext cx="693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Gotham Book" pitchFamily="50" charset="0"/>
                </a:rPr>
                <a:t>Trust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5658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67B0D47C-7814-9E87-4A0E-6FECC14ABF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418" y="0"/>
            <a:ext cx="6863075" cy="686307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9FE924-987E-2D98-DF61-D6942654C232}"/>
              </a:ext>
            </a:extLst>
          </p:cNvPr>
          <p:cNvCxnSpPr/>
          <p:nvPr/>
        </p:nvCxnSpPr>
        <p:spPr>
          <a:xfrm>
            <a:off x="7844589" y="96253"/>
            <a:ext cx="0" cy="6858000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E550E4-8231-78F0-37D7-3D77A2935A5B}"/>
              </a:ext>
            </a:extLst>
          </p:cNvPr>
          <p:cNvGrpSpPr/>
          <p:nvPr/>
        </p:nvGrpSpPr>
        <p:grpSpPr>
          <a:xfrm>
            <a:off x="1098557" y="1983611"/>
            <a:ext cx="2876550" cy="2876550"/>
            <a:chOff x="1098557" y="1983611"/>
            <a:chExt cx="2876550" cy="2876550"/>
          </a:xfrm>
        </p:grpSpPr>
        <p:pic>
          <p:nvPicPr>
            <p:cNvPr id="4" name="Graphic 3" descr="User with solid fill">
              <a:extLst>
                <a:ext uri="{FF2B5EF4-FFF2-40B4-BE49-F238E27FC236}">
                  <a16:creationId xmlns:a16="http://schemas.microsoft.com/office/drawing/2014/main" id="{325A7A53-CABA-F5CF-8B91-334B3363E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98557" y="1983611"/>
              <a:ext cx="2876550" cy="28765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BB4ACE-3B85-25DC-98FA-47360A0C4070}"/>
                </a:ext>
              </a:extLst>
            </p:cNvPr>
            <p:cNvSpPr txBox="1"/>
            <p:nvPr/>
          </p:nvSpPr>
          <p:spPr>
            <a:xfrm>
              <a:off x="1860300" y="3889963"/>
              <a:ext cx="13530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86BF"/>
                  </a:solidFill>
                  <a:latin typeface="Gotham Book" pitchFamily="50" charset="0"/>
                </a:rPr>
                <a:t>Research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553E51-3D48-B440-1C49-5DEFBDAC8FC6}"/>
              </a:ext>
            </a:extLst>
          </p:cNvPr>
          <p:cNvGrpSpPr/>
          <p:nvPr/>
        </p:nvGrpSpPr>
        <p:grpSpPr>
          <a:xfrm>
            <a:off x="4657725" y="1983611"/>
            <a:ext cx="2876550" cy="2876550"/>
            <a:chOff x="4657725" y="1983611"/>
            <a:chExt cx="2876550" cy="2876550"/>
          </a:xfrm>
        </p:grpSpPr>
        <p:pic>
          <p:nvPicPr>
            <p:cNvPr id="3" name="Graphic 2" descr="User with solid fill">
              <a:extLst>
                <a:ext uri="{FF2B5EF4-FFF2-40B4-BE49-F238E27FC236}">
                  <a16:creationId xmlns:a16="http://schemas.microsoft.com/office/drawing/2014/main" id="{277F1A9E-A762-6E4F-D76B-DFACF1E2B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57725" y="1983611"/>
              <a:ext cx="2876550" cy="28765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C8E24B-F2EA-1F47-560D-6D05916C3961}"/>
                </a:ext>
              </a:extLst>
            </p:cNvPr>
            <p:cNvSpPr txBox="1"/>
            <p:nvPr/>
          </p:nvSpPr>
          <p:spPr>
            <a:xfrm>
              <a:off x="5274141" y="3889963"/>
              <a:ext cx="1643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86BF"/>
                  </a:solidFill>
                  <a:latin typeface="Gotham Book" pitchFamily="50" charset="0"/>
                </a:rPr>
                <a:t>Early Stage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ACB22DC-F57D-F569-0327-D1D5B1B2E6FB}"/>
              </a:ext>
            </a:extLst>
          </p:cNvPr>
          <p:cNvGrpSpPr/>
          <p:nvPr/>
        </p:nvGrpSpPr>
        <p:grpSpPr>
          <a:xfrm>
            <a:off x="8216893" y="1997839"/>
            <a:ext cx="2876550" cy="2876550"/>
            <a:chOff x="8216893" y="1997839"/>
            <a:chExt cx="2876550" cy="2876550"/>
          </a:xfrm>
        </p:grpSpPr>
        <p:pic>
          <p:nvPicPr>
            <p:cNvPr id="5" name="Graphic 4" descr="User with solid fill">
              <a:extLst>
                <a:ext uri="{FF2B5EF4-FFF2-40B4-BE49-F238E27FC236}">
                  <a16:creationId xmlns:a16="http://schemas.microsoft.com/office/drawing/2014/main" id="{619B77A3-6D4E-E7AF-B717-FECC2A7E2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16893" y="1997839"/>
              <a:ext cx="2876550" cy="287655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7F5C56-530F-F012-0DA9-0EAF8A2B2E38}"/>
                </a:ext>
              </a:extLst>
            </p:cNvPr>
            <p:cNvSpPr txBox="1"/>
            <p:nvPr/>
          </p:nvSpPr>
          <p:spPr>
            <a:xfrm>
              <a:off x="8912546" y="3889963"/>
              <a:ext cx="1493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86BF"/>
                  </a:solidFill>
                  <a:latin typeface="Gotham Book" pitchFamily="50" charset="0"/>
                </a:rPr>
                <a:t>Enterprise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561A3CA-37A5-45D3-E123-7C2F48D47158}"/>
              </a:ext>
            </a:extLst>
          </p:cNvPr>
          <p:cNvGrpSpPr/>
          <p:nvPr/>
        </p:nvGrpSpPr>
        <p:grpSpPr>
          <a:xfrm>
            <a:off x="3975107" y="7019353"/>
            <a:ext cx="1643720" cy="1643720"/>
            <a:chOff x="6900350" y="5436500"/>
            <a:chExt cx="1643720" cy="1643720"/>
          </a:xfrm>
        </p:grpSpPr>
        <p:pic>
          <p:nvPicPr>
            <p:cNvPr id="37" name="Graphic 36" descr="Cloud with solid fill">
              <a:extLst>
                <a:ext uri="{FF2B5EF4-FFF2-40B4-BE49-F238E27FC236}">
                  <a16:creationId xmlns:a16="http://schemas.microsoft.com/office/drawing/2014/main" id="{4C547971-9036-5342-7252-CE0F2355C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00350" y="5436500"/>
              <a:ext cx="1643720" cy="164372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110C188-58AC-FF82-88A2-C429FF935089}"/>
                </a:ext>
              </a:extLst>
            </p:cNvPr>
            <p:cNvSpPr txBox="1"/>
            <p:nvPr/>
          </p:nvSpPr>
          <p:spPr>
            <a:xfrm>
              <a:off x="7114960" y="6231919"/>
              <a:ext cx="12145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Gotham Book" pitchFamily="50" charset="0"/>
                </a:rPr>
                <a:t>Readiness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66F65A4-8C88-6AED-ADBE-74934470A6CA}"/>
              </a:ext>
            </a:extLst>
          </p:cNvPr>
          <p:cNvGrpSpPr/>
          <p:nvPr/>
        </p:nvGrpSpPr>
        <p:grpSpPr>
          <a:xfrm>
            <a:off x="10548280" y="-1737225"/>
            <a:ext cx="1643720" cy="1643720"/>
            <a:chOff x="6900350" y="2019990"/>
            <a:chExt cx="1643720" cy="1643720"/>
          </a:xfrm>
        </p:grpSpPr>
        <p:pic>
          <p:nvPicPr>
            <p:cNvPr id="41" name="Graphic 40" descr="Cloud with solid fill">
              <a:extLst>
                <a:ext uri="{FF2B5EF4-FFF2-40B4-BE49-F238E27FC236}">
                  <a16:creationId xmlns:a16="http://schemas.microsoft.com/office/drawing/2014/main" id="{F56C2E81-C38A-FB8A-6DFC-45541E592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00350" y="2019990"/>
              <a:ext cx="1643720" cy="164372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890AE9B-4A8F-A179-9911-BC094B21D603}"/>
                </a:ext>
              </a:extLst>
            </p:cNvPr>
            <p:cNvSpPr txBox="1"/>
            <p:nvPr/>
          </p:nvSpPr>
          <p:spPr>
            <a:xfrm>
              <a:off x="7197862" y="2812289"/>
              <a:ext cx="1024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Gotham Book" pitchFamily="50" charset="0"/>
                </a:rPr>
                <a:t>Security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55EB1E-A98A-033C-B71C-5BC2D9B04AC4}"/>
              </a:ext>
            </a:extLst>
          </p:cNvPr>
          <p:cNvGrpSpPr/>
          <p:nvPr/>
        </p:nvGrpSpPr>
        <p:grpSpPr>
          <a:xfrm>
            <a:off x="10548280" y="7019353"/>
            <a:ext cx="1643720" cy="1643720"/>
            <a:chOff x="7268826" y="339891"/>
            <a:chExt cx="1643720" cy="1643720"/>
          </a:xfrm>
        </p:grpSpPr>
        <p:pic>
          <p:nvPicPr>
            <p:cNvPr id="44" name="Graphic 43" descr="Cloud with solid fill">
              <a:extLst>
                <a:ext uri="{FF2B5EF4-FFF2-40B4-BE49-F238E27FC236}">
                  <a16:creationId xmlns:a16="http://schemas.microsoft.com/office/drawing/2014/main" id="{E287ADD0-2F1E-36ED-ACA4-84FAF3EAA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68826" y="339891"/>
              <a:ext cx="1643720" cy="164372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4878D01-73AB-27C2-99AA-E1580CC4BECB}"/>
                </a:ext>
              </a:extLst>
            </p:cNvPr>
            <p:cNvSpPr txBox="1"/>
            <p:nvPr/>
          </p:nvSpPr>
          <p:spPr>
            <a:xfrm>
              <a:off x="7517452" y="1129815"/>
              <a:ext cx="11464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Gotham Book" pitchFamily="50" charset="0"/>
                </a:rPr>
                <a:t>Liabilities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CFBB3A8-712C-38B7-86B0-95129F4BF3BE}"/>
              </a:ext>
            </a:extLst>
          </p:cNvPr>
          <p:cNvGrpSpPr/>
          <p:nvPr/>
        </p:nvGrpSpPr>
        <p:grpSpPr>
          <a:xfrm>
            <a:off x="3975107" y="-1737225"/>
            <a:ext cx="1643720" cy="1643720"/>
            <a:chOff x="7268826" y="4030324"/>
            <a:chExt cx="1643720" cy="1643720"/>
          </a:xfrm>
        </p:grpSpPr>
        <p:pic>
          <p:nvPicPr>
            <p:cNvPr id="47" name="Graphic 46" descr="Cloud with solid fill">
              <a:extLst>
                <a:ext uri="{FF2B5EF4-FFF2-40B4-BE49-F238E27FC236}">
                  <a16:creationId xmlns:a16="http://schemas.microsoft.com/office/drawing/2014/main" id="{26A3C56A-3197-0B8D-35D6-609CB72B1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68826" y="4030324"/>
              <a:ext cx="1643720" cy="164372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51F1BBC-1DAA-6AF4-BAE1-6A8FCD35B34E}"/>
                </a:ext>
              </a:extLst>
            </p:cNvPr>
            <p:cNvSpPr txBox="1"/>
            <p:nvPr/>
          </p:nvSpPr>
          <p:spPr>
            <a:xfrm>
              <a:off x="7711497" y="4788601"/>
              <a:ext cx="693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Gotham Book" pitchFamily="50" charset="0"/>
                </a:rPr>
                <a:t>Trust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9672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67B0D47C-7814-9E87-4A0E-6FECC14ABFE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418" y="0"/>
            <a:ext cx="6863075" cy="686307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9FE924-987E-2D98-DF61-D6942654C232}"/>
              </a:ext>
            </a:extLst>
          </p:cNvPr>
          <p:cNvCxnSpPr/>
          <p:nvPr/>
        </p:nvCxnSpPr>
        <p:spPr>
          <a:xfrm>
            <a:off x="7844589" y="96253"/>
            <a:ext cx="0" cy="6858000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E550E4-8231-78F0-37D7-3D77A2935A5B}"/>
              </a:ext>
            </a:extLst>
          </p:cNvPr>
          <p:cNvGrpSpPr/>
          <p:nvPr/>
        </p:nvGrpSpPr>
        <p:grpSpPr>
          <a:xfrm>
            <a:off x="1098557" y="1983611"/>
            <a:ext cx="2876550" cy="2876550"/>
            <a:chOff x="1098557" y="1983611"/>
            <a:chExt cx="2876550" cy="2876550"/>
          </a:xfrm>
        </p:grpSpPr>
        <p:pic>
          <p:nvPicPr>
            <p:cNvPr id="4" name="Graphic 3" descr="User with solid fill">
              <a:extLst>
                <a:ext uri="{FF2B5EF4-FFF2-40B4-BE49-F238E27FC236}">
                  <a16:creationId xmlns:a16="http://schemas.microsoft.com/office/drawing/2014/main" id="{325A7A53-CABA-F5CF-8B91-334B3363E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8557" y="1983611"/>
              <a:ext cx="2876550" cy="28765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BB4ACE-3B85-25DC-98FA-47360A0C4070}"/>
                </a:ext>
              </a:extLst>
            </p:cNvPr>
            <p:cNvSpPr txBox="1"/>
            <p:nvPr/>
          </p:nvSpPr>
          <p:spPr>
            <a:xfrm>
              <a:off x="1860300" y="3889963"/>
              <a:ext cx="13530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86BF"/>
                  </a:solidFill>
                  <a:latin typeface="Gotham Book" pitchFamily="50" charset="0"/>
                </a:rPr>
                <a:t>Research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553E51-3D48-B440-1C49-5DEFBDAC8FC6}"/>
              </a:ext>
            </a:extLst>
          </p:cNvPr>
          <p:cNvGrpSpPr/>
          <p:nvPr/>
        </p:nvGrpSpPr>
        <p:grpSpPr>
          <a:xfrm>
            <a:off x="3213363" y="1983611"/>
            <a:ext cx="2876550" cy="2876550"/>
            <a:chOff x="4657725" y="1983611"/>
            <a:chExt cx="2876550" cy="2876550"/>
          </a:xfrm>
        </p:grpSpPr>
        <p:pic>
          <p:nvPicPr>
            <p:cNvPr id="3" name="Graphic 2" descr="User with solid fill">
              <a:extLst>
                <a:ext uri="{FF2B5EF4-FFF2-40B4-BE49-F238E27FC236}">
                  <a16:creationId xmlns:a16="http://schemas.microsoft.com/office/drawing/2014/main" id="{277F1A9E-A762-6E4F-D76B-DFACF1E2B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57725" y="1983611"/>
              <a:ext cx="2876550" cy="28765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C8E24B-F2EA-1F47-560D-6D05916C3961}"/>
                </a:ext>
              </a:extLst>
            </p:cNvPr>
            <p:cNvSpPr txBox="1"/>
            <p:nvPr/>
          </p:nvSpPr>
          <p:spPr>
            <a:xfrm>
              <a:off x="5274141" y="3889963"/>
              <a:ext cx="1643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86BF"/>
                  </a:solidFill>
                  <a:latin typeface="Gotham Book" pitchFamily="50" charset="0"/>
                </a:rPr>
                <a:t>Early Stage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ACB22DC-F57D-F569-0327-D1D5B1B2E6FB}"/>
              </a:ext>
            </a:extLst>
          </p:cNvPr>
          <p:cNvGrpSpPr/>
          <p:nvPr/>
        </p:nvGrpSpPr>
        <p:grpSpPr>
          <a:xfrm>
            <a:off x="8216893" y="1997839"/>
            <a:ext cx="2876550" cy="2876550"/>
            <a:chOff x="8216893" y="1997839"/>
            <a:chExt cx="2876550" cy="2876550"/>
          </a:xfrm>
        </p:grpSpPr>
        <p:pic>
          <p:nvPicPr>
            <p:cNvPr id="5" name="Graphic 4" descr="User with solid fill">
              <a:extLst>
                <a:ext uri="{FF2B5EF4-FFF2-40B4-BE49-F238E27FC236}">
                  <a16:creationId xmlns:a16="http://schemas.microsoft.com/office/drawing/2014/main" id="{619B77A3-6D4E-E7AF-B717-FECC2A7E2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16893" y="1997839"/>
              <a:ext cx="2876550" cy="287655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7F5C56-530F-F012-0DA9-0EAF8A2B2E38}"/>
                </a:ext>
              </a:extLst>
            </p:cNvPr>
            <p:cNvSpPr txBox="1"/>
            <p:nvPr/>
          </p:nvSpPr>
          <p:spPr>
            <a:xfrm>
              <a:off x="8912546" y="3889963"/>
              <a:ext cx="1493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86BF"/>
                  </a:solidFill>
                  <a:latin typeface="Gotham Book" pitchFamily="50" charset="0"/>
                </a:rPr>
                <a:t>Enterprise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6CE450A-21BC-CD80-2834-E9E147AAEBDC}"/>
              </a:ext>
            </a:extLst>
          </p:cNvPr>
          <p:cNvGrpSpPr/>
          <p:nvPr/>
        </p:nvGrpSpPr>
        <p:grpSpPr>
          <a:xfrm>
            <a:off x="5977958" y="5497228"/>
            <a:ext cx="1643720" cy="1643720"/>
            <a:chOff x="6900350" y="5436500"/>
            <a:chExt cx="1643720" cy="1643720"/>
          </a:xfrm>
        </p:grpSpPr>
        <p:pic>
          <p:nvPicPr>
            <p:cNvPr id="6" name="Graphic 5" descr="Cloud with solid fill">
              <a:extLst>
                <a:ext uri="{FF2B5EF4-FFF2-40B4-BE49-F238E27FC236}">
                  <a16:creationId xmlns:a16="http://schemas.microsoft.com/office/drawing/2014/main" id="{775202AB-4228-8068-A9A6-2DCFD47B0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00350" y="5436500"/>
              <a:ext cx="1643720" cy="164372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7E0BEE-2EC7-45E6-71FC-63D70371FBAE}"/>
                </a:ext>
              </a:extLst>
            </p:cNvPr>
            <p:cNvSpPr txBox="1"/>
            <p:nvPr/>
          </p:nvSpPr>
          <p:spPr>
            <a:xfrm>
              <a:off x="7114960" y="6231919"/>
              <a:ext cx="12145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Gotham Book" pitchFamily="50" charset="0"/>
                </a:rPr>
                <a:t>Readiness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DC6B44-9FB3-B821-0A3E-0ECE4A064CF5}"/>
              </a:ext>
            </a:extLst>
          </p:cNvPr>
          <p:cNvGrpSpPr/>
          <p:nvPr/>
        </p:nvGrpSpPr>
        <p:grpSpPr>
          <a:xfrm>
            <a:off x="8055488" y="0"/>
            <a:ext cx="1643720" cy="1643720"/>
            <a:chOff x="6900350" y="2019990"/>
            <a:chExt cx="1643720" cy="1643720"/>
          </a:xfrm>
        </p:grpSpPr>
        <p:pic>
          <p:nvPicPr>
            <p:cNvPr id="28" name="Graphic 27" descr="Cloud with solid fill">
              <a:extLst>
                <a:ext uri="{FF2B5EF4-FFF2-40B4-BE49-F238E27FC236}">
                  <a16:creationId xmlns:a16="http://schemas.microsoft.com/office/drawing/2014/main" id="{41291667-D186-A3F8-6594-D50E68932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00350" y="2019990"/>
              <a:ext cx="1643720" cy="164372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ABFF24-315A-1872-951D-DDDE736E1B22}"/>
                </a:ext>
              </a:extLst>
            </p:cNvPr>
            <p:cNvSpPr txBox="1"/>
            <p:nvPr/>
          </p:nvSpPr>
          <p:spPr>
            <a:xfrm>
              <a:off x="7197862" y="2812289"/>
              <a:ext cx="1024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Gotham Book" pitchFamily="50" charset="0"/>
                </a:rPr>
                <a:t>Security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23B9A67-CB56-F08E-487E-A5123E6409FE}"/>
              </a:ext>
            </a:extLst>
          </p:cNvPr>
          <p:cNvGrpSpPr/>
          <p:nvPr/>
        </p:nvGrpSpPr>
        <p:grpSpPr>
          <a:xfrm>
            <a:off x="8055488" y="5497228"/>
            <a:ext cx="1643720" cy="1643720"/>
            <a:chOff x="7268826" y="339891"/>
            <a:chExt cx="1643720" cy="1643720"/>
          </a:xfrm>
        </p:grpSpPr>
        <p:pic>
          <p:nvPicPr>
            <p:cNvPr id="31" name="Graphic 30" descr="Cloud with solid fill">
              <a:extLst>
                <a:ext uri="{FF2B5EF4-FFF2-40B4-BE49-F238E27FC236}">
                  <a16:creationId xmlns:a16="http://schemas.microsoft.com/office/drawing/2014/main" id="{47126353-6F47-B820-64E5-8D0C233CB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68826" y="339891"/>
              <a:ext cx="1643720" cy="164372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7D10A28-648F-A2B9-CBA4-E4375078BC86}"/>
                </a:ext>
              </a:extLst>
            </p:cNvPr>
            <p:cNvSpPr txBox="1"/>
            <p:nvPr/>
          </p:nvSpPr>
          <p:spPr>
            <a:xfrm>
              <a:off x="7517452" y="1129815"/>
              <a:ext cx="11464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Gotham Book" pitchFamily="50" charset="0"/>
                </a:rPr>
                <a:t>Liabilities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EEE1F7E-494B-782B-6813-21CB21A91B29}"/>
              </a:ext>
            </a:extLst>
          </p:cNvPr>
          <p:cNvGrpSpPr/>
          <p:nvPr/>
        </p:nvGrpSpPr>
        <p:grpSpPr>
          <a:xfrm>
            <a:off x="5977958" y="0"/>
            <a:ext cx="1643720" cy="1643720"/>
            <a:chOff x="7268826" y="4030324"/>
            <a:chExt cx="1643720" cy="1643720"/>
          </a:xfrm>
        </p:grpSpPr>
        <p:pic>
          <p:nvPicPr>
            <p:cNvPr id="34" name="Graphic 33" descr="Cloud with solid fill">
              <a:extLst>
                <a:ext uri="{FF2B5EF4-FFF2-40B4-BE49-F238E27FC236}">
                  <a16:creationId xmlns:a16="http://schemas.microsoft.com/office/drawing/2014/main" id="{E0D295D5-42D7-D6F2-EAFA-1B75A7BE7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68826" y="4030324"/>
              <a:ext cx="1643720" cy="164372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E8804B1-3CF5-987B-4339-D7537702F740}"/>
                </a:ext>
              </a:extLst>
            </p:cNvPr>
            <p:cNvSpPr txBox="1"/>
            <p:nvPr/>
          </p:nvSpPr>
          <p:spPr>
            <a:xfrm>
              <a:off x="7711497" y="4788601"/>
              <a:ext cx="693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Gotham Book" pitchFamily="50" charset="0"/>
                </a:rPr>
                <a:t>Trust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323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67B0D47C-7814-9E87-4A0E-6FECC14ABF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418" y="0"/>
            <a:ext cx="6863075" cy="686307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9FE924-987E-2D98-DF61-D6942654C232}"/>
              </a:ext>
            </a:extLst>
          </p:cNvPr>
          <p:cNvCxnSpPr/>
          <p:nvPr/>
        </p:nvCxnSpPr>
        <p:spPr>
          <a:xfrm>
            <a:off x="7844589" y="96253"/>
            <a:ext cx="0" cy="6858000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E550E4-8231-78F0-37D7-3D77A2935A5B}"/>
              </a:ext>
            </a:extLst>
          </p:cNvPr>
          <p:cNvGrpSpPr/>
          <p:nvPr/>
        </p:nvGrpSpPr>
        <p:grpSpPr>
          <a:xfrm>
            <a:off x="1098557" y="1983611"/>
            <a:ext cx="2876550" cy="2876550"/>
            <a:chOff x="1098557" y="1983611"/>
            <a:chExt cx="2876550" cy="2876550"/>
          </a:xfrm>
        </p:grpSpPr>
        <p:pic>
          <p:nvPicPr>
            <p:cNvPr id="4" name="Graphic 3" descr="User with solid fill">
              <a:extLst>
                <a:ext uri="{FF2B5EF4-FFF2-40B4-BE49-F238E27FC236}">
                  <a16:creationId xmlns:a16="http://schemas.microsoft.com/office/drawing/2014/main" id="{325A7A53-CABA-F5CF-8B91-334B3363E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98557" y="1983611"/>
              <a:ext cx="2876550" cy="28765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BB4ACE-3B85-25DC-98FA-47360A0C4070}"/>
                </a:ext>
              </a:extLst>
            </p:cNvPr>
            <p:cNvSpPr txBox="1"/>
            <p:nvPr/>
          </p:nvSpPr>
          <p:spPr>
            <a:xfrm>
              <a:off x="1860300" y="3889963"/>
              <a:ext cx="13530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86BF"/>
                  </a:solidFill>
                  <a:latin typeface="Gotham Book" pitchFamily="50" charset="0"/>
                </a:rPr>
                <a:t>Research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553E51-3D48-B440-1C49-5DEFBDAC8FC6}"/>
              </a:ext>
            </a:extLst>
          </p:cNvPr>
          <p:cNvGrpSpPr/>
          <p:nvPr/>
        </p:nvGrpSpPr>
        <p:grpSpPr>
          <a:xfrm>
            <a:off x="3213363" y="1983611"/>
            <a:ext cx="2876550" cy="2876550"/>
            <a:chOff x="4657725" y="1983611"/>
            <a:chExt cx="2876550" cy="2876550"/>
          </a:xfrm>
        </p:grpSpPr>
        <p:pic>
          <p:nvPicPr>
            <p:cNvPr id="3" name="Graphic 2" descr="User with solid fill">
              <a:extLst>
                <a:ext uri="{FF2B5EF4-FFF2-40B4-BE49-F238E27FC236}">
                  <a16:creationId xmlns:a16="http://schemas.microsoft.com/office/drawing/2014/main" id="{277F1A9E-A762-6E4F-D76B-DFACF1E2B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57725" y="1983611"/>
              <a:ext cx="2876550" cy="28765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C8E24B-F2EA-1F47-560D-6D05916C3961}"/>
                </a:ext>
              </a:extLst>
            </p:cNvPr>
            <p:cNvSpPr txBox="1"/>
            <p:nvPr/>
          </p:nvSpPr>
          <p:spPr>
            <a:xfrm>
              <a:off x="5274141" y="3889963"/>
              <a:ext cx="1643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86BF"/>
                  </a:solidFill>
                  <a:latin typeface="Gotham Book" pitchFamily="50" charset="0"/>
                </a:rPr>
                <a:t>Early Stage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ACB22DC-F57D-F569-0327-D1D5B1B2E6FB}"/>
              </a:ext>
            </a:extLst>
          </p:cNvPr>
          <p:cNvGrpSpPr/>
          <p:nvPr/>
        </p:nvGrpSpPr>
        <p:grpSpPr>
          <a:xfrm>
            <a:off x="8216893" y="1997839"/>
            <a:ext cx="2876550" cy="2876550"/>
            <a:chOff x="8216893" y="1997839"/>
            <a:chExt cx="2876550" cy="2876550"/>
          </a:xfrm>
        </p:grpSpPr>
        <p:pic>
          <p:nvPicPr>
            <p:cNvPr id="5" name="Graphic 4" descr="User with solid fill">
              <a:extLst>
                <a:ext uri="{FF2B5EF4-FFF2-40B4-BE49-F238E27FC236}">
                  <a16:creationId xmlns:a16="http://schemas.microsoft.com/office/drawing/2014/main" id="{619B77A3-6D4E-E7AF-B717-FECC2A7E2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16893" y="1997839"/>
              <a:ext cx="2876550" cy="287655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7F5C56-530F-F012-0DA9-0EAF8A2B2E38}"/>
                </a:ext>
              </a:extLst>
            </p:cNvPr>
            <p:cNvSpPr txBox="1"/>
            <p:nvPr/>
          </p:nvSpPr>
          <p:spPr>
            <a:xfrm>
              <a:off x="8912546" y="3889963"/>
              <a:ext cx="1493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86BF"/>
                  </a:solidFill>
                  <a:latin typeface="Gotham Book" pitchFamily="50" charset="0"/>
                </a:rPr>
                <a:t>Enterprise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C21DC62-7B6D-25C8-25BD-E2338EE829C8}"/>
              </a:ext>
            </a:extLst>
          </p:cNvPr>
          <p:cNvGrpSpPr/>
          <p:nvPr/>
        </p:nvGrpSpPr>
        <p:grpSpPr>
          <a:xfrm>
            <a:off x="7223960" y="2622566"/>
            <a:ext cx="1158541" cy="1267397"/>
            <a:chOff x="6263799" y="2429877"/>
            <a:chExt cx="1158541" cy="126739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BCE65AF-58AB-0FD5-8F46-2CEDAB1B9D0E}"/>
                </a:ext>
              </a:extLst>
            </p:cNvPr>
            <p:cNvSpPr/>
            <p:nvPr/>
          </p:nvSpPr>
          <p:spPr>
            <a:xfrm>
              <a:off x="6511639" y="2720390"/>
              <a:ext cx="661585" cy="708609"/>
            </a:xfrm>
            <a:prstGeom prst="ellipse">
              <a:avLst/>
            </a:prstGeom>
            <a:solidFill>
              <a:srgbClr val="0086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903C741-93FA-954A-AC0D-D65054A54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63799" y="2429877"/>
              <a:ext cx="1158541" cy="1267397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AE09271-3B3C-DB07-AB26-B0AB491325A4}"/>
              </a:ext>
            </a:extLst>
          </p:cNvPr>
          <p:cNvGrpSpPr/>
          <p:nvPr/>
        </p:nvGrpSpPr>
        <p:grpSpPr>
          <a:xfrm>
            <a:off x="5977958" y="5497228"/>
            <a:ext cx="1643720" cy="1643720"/>
            <a:chOff x="6900350" y="5436500"/>
            <a:chExt cx="1643720" cy="1643720"/>
          </a:xfrm>
        </p:grpSpPr>
        <p:pic>
          <p:nvPicPr>
            <p:cNvPr id="6" name="Graphic 5" descr="Cloud with solid fill">
              <a:extLst>
                <a:ext uri="{FF2B5EF4-FFF2-40B4-BE49-F238E27FC236}">
                  <a16:creationId xmlns:a16="http://schemas.microsoft.com/office/drawing/2014/main" id="{C784F87D-2E45-9751-BE8A-CC3346989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00350" y="5436500"/>
              <a:ext cx="1643720" cy="164372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09B56A-0AFC-9061-CDBE-4E3CFD020100}"/>
                </a:ext>
              </a:extLst>
            </p:cNvPr>
            <p:cNvSpPr txBox="1"/>
            <p:nvPr/>
          </p:nvSpPr>
          <p:spPr>
            <a:xfrm>
              <a:off x="7114960" y="6231919"/>
              <a:ext cx="12145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Gotham Book" pitchFamily="50" charset="0"/>
                </a:rPr>
                <a:t>Readiness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AB1A999-894F-E4CC-AAF9-34E9871D628A}"/>
              </a:ext>
            </a:extLst>
          </p:cNvPr>
          <p:cNvGrpSpPr/>
          <p:nvPr/>
        </p:nvGrpSpPr>
        <p:grpSpPr>
          <a:xfrm>
            <a:off x="8055488" y="0"/>
            <a:ext cx="1643720" cy="1643720"/>
            <a:chOff x="6900350" y="2019990"/>
            <a:chExt cx="1643720" cy="1643720"/>
          </a:xfrm>
        </p:grpSpPr>
        <p:pic>
          <p:nvPicPr>
            <p:cNvPr id="28" name="Graphic 27" descr="Cloud with solid fill">
              <a:extLst>
                <a:ext uri="{FF2B5EF4-FFF2-40B4-BE49-F238E27FC236}">
                  <a16:creationId xmlns:a16="http://schemas.microsoft.com/office/drawing/2014/main" id="{AF39400A-5060-1FE3-43A7-6AEF3DBE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00350" y="2019990"/>
              <a:ext cx="1643720" cy="164372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ACDB3D1-1F06-7C68-F4B2-D393FA6F87EF}"/>
                </a:ext>
              </a:extLst>
            </p:cNvPr>
            <p:cNvSpPr txBox="1"/>
            <p:nvPr/>
          </p:nvSpPr>
          <p:spPr>
            <a:xfrm>
              <a:off x="7197862" y="2812289"/>
              <a:ext cx="1024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Gotham Book" pitchFamily="50" charset="0"/>
                </a:rPr>
                <a:t>Security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9E3BA53-FC3A-E1DD-DBCD-541893741EB5}"/>
              </a:ext>
            </a:extLst>
          </p:cNvPr>
          <p:cNvGrpSpPr/>
          <p:nvPr/>
        </p:nvGrpSpPr>
        <p:grpSpPr>
          <a:xfrm>
            <a:off x="8055488" y="5497228"/>
            <a:ext cx="1643720" cy="1643720"/>
            <a:chOff x="7268826" y="339891"/>
            <a:chExt cx="1643720" cy="1643720"/>
          </a:xfrm>
        </p:grpSpPr>
        <p:pic>
          <p:nvPicPr>
            <p:cNvPr id="34" name="Graphic 33" descr="Cloud with solid fill">
              <a:extLst>
                <a:ext uri="{FF2B5EF4-FFF2-40B4-BE49-F238E27FC236}">
                  <a16:creationId xmlns:a16="http://schemas.microsoft.com/office/drawing/2014/main" id="{DFAA595B-3AFE-34C2-C052-F4654B6C0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68826" y="339891"/>
              <a:ext cx="1643720" cy="164372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73E43F0-B6CC-170D-115A-68BB3029D24B}"/>
                </a:ext>
              </a:extLst>
            </p:cNvPr>
            <p:cNvSpPr txBox="1"/>
            <p:nvPr/>
          </p:nvSpPr>
          <p:spPr>
            <a:xfrm>
              <a:off x="7517452" y="1129815"/>
              <a:ext cx="11464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Gotham Book" pitchFamily="50" charset="0"/>
                </a:rPr>
                <a:t>Liabilities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6D9F043-781B-728B-7154-4D512BBAEC97}"/>
              </a:ext>
            </a:extLst>
          </p:cNvPr>
          <p:cNvGrpSpPr/>
          <p:nvPr/>
        </p:nvGrpSpPr>
        <p:grpSpPr>
          <a:xfrm>
            <a:off x="5977958" y="0"/>
            <a:ext cx="1643720" cy="1643720"/>
            <a:chOff x="7268826" y="4030324"/>
            <a:chExt cx="1643720" cy="1643720"/>
          </a:xfrm>
        </p:grpSpPr>
        <p:pic>
          <p:nvPicPr>
            <p:cNvPr id="37" name="Graphic 36" descr="Cloud with solid fill">
              <a:extLst>
                <a:ext uri="{FF2B5EF4-FFF2-40B4-BE49-F238E27FC236}">
                  <a16:creationId xmlns:a16="http://schemas.microsoft.com/office/drawing/2014/main" id="{039A1427-1929-82B6-102B-CB5A72FA1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68826" y="4030324"/>
              <a:ext cx="1643720" cy="164372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03E39C0-D88A-5B68-9BE8-EF226D07A41E}"/>
                </a:ext>
              </a:extLst>
            </p:cNvPr>
            <p:cNvSpPr txBox="1"/>
            <p:nvPr/>
          </p:nvSpPr>
          <p:spPr>
            <a:xfrm>
              <a:off x="7711497" y="4788601"/>
              <a:ext cx="693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Gotham Book" pitchFamily="50" charset="0"/>
                </a:rPr>
                <a:t>Trust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1701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67B0D47C-7814-9E87-4A0E-6FECC14ABF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418" y="0"/>
            <a:ext cx="6863075" cy="686307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9FE924-987E-2D98-DF61-D6942654C232}"/>
              </a:ext>
            </a:extLst>
          </p:cNvPr>
          <p:cNvCxnSpPr/>
          <p:nvPr/>
        </p:nvCxnSpPr>
        <p:spPr>
          <a:xfrm>
            <a:off x="7844589" y="96253"/>
            <a:ext cx="0" cy="6858000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E550E4-8231-78F0-37D7-3D77A2935A5B}"/>
              </a:ext>
            </a:extLst>
          </p:cNvPr>
          <p:cNvGrpSpPr/>
          <p:nvPr/>
        </p:nvGrpSpPr>
        <p:grpSpPr>
          <a:xfrm>
            <a:off x="1098557" y="1983611"/>
            <a:ext cx="2876550" cy="2876550"/>
            <a:chOff x="1098557" y="1983611"/>
            <a:chExt cx="2876550" cy="2876550"/>
          </a:xfrm>
        </p:grpSpPr>
        <p:pic>
          <p:nvPicPr>
            <p:cNvPr id="4" name="Graphic 3" descr="User with solid fill">
              <a:extLst>
                <a:ext uri="{FF2B5EF4-FFF2-40B4-BE49-F238E27FC236}">
                  <a16:creationId xmlns:a16="http://schemas.microsoft.com/office/drawing/2014/main" id="{325A7A53-CABA-F5CF-8B91-334B3363E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98557" y="1983611"/>
              <a:ext cx="2876550" cy="28765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BB4ACE-3B85-25DC-98FA-47360A0C4070}"/>
                </a:ext>
              </a:extLst>
            </p:cNvPr>
            <p:cNvSpPr txBox="1"/>
            <p:nvPr/>
          </p:nvSpPr>
          <p:spPr>
            <a:xfrm>
              <a:off x="1860300" y="3889963"/>
              <a:ext cx="13530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86BF"/>
                  </a:solidFill>
                  <a:latin typeface="Gotham Book" pitchFamily="50" charset="0"/>
                </a:rPr>
                <a:t>Research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553E51-3D48-B440-1C49-5DEFBDAC8FC6}"/>
              </a:ext>
            </a:extLst>
          </p:cNvPr>
          <p:cNvGrpSpPr/>
          <p:nvPr/>
        </p:nvGrpSpPr>
        <p:grpSpPr>
          <a:xfrm>
            <a:off x="3213363" y="1983611"/>
            <a:ext cx="2876550" cy="2876550"/>
            <a:chOff x="4657725" y="1983611"/>
            <a:chExt cx="2876550" cy="2876550"/>
          </a:xfrm>
        </p:grpSpPr>
        <p:pic>
          <p:nvPicPr>
            <p:cNvPr id="3" name="Graphic 2" descr="User with solid fill">
              <a:extLst>
                <a:ext uri="{FF2B5EF4-FFF2-40B4-BE49-F238E27FC236}">
                  <a16:creationId xmlns:a16="http://schemas.microsoft.com/office/drawing/2014/main" id="{277F1A9E-A762-6E4F-D76B-DFACF1E2B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57725" y="1983611"/>
              <a:ext cx="2876550" cy="28765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C8E24B-F2EA-1F47-560D-6D05916C3961}"/>
                </a:ext>
              </a:extLst>
            </p:cNvPr>
            <p:cNvSpPr txBox="1"/>
            <p:nvPr/>
          </p:nvSpPr>
          <p:spPr>
            <a:xfrm>
              <a:off x="5274141" y="3889963"/>
              <a:ext cx="1643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86BF"/>
                  </a:solidFill>
                  <a:latin typeface="Gotham Book" pitchFamily="50" charset="0"/>
                </a:rPr>
                <a:t>Early Stage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ACB22DC-F57D-F569-0327-D1D5B1B2E6FB}"/>
              </a:ext>
            </a:extLst>
          </p:cNvPr>
          <p:cNvGrpSpPr/>
          <p:nvPr/>
        </p:nvGrpSpPr>
        <p:grpSpPr>
          <a:xfrm>
            <a:off x="8216893" y="1997839"/>
            <a:ext cx="2876550" cy="2876550"/>
            <a:chOff x="8216893" y="1997839"/>
            <a:chExt cx="2876550" cy="2876550"/>
          </a:xfrm>
        </p:grpSpPr>
        <p:pic>
          <p:nvPicPr>
            <p:cNvPr id="5" name="Graphic 4" descr="User with solid fill">
              <a:extLst>
                <a:ext uri="{FF2B5EF4-FFF2-40B4-BE49-F238E27FC236}">
                  <a16:creationId xmlns:a16="http://schemas.microsoft.com/office/drawing/2014/main" id="{619B77A3-6D4E-E7AF-B717-FECC2A7E2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16893" y="1997839"/>
              <a:ext cx="2876550" cy="287655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7F5C56-530F-F012-0DA9-0EAF8A2B2E38}"/>
                </a:ext>
              </a:extLst>
            </p:cNvPr>
            <p:cNvSpPr txBox="1"/>
            <p:nvPr/>
          </p:nvSpPr>
          <p:spPr>
            <a:xfrm>
              <a:off x="8912546" y="3889963"/>
              <a:ext cx="1493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86BF"/>
                  </a:solidFill>
                  <a:latin typeface="Gotham Book" pitchFamily="50" charset="0"/>
                </a:rPr>
                <a:t>Enterprise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C21DC62-7B6D-25C8-25BD-E2338EE829C8}"/>
              </a:ext>
            </a:extLst>
          </p:cNvPr>
          <p:cNvGrpSpPr/>
          <p:nvPr/>
        </p:nvGrpSpPr>
        <p:grpSpPr>
          <a:xfrm>
            <a:off x="7223960" y="2622566"/>
            <a:ext cx="1158541" cy="1267397"/>
            <a:chOff x="6263799" y="2429877"/>
            <a:chExt cx="1158541" cy="126739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BCE65AF-58AB-0FD5-8F46-2CEDAB1B9D0E}"/>
                </a:ext>
              </a:extLst>
            </p:cNvPr>
            <p:cNvSpPr/>
            <p:nvPr/>
          </p:nvSpPr>
          <p:spPr>
            <a:xfrm>
              <a:off x="6511639" y="2720390"/>
              <a:ext cx="661585" cy="708609"/>
            </a:xfrm>
            <a:prstGeom prst="ellipse">
              <a:avLst/>
            </a:prstGeom>
            <a:solidFill>
              <a:srgbClr val="0086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903C741-93FA-954A-AC0D-D65054A54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63799" y="2429877"/>
              <a:ext cx="1158541" cy="1267397"/>
            </a:xfrm>
            <a:prstGeom prst="rect">
              <a:avLst/>
            </a:prstGeom>
          </p:spPr>
        </p:pic>
      </p:grpSp>
      <p:pic>
        <p:nvPicPr>
          <p:cNvPr id="6" name="Graphic 5" descr="Arrow: Slight curve with solid fill">
            <a:extLst>
              <a:ext uri="{FF2B5EF4-FFF2-40B4-BE49-F238E27FC236}">
                <a16:creationId xmlns:a16="http://schemas.microsoft.com/office/drawing/2014/main" id="{A106401B-4703-8555-83AA-E68AB70093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18985" y="3773441"/>
            <a:ext cx="1152852" cy="914400"/>
          </a:xfrm>
          <a:prstGeom prst="rect">
            <a:avLst/>
          </a:prstGeom>
        </p:spPr>
      </p:pic>
      <p:pic>
        <p:nvPicPr>
          <p:cNvPr id="11" name="Graphic 10" descr="Arrow: Slight curve with solid fill">
            <a:extLst>
              <a:ext uri="{FF2B5EF4-FFF2-40B4-BE49-F238E27FC236}">
                <a16:creationId xmlns:a16="http://schemas.microsoft.com/office/drawing/2014/main" id="{6C1C3D98-6D1B-E569-4460-56EE09E27D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7229647" y="1943676"/>
            <a:ext cx="1152853" cy="9144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9279C35-8FAA-76BB-6FFE-2EFBF0247B3C}"/>
              </a:ext>
            </a:extLst>
          </p:cNvPr>
          <p:cNvSpPr txBox="1"/>
          <p:nvPr/>
        </p:nvSpPr>
        <p:spPr>
          <a:xfrm>
            <a:off x="-5950912" y="921151"/>
            <a:ext cx="575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latin typeface="Gotham Book" pitchFamily="50" charset="0"/>
              </a:rPr>
              <a:t>Passporting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BA37519-1B59-EA5B-58E9-2F9592002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97587" y="235032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8045B5-3266-83DE-C6FF-7728F21E5A91}"/>
              </a:ext>
            </a:extLst>
          </p:cNvPr>
          <p:cNvGrpSpPr/>
          <p:nvPr/>
        </p:nvGrpSpPr>
        <p:grpSpPr>
          <a:xfrm>
            <a:off x="3975107" y="7019353"/>
            <a:ext cx="1643720" cy="1643720"/>
            <a:chOff x="6900350" y="5436500"/>
            <a:chExt cx="1643720" cy="1643720"/>
          </a:xfrm>
        </p:grpSpPr>
        <p:pic>
          <p:nvPicPr>
            <p:cNvPr id="13" name="Graphic 12" descr="Cloud with solid fill">
              <a:extLst>
                <a:ext uri="{FF2B5EF4-FFF2-40B4-BE49-F238E27FC236}">
                  <a16:creationId xmlns:a16="http://schemas.microsoft.com/office/drawing/2014/main" id="{700C09F1-0216-0D38-9873-3F032D1E1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900350" y="5436500"/>
              <a:ext cx="1643720" cy="164372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7212AD4-FF10-433C-B7E2-31A534E99C0C}"/>
                </a:ext>
              </a:extLst>
            </p:cNvPr>
            <p:cNvSpPr txBox="1"/>
            <p:nvPr/>
          </p:nvSpPr>
          <p:spPr>
            <a:xfrm>
              <a:off x="7114960" y="6231919"/>
              <a:ext cx="12145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Gotham Book" pitchFamily="50" charset="0"/>
                </a:rPr>
                <a:t>Readiness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F9F0D6-D11A-8323-CABD-B2CC28F45D92}"/>
              </a:ext>
            </a:extLst>
          </p:cNvPr>
          <p:cNvGrpSpPr/>
          <p:nvPr/>
        </p:nvGrpSpPr>
        <p:grpSpPr>
          <a:xfrm>
            <a:off x="10548280" y="-1737225"/>
            <a:ext cx="1643720" cy="1643720"/>
            <a:chOff x="6900350" y="2019990"/>
            <a:chExt cx="1643720" cy="1643720"/>
          </a:xfrm>
        </p:grpSpPr>
        <p:pic>
          <p:nvPicPr>
            <p:cNvPr id="16" name="Graphic 15" descr="Cloud with solid fill">
              <a:extLst>
                <a:ext uri="{FF2B5EF4-FFF2-40B4-BE49-F238E27FC236}">
                  <a16:creationId xmlns:a16="http://schemas.microsoft.com/office/drawing/2014/main" id="{23FF5603-9C45-87BC-0241-E76B40F00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900350" y="2019990"/>
              <a:ext cx="1643720" cy="164372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C01483-DCB5-3C64-3FE1-DA82C8010496}"/>
                </a:ext>
              </a:extLst>
            </p:cNvPr>
            <p:cNvSpPr txBox="1"/>
            <p:nvPr/>
          </p:nvSpPr>
          <p:spPr>
            <a:xfrm>
              <a:off x="7197862" y="2812289"/>
              <a:ext cx="1024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Gotham Book" pitchFamily="50" charset="0"/>
                </a:rPr>
                <a:t>Security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05B179-A24B-40D1-660A-414CE7D7A98E}"/>
              </a:ext>
            </a:extLst>
          </p:cNvPr>
          <p:cNvGrpSpPr/>
          <p:nvPr/>
        </p:nvGrpSpPr>
        <p:grpSpPr>
          <a:xfrm>
            <a:off x="10548280" y="7019353"/>
            <a:ext cx="1643720" cy="1643720"/>
            <a:chOff x="7268826" y="339891"/>
            <a:chExt cx="1643720" cy="1643720"/>
          </a:xfrm>
        </p:grpSpPr>
        <p:pic>
          <p:nvPicPr>
            <p:cNvPr id="19" name="Graphic 18" descr="Cloud with solid fill">
              <a:extLst>
                <a:ext uri="{FF2B5EF4-FFF2-40B4-BE49-F238E27FC236}">
                  <a16:creationId xmlns:a16="http://schemas.microsoft.com/office/drawing/2014/main" id="{D2554ED4-F3CE-C71A-5C33-C39924D3D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268826" y="339891"/>
              <a:ext cx="1643720" cy="164372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D218BDF-1A0B-3DD5-B9CA-38CE637DF169}"/>
                </a:ext>
              </a:extLst>
            </p:cNvPr>
            <p:cNvSpPr txBox="1"/>
            <p:nvPr/>
          </p:nvSpPr>
          <p:spPr>
            <a:xfrm>
              <a:off x="7517452" y="1129815"/>
              <a:ext cx="11464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Gotham Book" pitchFamily="50" charset="0"/>
                </a:rPr>
                <a:t>Liabilities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4FEDA8E-D56C-6657-8876-2EBCFE4FB836}"/>
              </a:ext>
            </a:extLst>
          </p:cNvPr>
          <p:cNvGrpSpPr/>
          <p:nvPr/>
        </p:nvGrpSpPr>
        <p:grpSpPr>
          <a:xfrm>
            <a:off x="3975107" y="-1737225"/>
            <a:ext cx="1643720" cy="1643720"/>
            <a:chOff x="7268826" y="4030324"/>
            <a:chExt cx="1643720" cy="1643720"/>
          </a:xfrm>
        </p:grpSpPr>
        <p:pic>
          <p:nvPicPr>
            <p:cNvPr id="22" name="Graphic 21" descr="Cloud with solid fill">
              <a:extLst>
                <a:ext uri="{FF2B5EF4-FFF2-40B4-BE49-F238E27FC236}">
                  <a16:creationId xmlns:a16="http://schemas.microsoft.com/office/drawing/2014/main" id="{09D86A39-C7C1-FAE9-B08C-78296B812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268826" y="4030324"/>
              <a:ext cx="1643720" cy="164372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D9DFEF-9222-D9C4-0442-6BA98DCF115D}"/>
                </a:ext>
              </a:extLst>
            </p:cNvPr>
            <p:cNvSpPr txBox="1"/>
            <p:nvPr/>
          </p:nvSpPr>
          <p:spPr>
            <a:xfrm>
              <a:off x="7711497" y="4788601"/>
              <a:ext cx="693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Gotham Book" pitchFamily="50" charset="0"/>
                </a:rPr>
                <a:t>Trust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0355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67B0D47C-7814-9E87-4A0E-6FECC14ABF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418" y="0"/>
            <a:ext cx="6863075" cy="6863075"/>
          </a:xfrm>
          <a:prstGeom prst="rect">
            <a:avLst/>
          </a:prstGeom>
        </p:spPr>
      </p:pic>
      <p:pic>
        <p:nvPicPr>
          <p:cNvPr id="4" name="Graphic 3" descr="User with solid fill">
            <a:extLst>
              <a:ext uri="{FF2B5EF4-FFF2-40B4-BE49-F238E27FC236}">
                <a16:creationId xmlns:a16="http://schemas.microsoft.com/office/drawing/2014/main" id="{325A7A53-CABA-F5CF-8B91-334B3363E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1418" y="0"/>
            <a:ext cx="948298" cy="948298"/>
          </a:xfrm>
          <a:prstGeom prst="rect">
            <a:avLst/>
          </a:prstGeom>
        </p:spPr>
      </p:pic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277F1A9E-A762-6E4F-D76B-DFACF1E2B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788" y="0"/>
            <a:ext cx="948298" cy="948298"/>
          </a:xfrm>
          <a:prstGeom prst="rect">
            <a:avLst/>
          </a:prstGeom>
        </p:spPr>
      </p:pic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619B77A3-6D4E-E7AF-B717-FECC2A7E2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3315" y="0"/>
            <a:ext cx="948298" cy="948298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9C21DC62-7B6D-25C8-25BD-E2338EE829C8}"/>
              </a:ext>
            </a:extLst>
          </p:cNvPr>
          <p:cNvGrpSpPr/>
          <p:nvPr/>
        </p:nvGrpSpPr>
        <p:grpSpPr>
          <a:xfrm>
            <a:off x="1635946" y="265241"/>
            <a:ext cx="381930" cy="417816"/>
            <a:chOff x="6263799" y="2429877"/>
            <a:chExt cx="1158541" cy="126739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BCE65AF-58AB-0FD5-8F46-2CEDAB1B9D0E}"/>
                </a:ext>
              </a:extLst>
            </p:cNvPr>
            <p:cNvSpPr/>
            <p:nvPr/>
          </p:nvSpPr>
          <p:spPr>
            <a:xfrm>
              <a:off x="6511639" y="2720390"/>
              <a:ext cx="661585" cy="708609"/>
            </a:xfrm>
            <a:prstGeom prst="ellipse">
              <a:avLst/>
            </a:prstGeom>
            <a:solidFill>
              <a:srgbClr val="0086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903C741-93FA-954A-AC0D-D65054A54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63799" y="2429877"/>
              <a:ext cx="1158541" cy="126739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2F7E57E-413C-7F53-E63C-958D0C33B48C}"/>
              </a:ext>
            </a:extLst>
          </p:cNvPr>
          <p:cNvSpPr txBox="1"/>
          <p:nvPr/>
        </p:nvSpPr>
        <p:spPr>
          <a:xfrm>
            <a:off x="195513" y="921151"/>
            <a:ext cx="575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latin typeface="Gotham Book" pitchFamily="50" charset="0"/>
              </a:rPr>
              <a:t>Passporting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06A810-2728-B95A-F871-A96813DCFC78}"/>
              </a:ext>
            </a:extLst>
          </p:cNvPr>
          <p:cNvSpPr txBox="1"/>
          <p:nvPr/>
        </p:nvSpPr>
        <p:spPr>
          <a:xfrm>
            <a:off x="7148979" y="1571624"/>
            <a:ext cx="47590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Establishes trust between parties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Streamlines on-boarding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Stimulates proliferation and use of open source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Improves growth of innovators’ companies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Builds relationships between small enterprise and large corporates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B20596-4963-6CB2-E319-70A426EAE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556" y="2357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224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67B0D47C-7814-9E87-4A0E-6FECC14AB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418" y="0"/>
            <a:ext cx="6863075" cy="686307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502F674-8CFB-CEC5-7941-6B3945B39740}"/>
              </a:ext>
            </a:extLst>
          </p:cNvPr>
          <p:cNvSpPr txBox="1"/>
          <p:nvPr/>
        </p:nvSpPr>
        <p:spPr>
          <a:xfrm>
            <a:off x="8710749" y="2459504"/>
            <a:ext cx="33631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6000" dirty="0">
                <a:solidFill>
                  <a:schemeClr val="bg1"/>
                </a:solidFill>
                <a:latin typeface="Gotham Book" pitchFamily="50" charset="0"/>
              </a:rPr>
              <a:t>Support</a:t>
            </a:r>
          </a:p>
          <a:p>
            <a:pPr algn="r"/>
            <a:r>
              <a:rPr lang="en-GB" sz="6000" dirty="0">
                <a:solidFill>
                  <a:schemeClr val="bg1"/>
                </a:solidFill>
                <a:latin typeface="Gotham Book" pitchFamily="50" charset="0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3370602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5502F674-8CFB-CEC5-7941-6B3945B39740}"/>
              </a:ext>
            </a:extLst>
          </p:cNvPr>
          <p:cNvSpPr txBox="1"/>
          <p:nvPr/>
        </p:nvSpPr>
        <p:spPr>
          <a:xfrm>
            <a:off x="12554357" y="2459504"/>
            <a:ext cx="33631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6000" dirty="0">
                <a:solidFill>
                  <a:schemeClr val="bg1"/>
                </a:solidFill>
                <a:latin typeface="Gotham Book" pitchFamily="50" charset="0"/>
              </a:rPr>
              <a:t>Support</a:t>
            </a:r>
          </a:p>
          <a:p>
            <a:pPr algn="r"/>
            <a:r>
              <a:rPr lang="en-GB" sz="6000" dirty="0">
                <a:solidFill>
                  <a:schemeClr val="bg1"/>
                </a:solidFill>
                <a:latin typeface="Gotham Book" pitchFamily="50" charset="0"/>
              </a:rPr>
              <a:t>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2F85B-5E24-D70A-AFA6-2601A40A1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557" y="766915"/>
            <a:ext cx="1771650" cy="148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1ECE15-A932-D343-2D92-F7A04FD3E7D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090765" cy="1090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9D1E4D-562C-D23D-6041-D9E4816AA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6117" y="1090765"/>
            <a:ext cx="1905000" cy="11620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F69E76-86E8-E203-005B-A43583121CFF}"/>
              </a:ext>
            </a:extLst>
          </p:cNvPr>
          <p:cNvCxnSpPr/>
          <p:nvPr/>
        </p:nvCxnSpPr>
        <p:spPr>
          <a:xfrm>
            <a:off x="1090765" y="2598821"/>
            <a:ext cx="98820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0D7DB9-83CA-C6F8-3EB7-4ED327148BD0}"/>
              </a:ext>
            </a:extLst>
          </p:cNvPr>
          <p:cNvSpPr txBox="1"/>
          <p:nvPr/>
        </p:nvSpPr>
        <p:spPr>
          <a:xfrm>
            <a:off x="1090765" y="2944828"/>
            <a:ext cx="500523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b="1" dirty="0">
                <a:solidFill>
                  <a:schemeClr val="bg1"/>
                </a:solidFill>
                <a:latin typeface="Gotham Book" pitchFamily="50" charset="0"/>
              </a:rPr>
              <a:t>Tools and platforms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Licenses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Compute time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Sandboxes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Assets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Technical Support/Advice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74733-A859-3641-812B-E05BFE6E9285}"/>
              </a:ext>
            </a:extLst>
          </p:cNvPr>
          <p:cNvSpPr txBox="1"/>
          <p:nvPr/>
        </p:nvSpPr>
        <p:spPr>
          <a:xfrm>
            <a:off x="6096000" y="2944828"/>
            <a:ext cx="500523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b="1" dirty="0">
                <a:solidFill>
                  <a:schemeClr val="bg1"/>
                </a:solidFill>
                <a:latin typeface="Gotham Book" pitchFamily="50" charset="0"/>
              </a:rPr>
              <a:t>Professional Services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Pre-trained staff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Support innovators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Develop skills development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Enable innovation at scale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Post-adoption, staffing-in-a-box managed services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7B22F-D861-B127-A448-739CA58BBED9}"/>
              </a:ext>
            </a:extLst>
          </p:cNvPr>
          <p:cNvSpPr txBox="1"/>
          <p:nvPr/>
        </p:nvSpPr>
        <p:spPr>
          <a:xfrm rot="16200000">
            <a:off x="-992857" y="8117974"/>
            <a:ext cx="2631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Gotham Book" pitchFamily="50" charset="0"/>
              </a:rPr>
              <a:t>Examples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9CCD2B-E3AC-6518-57AC-4ADF12166AB2}"/>
              </a:ext>
            </a:extLst>
          </p:cNvPr>
          <p:cNvGrpSpPr/>
          <p:nvPr/>
        </p:nvGrpSpPr>
        <p:grpSpPr>
          <a:xfrm>
            <a:off x="-3544386" y="6882755"/>
            <a:ext cx="3320714" cy="1660357"/>
            <a:chOff x="1925008" y="3406493"/>
            <a:chExt cx="3320714" cy="166035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C14C76-DF32-4757-B12C-6A7A404E4394}"/>
                </a:ext>
              </a:extLst>
            </p:cNvPr>
            <p:cNvSpPr/>
            <p:nvPr/>
          </p:nvSpPr>
          <p:spPr>
            <a:xfrm>
              <a:off x="2021260" y="3680068"/>
              <a:ext cx="3128211" cy="11132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Picture 2" descr="google-cloud1">
              <a:extLst>
                <a:ext uri="{FF2B5EF4-FFF2-40B4-BE49-F238E27FC236}">
                  <a16:creationId xmlns:a16="http://schemas.microsoft.com/office/drawing/2014/main" id="{65A4313B-644C-C1D7-D84A-110A180388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5008" y="3406493"/>
              <a:ext cx="3320714" cy="1660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Picture 4" descr="Synechron">
            <a:extLst>
              <a:ext uri="{FF2B5EF4-FFF2-40B4-BE49-F238E27FC236}">
                <a16:creationId xmlns:a16="http://schemas.microsoft.com/office/drawing/2014/main" id="{48F48144-FE1D-FD7C-913A-46E952A45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4357" y="7156332"/>
            <a:ext cx="3128211" cy="111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1F6154F-F0D2-B3AD-6F9A-B2883A5799DA}"/>
              </a:ext>
            </a:extLst>
          </p:cNvPr>
          <p:cNvGrpSpPr/>
          <p:nvPr/>
        </p:nvGrpSpPr>
        <p:grpSpPr>
          <a:xfrm>
            <a:off x="12554356" y="8686895"/>
            <a:ext cx="3128211" cy="1113203"/>
            <a:chOff x="7034510" y="5210632"/>
            <a:chExt cx="3128211" cy="111320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4CC1892-F5AE-BC12-D2DA-00D662B8D7B2}"/>
                </a:ext>
              </a:extLst>
            </p:cNvPr>
            <p:cNvSpPr/>
            <p:nvPr/>
          </p:nvSpPr>
          <p:spPr>
            <a:xfrm>
              <a:off x="7034510" y="5210632"/>
              <a:ext cx="3128211" cy="11132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9" name="Picture 6" descr="Accolite Digital acquires Abyeti Technologies; strengthens product  engineering capabilities">
              <a:extLst>
                <a:ext uri="{FF2B5EF4-FFF2-40B4-BE49-F238E27FC236}">
                  <a16:creationId xmlns:a16="http://schemas.microsoft.com/office/drawing/2014/main" id="{73AB8241-2E85-E0F6-EFBF-CA9934B617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606" b="31606"/>
            <a:stretch/>
          </p:blipFill>
          <p:spPr bwMode="auto">
            <a:xfrm>
              <a:off x="7226965" y="5502584"/>
              <a:ext cx="2743299" cy="529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C96168-9A23-093A-00FB-FDBEBC06F0D8}"/>
              </a:ext>
            </a:extLst>
          </p:cNvPr>
          <p:cNvGrpSpPr/>
          <p:nvPr/>
        </p:nvGrpSpPr>
        <p:grpSpPr>
          <a:xfrm>
            <a:off x="-3448135" y="8686895"/>
            <a:ext cx="3128211" cy="1113203"/>
            <a:chOff x="2021259" y="5210633"/>
            <a:chExt cx="3128211" cy="111320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331EDDD-078C-1F43-150F-E91D63E6E64C}"/>
                </a:ext>
              </a:extLst>
            </p:cNvPr>
            <p:cNvSpPr/>
            <p:nvPr/>
          </p:nvSpPr>
          <p:spPr>
            <a:xfrm>
              <a:off x="2021259" y="5210633"/>
              <a:ext cx="3128211" cy="11132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" name="Picture 10">
              <a:extLst>
                <a:ext uri="{FF2B5EF4-FFF2-40B4-BE49-F238E27FC236}">
                  <a16:creationId xmlns:a16="http://schemas.microsoft.com/office/drawing/2014/main" id="{A4CF7E0E-D30C-F4E9-E578-29116D98E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5825" y="5308341"/>
              <a:ext cx="2679078" cy="901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AD8A2C1-F741-AD05-2A75-D34AE71F0301}"/>
              </a:ext>
            </a:extLst>
          </p:cNvPr>
          <p:cNvSpPr txBox="1"/>
          <p:nvPr/>
        </p:nvSpPr>
        <p:spPr>
          <a:xfrm>
            <a:off x="1925008" y="6987053"/>
            <a:ext cx="10266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Gotham Book" pitchFamily="50" charset="0"/>
              </a:rPr>
              <a:t>* Companies are indicative based on existing FINOS membership or pre-engagement with the SIG</a:t>
            </a:r>
          </a:p>
        </p:txBody>
      </p:sp>
    </p:spTree>
    <p:extLst>
      <p:ext uri="{BB962C8B-B14F-4D97-AF65-F5344CB8AC3E}">
        <p14:creationId xmlns:p14="http://schemas.microsoft.com/office/powerpoint/2010/main" val="1580059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3E884-E7B4-0C61-1DAB-C0DD94C9C01E}"/>
              </a:ext>
            </a:extLst>
          </p:cNvPr>
          <p:cNvCxnSpPr>
            <a:cxnSpLocks/>
          </p:cNvCxnSpPr>
          <p:nvPr/>
        </p:nvCxnSpPr>
        <p:spPr>
          <a:xfrm flipH="1">
            <a:off x="-2237699" y="2768266"/>
            <a:ext cx="6261434" cy="6261434"/>
          </a:xfrm>
          <a:prstGeom prst="line">
            <a:avLst/>
          </a:prstGeom>
          <a:ln w="1270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9133C6B-F853-0786-5F20-A03CB10E7E40}"/>
              </a:ext>
            </a:extLst>
          </p:cNvPr>
          <p:cNvSpPr txBox="1"/>
          <p:nvPr/>
        </p:nvSpPr>
        <p:spPr>
          <a:xfrm rot="18900000">
            <a:off x="721256" y="3524042"/>
            <a:ext cx="3801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>
                <a:solidFill>
                  <a:srgbClr val="0086BF"/>
                </a:solidFill>
                <a:latin typeface="Gotham Book" pitchFamily="50" charset="0"/>
              </a:rPr>
              <a:t>1. Vision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60B2914-1616-7C57-1C5F-7DF89A9F9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7" y="78805"/>
            <a:ext cx="964936" cy="1003394"/>
          </a:xfrm>
          <a:prstGeom prst="rect">
            <a:avLst/>
          </a:prstGeom>
        </p:spPr>
      </p:pic>
      <p:graphicFrame>
        <p:nvGraphicFramePr>
          <p:cNvPr id="7" name="Table 36">
            <a:extLst>
              <a:ext uri="{FF2B5EF4-FFF2-40B4-BE49-F238E27FC236}">
                <a16:creationId xmlns:a16="http://schemas.microsoft.com/office/drawing/2014/main" id="{8FFFDFC3-AD3E-DEF8-2125-B1E556EA1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09176"/>
              </p:ext>
            </p:extLst>
          </p:nvPr>
        </p:nvGraphicFramePr>
        <p:xfrm>
          <a:off x="6517085" y="471896"/>
          <a:ext cx="4443280" cy="5995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640">
                  <a:extLst>
                    <a:ext uri="{9D8B030D-6E8A-4147-A177-3AD203B41FA5}">
                      <a16:colId xmlns:a16="http://schemas.microsoft.com/office/drawing/2014/main" val="874966252"/>
                    </a:ext>
                  </a:extLst>
                </a:gridCol>
                <a:gridCol w="2221640">
                  <a:extLst>
                    <a:ext uri="{9D8B030D-6E8A-4147-A177-3AD203B41FA5}">
                      <a16:colId xmlns:a16="http://schemas.microsoft.com/office/drawing/2014/main" val="336547878"/>
                    </a:ext>
                  </a:extLst>
                </a:gridCol>
              </a:tblGrid>
              <a:tr h="666202">
                <a:tc gridSpan="2">
                  <a:txBody>
                    <a:bodyPr/>
                    <a:lstStyle/>
                    <a:p>
                      <a:pPr algn="ctr"/>
                      <a:r>
                        <a:rPr lang="en-GB" sz="2100" dirty="0">
                          <a:latin typeface="Averta" panose="00000500000000000000" pitchFamily="50" charset="0"/>
                        </a:rPr>
                        <a:t>Initial Technologies</a:t>
                      </a:r>
                    </a:p>
                  </a:txBody>
                  <a:tcPr marL="107227" marR="107227" marT="53613" marB="53613" anchor="ctr">
                    <a:solidFill>
                      <a:srgbClr val="00B5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292215"/>
                  </a:ext>
                </a:extLst>
              </a:tr>
              <a:tr h="66620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rta" panose="00000500000000000000" pitchFamily="50" charset="0"/>
                        </a:rPr>
                        <a:t>Artificial Intelligence</a:t>
                      </a: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verta" panose="00000500000000000000" pitchFamily="50" charset="0"/>
                      </a:endParaRP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522955"/>
                  </a:ext>
                </a:extLst>
              </a:tr>
              <a:tr h="66620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rta" panose="00000500000000000000" pitchFamily="50" charset="0"/>
                        </a:rPr>
                        <a:t>Blockchain &amp; DLT</a:t>
                      </a: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verta" panose="00000500000000000000" pitchFamily="50" charset="0"/>
                      </a:endParaRP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136456"/>
                  </a:ext>
                </a:extLst>
              </a:tr>
              <a:tr h="66620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rta" panose="00000500000000000000" pitchFamily="50" charset="0"/>
                        </a:rPr>
                        <a:t>IOT</a:t>
                      </a: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verta" panose="00000500000000000000" pitchFamily="50" charset="0"/>
                      </a:endParaRP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720550"/>
                  </a:ext>
                </a:extLst>
              </a:tr>
              <a:tr h="66620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rta" panose="00000500000000000000" pitchFamily="50" charset="0"/>
                        </a:rPr>
                        <a:t>Robotics &amp; RPA</a:t>
                      </a: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verta" panose="00000500000000000000" pitchFamily="50" charset="0"/>
                      </a:endParaRP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482908"/>
                  </a:ext>
                </a:extLst>
              </a:tr>
              <a:tr h="66620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rta" panose="00000500000000000000" pitchFamily="50" charset="0"/>
                        </a:rPr>
                        <a:t>Spatial Computing</a:t>
                      </a: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verta" panose="00000500000000000000" pitchFamily="50" charset="0"/>
                      </a:endParaRP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500767"/>
                  </a:ext>
                </a:extLst>
              </a:tr>
              <a:tr h="66620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rta" panose="00000500000000000000" pitchFamily="50" charset="0"/>
                        </a:rPr>
                        <a:t>Quantum Technology</a:t>
                      </a: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verta" panose="00000500000000000000" pitchFamily="50" charset="0"/>
                      </a:endParaRP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830502"/>
                  </a:ext>
                </a:extLst>
              </a:tr>
              <a:tr h="66620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rta" panose="00000500000000000000" pitchFamily="50" charset="0"/>
                        </a:rPr>
                        <a:t>Neural Links</a:t>
                      </a: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verta" panose="00000500000000000000" pitchFamily="50" charset="0"/>
                      </a:endParaRP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856784"/>
                  </a:ext>
                </a:extLst>
              </a:tr>
              <a:tr h="6662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Averta" panose="00000500000000000000" pitchFamily="50" charset="0"/>
                        </a:rPr>
                        <a:t>Space Technology</a:t>
                      </a: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verta" panose="00000500000000000000" pitchFamily="50" charset="0"/>
                      </a:endParaRP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6074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D75A328-531C-557F-9E6C-9852775C75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80" b="58924"/>
          <a:stretch/>
        </p:blipFill>
        <p:spPr bwMode="auto">
          <a:xfrm>
            <a:off x="11281184" y="78806"/>
            <a:ext cx="910816" cy="100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933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82F85B-5E24-D70A-AFA6-2601A40A1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1" y="766915"/>
            <a:ext cx="1771650" cy="148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1ECE15-A932-D343-2D92-F7A04FD3E7D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090765" cy="109076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F69E76-86E8-E203-005B-A43583121CFF}"/>
              </a:ext>
            </a:extLst>
          </p:cNvPr>
          <p:cNvCxnSpPr/>
          <p:nvPr/>
        </p:nvCxnSpPr>
        <p:spPr>
          <a:xfrm>
            <a:off x="1090765" y="2598821"/>
            <a:ext cx="98820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0D7DB9-83CA-C6F8-3EB7-4ED327148BD0}"/>
              </a:ext>
            </a:extLst>
          </p:cNvPr>
          <p:cNvSpPr txBox="1"/>
          <p:nvPr/>
        </p:nvSpPr>
        <p:spPr>
          <a:xfrm>
            <a:off x="1090765" y="2944828"/>
            <a:ext cx="5005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b="1" dirty="0">
                <a:solidFill>
                  <a:schemeClr val="bg1"/>
                </a:solidFill>
                <a:latin typeface="Gotham Book" pitchFamily="50" charset="0"/>
              </a:rPr>
              <a:t>Tools and platforms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E186E2A-3B6B-FBEB-C5EF-399DFDFC4878}"/>
              </a:ext>
            </a:extLst>
          </p:cNvPr>
          <p:cNvGrpSpPr/>
          <p:nvPr/>
        </p:nvGrpSpPr>
        <p:grpSpPr>
          <a:xfrm>
            <a:off x="1925008" y="3406493"/>
            <a:ext cx="3320714" cy="1660357"/>
            <a:chOff x="1925008" y="3406493"/>
            <a:chExt cx="3320714" cy="166035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F5F32E6-D0CB-CC6A-4617-399BFE6E60A6}"/>
                </a:ext>
              </a:extLst>
            </p:cNvPr>
            <p:cNvSpPr/>
            <p:nvPr/>
          </p:nvSpPr>
          <p:spPr>
            <a:xfrm>
              <a:off x="2021260" y="3680068"/>
              <a:ext cx="3128211" cy="11132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50" name="Picture 2" descr="google-cloud1">
              <a:extLst>
                <a:ext uri="{FF2B5EF4-FFF2-40B4-BE49-F238E27FC236}">
                  <a16:creationId xmlns:a16="http://schemas.microsoft.com/office/drawing/2014/main" id="{AC4ECFF7-CBE0-9752-EA2A-06A3083767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5008" y="3406493"/>
              <a:ext cx="3320714" cy="1660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Synechron">
            <a:extLst>
              <a:ext uri="{FF2B5EF4-FFF2-40B4-BE49-F238E27FC236}">
                <a16:creationId xmlns:a16="http://schemas.microsoft.com/office/drawing/2014/main" id="{CEED4E29-8EF7-DB2E-D14E-C2E2BD1E0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511" y="3680069"/>
            <a:ext cx="3128211" cy="111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5ED839-AB48-BE4F-1246-DC43B42355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6117" y="1090765"/>
            <a:ext cx="1905000" cy="1162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8F3368-D009-DA7C-D0FD-2F6835CA1E24}"/>
              </a:ext>
            </a:extLst>
          </p:cNvPr>
          <p:cNvSpPr txBox="1"/>
          <p:nvPr/>
        </p:nvSpPr>
        <p:spPr>
          <a:xfrm>
            <a:off x="6096000" y="2944828"/>
            <a:ext cx="5005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b="1" dirty="0">
                <a:solidFill>
                  <a:schemeClr val="bg1"/>
                </a:solidFill>
                <a:latin typeface="Gotham Book" pitchFamily="50" charset="0"/>
              </a:rPr>
              <a:t>Professional Services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B13D4BF-6BD3-7054-A360-813B576AF3D0}"/>
              </a:ext>
            </a:extLst>
          </p:cNvPr>
          <p:cNvGrpSpPr/>
          <p:nvPr/>
        </p:nvGrpSpPr>
        <p:grpSpPr>
          <a:xfrm>
            <a:off x="7034510" y="5210632"/>
            <a:ext cx="3128211" cy="1113203"/>
            <a:chOff x="7034510" y="5210632"/>
            <a:chExt cx="3128211" cy="111320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EE0C13-A08F-4D2C-77AB-C58C13D89E81}"/>
                </a:ext>
              </a:extLst>
            </p:cNvPr>
            <p:cNvSpPr/>
            <p:nvPr/>
          </p:nvSpPr>
          <p:spPr>
            <a:xfrm>
              <a:off x="7034510" y="5210632"/>
              <a:ext cx="3128211" cy="11132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54" name="Picture 6" descr="Accolite Digital acquires Abyeti Technologies; strengthens product  engineering capabilities">
              <a:extLst>
                <a:ext uri="{FF2B5EF4-FFF2-40B4-BE49-F238E27FC236}">
                  <a16:creationId xmlns:a16="http://schemas.microsoft.com/office/drawing/2014/main" id="{336382C6-CE28-6417-2C38-8E322D30EA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606" b="31606"/>
            <a:stretch/>
          </p:blipFill>
          <p:spPr bwMode="auto">
            <a:xfrm>
              <a:off x="7226965" y="5502584"/>
              <a:ext cx="2743299" cy="529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EADA638-F539-ED65-1C4B-403938FF3F47}"/>
              </a:ext>
            </a:extLst>
          </p:cNvPr>
          <p:cNvGrpSpPr/>
          <p:nvPr/>
        </p:nvGrpSpPr>
        <p:grpSpPr>
          <a:xfrm>
            <a:off x="2021259" y="5210633"/>
            <a:ext cx="3128211" cy="1113203"/>
            <a:chOff x="2021259" y="5210633"/>
            <a:chExt cx="3128211" cy="111320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BF006C-DE59-D284-8D1F-3DB5471CB0E1}"/>
                </a:ext>
              </a:extLst>
            </p:cNvPr>
            <p:cNvSpPr/>
            <p:nvPr/>
          </p:nvSpPr>
          <p:spPr>
            <a:xfrm>
              <a:off x="2021259" y="5210633"/>
              <a:ext cx="3128211" cy="11132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6F272F1A-AF8D-7888-78C7-13A5693F21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5825" y="5308341"/>
              <a:ext cx="2679078" cy="901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8CD8B00-A8FC-4735-C984-5E8C45527E72}"/>
              </a:ext>
            </a:extLst>
          </p:cNvPr>
          <p:cNvSpPr txBox="1"/>
          <p:nvPr/>
        </p:nvSpPr>
        <p:spPr>
          <a:xfrm rot="16200000">
            <a:off x="-992857" y="5198311"/>
            <a:ext cx="2631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Gotham Book" pitchFamily="50" charset="0"/>
              </a:rPr>
              <a:t>Examples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455B49-06EB-1C54-8612-861EB84AAD66}"/>
              </a:ext>
            </a:extLst>
          </p:cNvPr>
          <p:cNvSpPr txBox="1"/>
          <p:nvPr/>
        </p:nvSpPr>
        <p:spPr>
          <a:xfrm>
            <a:off x="1925008" y="6501342"/>
            <a:ext cx="10266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Gotham Book" pitchFamily="50" charset="0"/>
              </a:rPr>
              <a:t>* Companies are indicative based on existing FINOS membership or pre-engagement with the SIG</a:t>
            </a:r>
          </a:p>
        </p:txBody>
      </p:sp>
    </p:spTree>
    <p:extLst>
      <p:ext uri="{BB962C8B-B14F-4D97-AF65-F5344CB8AC3E}">
        <p14:creationId xmlns:p14="http://schemas.microsoft.com/office/powerpoint/2010/main" val="9570362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5F3BB9-3FFA-1E73-A95F-51FB2B82EE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163C48-CD9B-BE5B-489F-5091E9AC4E60}"/>
              </a:ext>
            </a:extLst>
          </p:cNvPr>
          <p:cNvSpPr txBox="1"/>
          <p:nvPr/>
        </p:nvSpPr>
        <p:spPr>
          <a:xfrm>
            <a:off x="7148979" y="1953119"/>
            <a:ext cx="475902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dirty="0">
                <a:solidFill>
                  <a:schemeClr val="bg1"/>
                </a:solidFill>
                <a:latin typeface="Gotham Book" pitchFamily="50" charset="0"/>
              </a:rPr>
              <a:t>During POC phase: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Element of free or heavily subsidised rates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GB" sz="2400" dirty="0">
              <a:solidFill>
                <a:schemeClr val="bg1"/>
              </a:solidFill>
              <a:latin typeface="Gotham Book" pitchFamily="50" charset="0"/>
            </a:endParaRPr>
          </a:p>
          <a:p>
            <a:pPr>
              <a:spcAft>
                <a:spcPts val="1200"/>
              </a:spcAft>
            </a:pPr>
            <a:r>
              <a:rPr lang="en-GB" sz="2400" b="1" dirty="0">
                <a:solidFill>
                  <a:schemeClr val="bg1"/>
                </a:solidFill>
                <a:latin typeface="Gotham Book" pitchFamily="50" charset="0"/>
              </a:rPr>
              <a:t>Post-POC phase: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Assistance to showcase benefits of new technology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Continued engagement and support of Open Source projects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9F5636-98FF-6C7E-741F-EFF55A018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329" y="-1862486"/>
            <a:ext cx="1905000" cy="1162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5CE035-333D-0FFD-BE96-7BD619BF2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2329" y="162419"/>
            <a:ext cx="17716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670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5F3BB9-3FFA-1E73-A95F-51FB2B82EE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163C48-CD9B-BE5B-489F-5091E9AC4E60}"/>
              </a:ext>
            </a:extLst>
          </p:cNvPr>
          <p:cNvSpPr txBox="1"/>
          <p:nvPr/>
        </p:nvSpPr>
        <p:spPr>
          <a:xfrm>
            <a:off x="7148979" y="1648319"/>
            <a:ext cx="4759027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dirty="0">
                <a:solidFill>
                  <a:schemeClr val="bg1"/>
                </a:solidFill>
                <a:latin typeface="Gotham Book" pitchFamily="50" charset="0"/>
              </a:rPr>
              <a:t>During POC phase: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Element of free or heavily subsidised rates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GB" sz="2400" dirty="0">
              <a:solidFill>
                <a:schemeClr val="bg1"/>
              </a:solidFill>
              <a:latin typeface="Gotham Book" pitchFamily="50" charset="0"/>
            </a:endParaRPr>
          </a:p>
          <a:p>
            <a:pPr>
              <a:spcAft>
                <a:spcPts val="1200"/>
              </a:spcAft>
            </a:pPr>
            <a:r>
              <a:rPr lang="en-GB" sz="2400" b="1" dirty="0">
                <a:solidFill>
                  <a:schemeClr val="bg1"/>
                </a:solidFill>
                <a:latin typeface="Gotham Book" pitchFamily="50" charset="0"/>
              </a:rPr>
              <a:t>Post-POC phase: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Agreement to support any projects at fixed costs for adopters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Confirmation that staff can work with setup/integration teams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9F5636-98FF-6C7E-741F-EFF55A018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979" y="320743"/>
            <a:ext cx="1905000" cy="1162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5CE035-333D-0FFD-BE96-7BD619BF2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979" y="-2024411"/>
            <a:ext cx="17716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45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67B0D47C-7814-9E87-4A0E-6FECC14AB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366" y="0"/>
            <a:ext cx="6854971" cy="686307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502F674-8CFB-CEC5-7941-6B3945B39740}"/>
              </a:ext>
            </a:extLst>
          </p:cNvPr>
          <p:cNvSpPr txBox="1"/>
          <p:nvPr/>
        </p:nvSpPr>
        <p:spPr>
          <a:xfrm>
            <a:off x="6785800" y="1074509"/>
            <a:ext cx="528805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6000" dirty="0">
                <a:solidFill>
                  <a:schemeClr val="bg1"/>
                </a:solidFill>
                <a:latin typeface="Gotham Book" pitchFamily="50" charset="0"/>
              </a:rPr>
              <a:t>Talent</a:t>
            </a:r>
            <a:br>
              <a:rPr lang="en-GB" sz="6000" dirty="0">
                <a:solidFill>
                  <a:schemeClr val="bg1"/>
                </a:solidFill>
                <a:latin typeface="Gotham Book" pitchFamily="50" charset="0"/>
              </a:rPr>
            </a:br>
            <a:r>
              <a:rPr lang="en-GB" sz="6000" dirty="0">
                <a:solidFill>
                  <a:schemeClr val="bg1"/>
                </a:solidFill>
                <a:latin typeface="Gotham Book" pitchFamily="50" charset="0"/>
              </a:rPr>
              <a:t>Development</a:t>
            </a:r>
            <a:br>
              <a:rPr lang="en-GB" sz="6000" dirty="0">
                <a:solidFill>
                  <a:schemeClr val="bg1"/>
                </a:solidFill>
                <a:latin typeface="Gotham Book" pitchFamily="50" charset="0"/>
              </a:rPr>
            </a:br>
            <a:r>
              <a:rPr lang="en-GB" sz="6000" dirty="0">
                <a:solidFill>
                  <a:schemeClr val="bg1"/>
                </a:solidFill>
                <a:latin typeface="Gotham Book" pitchFamily="50" charset="0"/>
              </a:rPr>
              <a:t>Strategy</a:t>
            </a:r>
            <a:br>
              <a:rPr lang="en-GB" sz="6000" dirty="0">
                <a:solidFill>
                  <a:schemeClr val="bg1"/>
                </a:solidFill>
                <a:latin typeface="Gotham Book" pitchFamily="50" charset="0"/>
              </a:rPr>
            </a:br>
            <a:r>
              <a:rPr lang="en-GB" sz="6000" dirty="0">
                <a:solidFill>
                  <a:schemeClr val="bg1"/>
                </a:solidFill>
                <a:latin typeface="Gotham Book" pitchFamily="50" charset="0"/>
              </a:rPr>
              <a:t>for Emerging</a:t>
            </a:r>
            <a:br>
              <a:rPr lang="en-GB" sz="6000" dirty="0">
                <a:solidFill>
                  <a:schemeClr val="bg1"/>
                </a:solidFill>
                <a:latin typeface="Gotham Book" pitchFamily="50" charset="0"/>
              </a:rPr>
            </a:br>
            <a:r>
              <a:rPr lang="en-GB" sz="6000" dirty="0">
                <a:solidFill>
                  <a:schemeClr val="bg1"/>
                </a:solidFill>
                <a:latin typeface="Gotham Book" pitchFamily="50" charset="0"/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13074616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67B0D47C-7814-9E87-4A0E-6FECC14ABF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366" y="0"/>
            <a:ext cx="6854971" cy="686307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502F674-8CFB-CEC5-7941-6B3945B39740}"/>
              </a:ext>
            </a:extLst>
          </p:cNvPr>
          <p:cNvSpPr txBox="1"/>
          <p:nvPr/>
        </p:nvSpPr>
        <p:spPr>
          <a:xfrm>
            <a:off x="12625126" y="1074509"/>
            <a:ext cx="528805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6000" dirty="0">
                <a:solidFill>
                  <a:schemeClr val="bg1"/>
                </a:solidFill>
                <a:latin typeface="Gotham Book" pitchFamily="50" charset="0"/>
              </a:rPr>
              <a:t>Talent</a:t>
            </a:r>
            <a:br>
              <a:rPr lang="en-GB" sz="6000" dirty="0">
                <a:solidFill>
                  <a:schemeClr val="bg1"/>
                </a:solidFill>
                <a:latin typeface="Gotham Book" pitchFamily="50" charset="0"/>
              </a:rPr>
            </a:br>
            <a:r>
              <a:rPr lang="en-GB" sz="6000" dirty="0">
                <a:solidFill>
                  <a:schemeClr val="bg1"/>
                </a:solidFill>
                <a:latin typeface="Gotham Book" pitchFamily="50" charset="0"/>
              </a:rPr>
              <a:t>Development</a:t>
            </a:r>
            <a:br>
              <a:rPr lang="en-GB" sz="6000" dirty="0">
                <a:solidFill>
                  <a:schemeClr val="bg1"/>
                </a:solidFill>
                <a:latin typeface="Gotham Book" pitchFamily="50" charset="0"/>
              </a:rPr>
            </a:br>
            <a:r>
              <a:rPr lang="en-GB" sz="6000" dirty="0">
                <a:solidFill>
                  <a:schemeClr val="bg1"/>
                </a:solidFill>
                <a:latin typeface="Gotham Book" pitchFamily="50" charset="0"/>
              </a:rPr>
              <a:t>Strategy</a:t>
            </a:r>
            <a:br>
              <a:rPr lang="en-GB" sz="6000" dirty="0">
                <a:solidFill>
                  <a:schemeClr val="bg1"/>
                </a:solidFill>
                <a:latin typeface="Gotham Book" pitchFamily="50" charset="0"/>
              </a:rPr>
            </a:br>
            <a:r>
              <a:rPr lang="en-GB" sz="6000" dirty="0">
                <a:solidFill>
                  <a:schemeClr val="bg1"/>
                </a:solidFill>
                <a:latin typeface="Gotham Book" pitchFamily="50" charset="0"/>
              </a:rPr>
              <a:t>for Emerging</a:t>
            </a:r>
            <a:br>
              <a:rPr lang="en-GB" sz="6000" dirty="0">
                <a:solidFill>
                  <a:schemeClr val="bg1"/>
                </a:solidFill>
                <a:latin typeface="Gotham Book" pitchFamily="50" charset="0"/>
              </a:rPr>
            </a:br>
            <a:r>
              <a:rPr lang="en-GB" sz="6000" dirty="0">
                <a:solidFill>
                  <a:schemeClr val="bg1"/>
                </a:solidFill>
                <a:latin typeface="Gotham Book" pitchFamily="50" charset="0"/>
              </a:rPr>
              <a:t>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9429DA-4AA5-2CA4-34F3-5809E1EA6004}"/>
              </a:ext>
            </a:extLst>
          </p:cNvPr>
          <p:cNvSpPr txBox="1"/>
          <p:nvPr/>
        </p:nvSpPr>
        <p:spPr>
          <a:xfrm>
            <a:off x="7148979" y="674399"/>
            <a:ext cx="475902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dirty="0">
                <a:solidFill>
                  <a:schemeClr val="bg1"/>
                </a:solidFill>
                <a:latin typeface="Gotham Book" pitchFamily="50" charset="0"/>
              </a:rPr>
              <a:t>Rapid Upskilling Materials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Developed in conjunction with Brain Trust, Project Teams and Support Services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Learning outcomes and pain points converted into materials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Materials used to train future users of the open source technology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Improves adoptability at scale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588D2EC-1236-DEC0-CBA1-F392E68A9C84}"/>
              </a:ext>
            </a:extLst>
          </p:cNvPr>
          <p:cNvCxnSpPr>
            <a:cxnSpLocks/>
          </p:cNvCxnSpPr>
          <p:nvPr/>
        </p:nvCxnSpPr>
        <p:spPr>
          <a:xfrm>
            <a:off x="2454442" y="-495428"/>
            <a:ext cx="95022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DE706C-D10A-D7D7-E18C-4D48173C2601}"/>
              </a:ext>
            </a:extLst>
          </p:cNvPr>
          <p:cNvSpPr txBox="1"/>
          <p:nvPr/>
        </p:nvSpPr>
        <p:spPr>
          <a:xfrm>
            <a:off x="2606842" y="-1003414"/>
            <a:ext cx="1054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Gotham Book" pitchFamily="50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7118952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67B0D47C-7814-9E87-4A0E-6FECC14ABF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366" y="0"/>
            <a:ext cx="6854971" cy="6863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9429DA-4AA5-2CA4-34F3-5809E1EA6004}"/>
              </a:ext>
            </a:extLst>
          </p:cNvPr>
          <p:cNvSpPr txBox="1"/>
          <p:nvPr/>
        </p:nvSpPr>
        <p:spPr>
          <a:xfrm>
            <a:off x="12779758" y="674399"/>
            <a:ext cx="475902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dirty="0">
                <a:solidFill>
                  <a:schemeClr val="bg1"/>
                </a:solidFill>
                <a:latin typeface="Gotham Book" pitchFamily="50" charset="0"/>
              </a:rPr>
              <a:t>Rapid Upskilling Materials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Developed in conjunction with Brain Trust, Project Teams and Support Services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Learning outcomes and pain points converted into materials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Materials used to train future users of the open source technology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Improves adoptability at scale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FD4357-E673-654A-8177-7C25A0D8E659}"/>
              </a:ext>
            </a:extLst>
          </p:cNvPr>
          <p:cNvSpPr/>
          <p:nvPr/>
        </p:nvSpPr>
        <p:spPr>
          <a:xfrm>
            <a:off x="2915463" y="5487731"/>
            <a:ext cx="2512963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86BF"/>
                </a:solidFill>
                <a:latin typeface="Gotham Book" pitchFamily="50" charset="0"/>
              </a:rPr>
              <a:t>Pre-existing subject matter expertise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A640BC-49C9-75E2-D590-BBA59E80D2E7}"/>
              </a:ext>
            </a:extLst>
          </p:cNvPr>
          <p:cNvSpPr/>
          <p:nvPr/>
        </p:nvSpPr>
        <p:spPr>
          <a:xfrm>
            <a:off x="5750468" y="3239747"/>
            <a:ext cx="2512963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86BF"/>
                </a:solidFill>
                <a:latin typeface="Gotham Book" pitchFamily="50" charset="0"/>
              </a:rPr>
              <a:t>Discovered knowledge through exploration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260433-1FEC-57E8-B34E-C69214826AFF}"/>
              </a:ext>
            </a:extLst>
          </p:cNvPr>
          <p:cNvSpPr/>
          <p:nvPr/>
        </p:nvSpPr>
        <p:spPr>
          <a:xfrm>
            <a:off x="8554637" y="5482732"/>
            <a:ext cx="2512963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86BF"/>
                </a:solidFill>
                <a:latin typeface="Gotham Book" pitchFamily="50" charset="0"/>
              </a:rPr>
              <a:t>Implementation knowledge gained through re-use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C1AEA1C-828A-D54D-70BA-94883DC30A9B}"/>
              </a:ext>
            </a:extLst>
          </p:cNvPr>
          <p:cNvGrpSpPr/>
          <p:nvPr/>
        </p:nvGrpSpPr>
        <p:grpSpPr>
          <a:xfrm>
            <a:off x="2733669" y="2928623"/>
            <a:ext cx="2876550" cy="2876550"/>
            <a:chOff x="8216893" y="1997839"/>
            <a:chExt cx="2876550" cy="2876550"/>
          </a:xfrm>
        </p:grpSpPr>
        <p:pic>
          <p:nvPicPr>
            <p:cNvPr id="8" name="Graphic 7" descr="User with solid fill">
              <a:extLst>
                <a:ext uri="{FF2B5EF4-FFF2-40B4-BE49-F238E27FC236}">
                  <a16:creationId xmlns:a16="http://schemas.microsoft.com/office/drawing/2014/main" id="{6AF32713-B827-F7E2-E5F0-189673280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16893" y="1997839"/>
              <a:ext cx="2876550" cy="28765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4CBFF1-2546-E7CB-6FB7-079D7528795D}"/>
                </a:ext>
              </a:extLst>
            </p:cNvPr>
            <p:cNvSpPr txBox="1"/>
            <p:nvPr/>
          </p:nvSpPr>
          <p:spPr>
            <a:xfrm>
              <a:off x="8880840" y="3889963"/>
              <a:ext cx="15570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86BF"/>
                  </a:solidFill>
                  <a:latin typeface="Gotham Book" pitchFamily="50" charset="0"/>
                </a:rPr>
                <a:t>Brain Trust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603AF3-1BF2-2EA5-8A57-0632C1E51E41}"/>
              </a:ext>
            </a:extLst>
          </p:cNvPr>
          <p:cNvGrpSpPr/>
          <p:nvPr/>
        </p:nvGrpSpPr>
        <p:grpSpPr>
          <a:xfrm>
            <a:off x="5568674" y="674399"/>
            <a:ext cx="2876550" cy="2876550"/>
            <a:chOff x="8216893" y="1997839"/>
            <a:chExt cx="2876550" cy="2876550"/>
          </a:xfrm>
        </p:grpSpPr>
        <p:pic>
          <p:nvPicPr>
            <p:cNvPr id="11" name="Graphic 10" descr="User with solid fill">
              <a:extLst>
                <a:ext uri="{FF2B5EF4-FFF2-40B4-BE49-F238E27FC236}">
                  <a16:creationId xmlns:a16="http://schemas.microsoft.com/office/drawing/2014/main" id="{F87A8D5B-9521-A62E-F04B-33A242334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16893" y="1997839"/>
              <a:ext cx="2876550" cy="287655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7A6CC7-0485-ECD4-265E-128E68B5D380}"/>
                </a:ext>
              </a:extLst>
            </p:cNvPr>
            <p:cNvSpPr txBox="1"/>
            <p:nvPr/>
          </p:nvSpPr>
          <p:spPr>
            <a:xfrm>
              <a:off x="8961119" y="3889963"/>
              <a:ext cx="13965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86BF"/>
                  </a:solidFill>
                  <a:latin typeface="Gotham Book" pitchFamily="50" charset="0"/>
                </a:rPr>
                <a:t>Innovator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D32538-31EE-4467-4C74-6AD6171FE363}"/>
              </a:ext>
            </a:extLst>
          </p:cNvPr>
          <p:cNvGrpSpPr/>
          <p:nvPr/>
        </p:nvGrpSpPr>
        <p:grpSpPr>
          <a:xfrm>
            <a:off x="8372843" y="2928623"/>
            <a:ext cx="2876550" cy="2876550"/>
            <a:chOff x="8216893" y="1997839"/>
            <a:chExt cx="2876550" cy="2876550"/>
          </a:xfrm>
        </p:grpSpPr>
        <p:pic>
          <p:nvPicPr>
            <p:cNvPr id="14" name="Graphic 13" descr="User with solid fill">
              <a:extLst>
                <a:ext uri="{FF2B5EF4-FFF2-40B4-BE49-F238E27FC236}">
                  <a16:creationId xmlns:a16="http://schemas.microsoft.com/office/drawing/2014/main" id="{0D146CA6-42A6-F72D-974E-F12EA0580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16893" y="1997839"/>
              <a:ext cx="2876550" cy="287655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64816F-E8E1-9068-33DC-19C5E5635121}"/>
                </a:ext>
              </a:extLst>
            </p:cNvPr>
            <p:cNvSpPr txBox="1"/>
            <p:nvPr/>
          </p:nvSpPr>
          <p:spPr>
            <a:xfrm>
              <a:off x="9277713" y="3889963"/>
              <a:ext cx="7633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86BF"/>
                  </a:solidFill>
                  <a:latin typeface="Gotham Book" pitchFamily="50" charset="0"/>
                </a:rPr>
                <a:t>User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E85116-E8DA-2308-BE9D-C626EB94298F}"/>
              </a:ext>
            </a:extLst>
          </p:cNvPr>
          <p:cNvCxnSpPr>
            <a:cxnSpLocks/>
          </p:cNvCxnSpPr>
          <p:nvPr/>
        </p:nvCxnSpPr>
        <p:spPr>
          <a:xfrm>
            <a:off x="2454442" y="900235"/>
            <a:ext cx="95022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7541D73F-2A79-038A-2025-90F674AC6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749" y="5487731"/>
            <a:ext cx="914400" cy="12801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34635E8-6A6C-F021-BAC7-EA1A7AB5B83B}"/>
              </a:ext>
            </a:extLst>
          </p:cNvPr>
          <p:cNvSpPr txBox="1"/>
          <p:nvPr/>
        </p:nvSpPr>
        <p:spPr>
          <a:xfrm>
            <a:off x="2606842" y="392249"/>
            <a:ext cx="1054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Gotham Book" pitchFamily="50" charset="0"/>
              </a:rPr>
              <a:t>Time</a:t>
            </a:r>
          </a:p>
        </p:txBody>
      </p:sp>
      <p:pic>
        <p:nvPicPr>
          <p:cNvPr id="31" name="Graphic 30" descr="Arrow: Straight with solid fill">
            <a:extLst>
              <a:ext uri="{FF2B5EF4-FFF2-40B4-BE49-F238E27FC236}">
                <a16:creationId xmlns:a16="http://schemas.microsoft.com/office/drawing/2014/main" id="{32631A3C-338A-7880-B87D-D548D0FA75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6549749" y="4481230"/>
            <a:ext cx="914400" cy="914400"/>
          </a:xfrm>
          <a:prstGeom prst="rect">
            <a:avLst/>
          </a:prstGeom>
        </p:spPr>
      </p:pic>
      <p:pic>
        <p:nvPicPr>
          <p:cNvPr id="36" name="Graphic 35" descr="Arrow: Straight with solid fill">
            <a:extLst>
              <a:ext uri="{FF2B5EF4-FFF2-40B4-BE49-F238E27FC236}">
                <a16:creationId xmlns:a16="http://schemas.microsoft.com/office/drawing/2014/main" id="{25E466B0-3DA8-23D0-1341-893DCBB01F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5531572" y="5670611"/>
            <a:ext cx="914400" cy="914400"/>
          </a:xfrm>
          <a:prstGeom prst="rect">
            <a:avLst/>
          </a:prstGeom>
        </p:spPr>
      </p:pic>
      <p:pic>
        <p:nvPicPr>
          <p:cNvPr id="37" name="Graphic 36" descr="Arrow: Straight with solid fill">
            <a:extLst>
              <a:ext uri="{FF2B5EF4-FFF2-40B4-BE49-F238E27FC236}">
                <a16:creationId xmlns:a16="http://schemas.microsoft.com/office/drawing/2014/main" id="{37ECF08F-CC42-F0DB-24BD-75D26D64C3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30824" y="5652156"/>
            <a:ext cx="914400" cy="91440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F58CF0DA-8F21-978D-7A9C-4D36EBED2CA2}"/>
              </a:ext>
            </a:extLst>
          </p:cNvPr>
          <p:cNvGrpSpPr/>
          <p:nvPr/>
        </p:nvGrpSpPr>
        <p:grpSpPr>
          <a:xfrm>
            <a:off x="6856997" y="-2949480"/>
            <a:ext cx="2876550" cy="2876550"/>
            <a:chOff x="6856997" y="0"/>
            <a:chExt cx="2876550" cy="2876550"/>
          </a:xfrm>
        </p:grpSpPr>
        <p:pic>
          <p:nvPicPr>
            <p:cNvPr id="42" name="Graphic 41" descr="User with solid fill">
              <a:extLst>
                <a:ext uri="{FF2B5EF4-FFF2-40B4-BE49-F238E27FC236}">
                  <a16:creationId xmlns:a16="http://schemas.microsoft.com/office/drawing/2014/main" id="{5226C026-28BA-B1AA-4F79-BEA17D11B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56997" y="0"/>
              <a:ext cx="2876550" cy="287655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F7C6180-563D-2B76-98C4-31511412DE71}"/>
                </a:ext>
              </a:extLst>
            </p:cNvPr>
            <p:cNvSpPr txBox="1"/>
            <p:nvPr/>
          </p:nvSpPr>
          <p:spPr>
            <a:xfrm>
              <a:off x="7458640" y="1908459"/>
              <a:ext cx="16810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86BF"/>
                  </a:solidFill>
                  <a:latin typeface="Gotham Book" pitchFamily="50" charset="0"/>
                </a:rPr>
                <a:t>Future User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80302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67B0D47C-7814-9E87-4A0E-6FECC14ABF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366" y="0"/>
            <a:ext cx="6854971" cy="686307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C1AEA1C-828A-D54D-70BA-94883DC30A9B}"/>
              </a:ext>
            </a:extLst>
          </p:cNvPr>
          <p:cNvGrpSpPr/>
          <p:nvPr/>
        </p:nvGrpSpPr>
        <p:grpSpPr>
          <a:xfrm>
            <a:off x="4657725" y="3582527"/>
            <a:ext cx="2876550" cy="2876550"/>
            <a:chOff x="8216893" y="1997839"/>
            <a:chExt cx="2876550" cy="2876550"/>
          </a:xfrm>
        </p:grpSpPr>
        <p:pic>
          <p:nvPicPr>
            <p:cNvPr id="8" name="Graphic 7" descr="User with solid fill">
              <a:extLst>
                <a:ext uri="{FF2B5EF4-FFF2-40B4-BE49-F238E27FC236}">
                  <a16:creationId xmlns:a16="http://schemas.microsoft.com/office/drawing/2014/main" id="{6AF32713-B827-F7E2-E5F0-189673280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16893" y="1997839"/>
              <a:ext cx="2876550" cy="28765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4CBFF1-2546-E7CB-6FB7-079D7528795D}"/>
                </a:ext>
              </a:extLst>
            </p:cNvPr>
            <p:cNvSpPr txBox="1"/>
            <p:nvPr/>
          </p:nvSpPr>
          <p:spPr>
            <a:xfrm>
              <a:off x="8880840" y="3889963"/>
              <a:ext cx="15570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86BF"/>
                  </a:solidFill>
                  <a:latin typeface="Gotham Book" pitchFamily="50" charset="0"/>
                </a:rPr>
                <a:t>Brain Trust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603AF3-1BF2-2EA5-8A57-0632C1E51E41}"/>
              </a:ext>
            </a:extLst>
          </p:cNvPr>
          <p:cNvGrpSpPr/>
          <p:nvPr/>
        </p:nvGrpSpPr>
        <p:grpSpPr>
          <a:xfrm>
            <a:off x="6856997" y="3582527"/>
            <a:ext cx="2876550" cy="2876550"/>
            <a:chOff x="8216893" y="1997839"/>
            <a:chExt cx="2876550" cy="2876550"/>
          </a:xfrm>
        </p:grpSpPr>
        <p:pic>
          <p:nvPicPr>
            <p:cNvPr id="11" name="Graphic 10" descr="User with solid fill">
              <a:extLst>
                <a:ext uri="{FF2B5EF4-FFF2-40B4-BE49-F238E27FC236}">
                  <a16:creationId xmlns:a16="http://schemas.microsoft.com/office/drawing/2014/main" id="{F87A8D5B-9521-A62E-F04B-33A242334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16893" y="1997839"/>
              <a:ext cx="2876550" cy="287655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7A6CC7-0485-ECD4-265E-128E68B5D380}"/>
                </a:ext>
              </a:extLst>
            </p:cNvPr>
            <p:cNvSpPr txBox="1"/>
            <p:nvPr/>
          </p:nvSpPr>
          <p:spPr>
            <a:xfrm>
              <a:off x="8961119" y="3889963"/>
              <a:ext cx="13965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86BF"/>
                  </a:solidFill>
                  <a:latin typeface="Gotham Book" pitchFamily="50" charset="0"/>
                </a:rPr>
                <a:t>Innovator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7541D73F-2A79-038A-2025-90F674AC6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3055" y="576121"/>
            <a:ext cx="1231648" cy="172430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54A4668-1B7F-3D96-14DA-EEAC72F5B435}"/>
              </a:ext>
            </a:extLst>
          </p:cNvPr>
          <p:cNvGrpSpPr/>
          <p:nvPr/>
        </p:nvGrpSpPr>
        <p:grpSpPr>
          <a:xfrm>
            <a:off x="9064708" y="3582527"/>
            <a:ext cx="2876550" cy="2876550"/>
            <a:chOff x="8216893" y="1997839"/>
            <a:chExt cx="2876550" cy="2876550"/>
          </a:xfrm>
        </p:grpSpPr>
        <p:pic>
          <p:nvPicPr>
            <p:cNvPr id="16" name="Graphic 15" descr="User with solid fill">
              <a:extLst>
                <a:ext uri="{FF2B5EF4-FFF2-40B4-BE49-F238E27FC236}">
                  <a16:creationId xmlns:a16="http://schemas.microsoft.com/office/drawing/2014/main" id="{AB312B24-67B4-4482-0853-05FB8B836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16893" y="1997839"/>
              <a:ext cx="2876550" cy="287655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5193DE-BA60-13CA-D1D4-294C4E8FF02B}"/>
                </a:ext>
              </a:extLst>
            </p:cNvPr>
            <p:cNvSpPr txBox="1"/>
            <p:nvPr/>
          </p:nvSpPr>
          <p:spPr>
            <a:xfrm>
              <a:off x="9277713" y="3889963"/>
              <a:ext cx="7633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86BF"/>
                  </a:solidFill>
                  <a:latin typeface="Gotham Book" pitchFamily="50" charset="0"/>
                </a:rPr>
                <a:t>User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AEE30E-05B1-771B-E0E3-94D637440C86}"/>
              </a:ext>
            </a:extLst>
          </p:cNvPr>
          <p:cNvGrpSpPr/>
          <p:nvPr/>
        </p:nvGrpSpPr>
        <p:grpSpPr>
          <a:xfrm>
            <a:off x="6856997" y="0"/>
            <a:ext cx="2876550" cy="2876550"/>
            <a:chOff x="6856997" y="0"/>
            <a:chExt cx="2876550" cy="2876550"/>
          </a:xfrm>
        </p:grpSpPr>
        <p:pic>
          <p:nvPicPr>
            <p:cNvPr id="19" name="Graphic 18" descr="User with solid fill">
              <a:extLst>
                <a:ext uri="{FF2B5EF4-FFF2-40B4-BE49-F238E27FC236}">
                  <a16:creationId xmlns:a16="http://schemas.microsoft.com/office/drawing/2014/main" id="{BF536493-186A-47CD-EF9F-06FBE60B9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56997" y="0"/>
              <a:ext cx="2876550" cy="287655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339EFE4-8F08-54BE-EA92-D46911CDF99F}"/>
                </a:ext>
              </a:extLst>
            </p:cNvPr>
            <p:cNvSpPr txBox="1"/>
            <p:nvPr/>
          </p:nvSpPr>
          <p:spPr>
            <a:xfrm>
              <a:off x="7458640" y="1908459"/>
              <a:ext cx="16810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86BF"/>
                  </a:solidFill>
                  <a:latin typeface="Gotham Book" pitchFamily="50" charset="0"/>
                </a:rPr>
                <a:t>Future User</a:t>
              </a:r>
            </a:p>
          </p:txBody>
        </p:sp>
      </p:grpSp>
      <p:pic>
        <p:nvPicPr>
          <p:cNvPr id="25" name="Graphic 24" descr="Arrow: Straight with solid fill">
            <a:extLst>
              <a:ext uri="{FF2B5EF4-FFF2-40B4-BE49-F238E27FC236}">
                <a16:creationId xmlns:a16="http://schemas.microsoft.com/office/drawing/2014/main" id="{8A307173-469F-381D-0B76-332E3C6BBC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7844717" y="2876551"/>
            <a:ext cx="914400" cy="914400"/>
          </a:xfrm>
          <a:prstGeom prst="rect">
            <a:avLst/>
          </a:prstGeom>
        </p:spPr>
      </p:pic>
      <p:pic>
        <p:nvPicPr>
          <p:cNvPr id="29" name="Graphic 28" descr="Arrow: Counter-clockwise curve with solid fill">
            <a:extLst>
              <a:ext uri="{FF2B5EF4-FFF2-40B4-BE49-F238E27FC236}">
                <a16:creationId xmlns:a16="http://schemas.microsoft.com/office/drawing/2014/main" id="{6B559D09-C4EE-441C-BFC4-4D6391725A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8972759" y="2876550"/>
            <a:ext cx="914400" cy="914400"/>
          </a:xfrm>
          <a:prstGeom prst="rect">
            <a:avLst/>
          </a:prstGeom>
        </p:spPr>
      </p:pic>
      <p:pic>
        <p:nvPicPr>
          <p:cNvPr id="33" name="Graphic 32" descr="Close with solid fill">
            <a:extLst>
              <a:ext uri="{FF2B5EF4-FFF2-40B4-BE49-F238E27FC236}">
                <a16:creationId xmlns:a16="http://schemas.microsoft.com/office/drawing/2014/main" id="{BE923E70-98EF-8524-20E2-C01FC29DCD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9508606" y="1209673"/>
            <a:ext cx="457200" cy="4572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CE521E31-CB3F-92FA-8140-711A7D5510F2}"/>
              </a:ext>
            </a:extLst>
          </p:cNvPr>
          <p:cNvGrpSpPr/>
          <p:nvPr/>
        </p:nvGrpSpPr>
        <p:grpSpPr>
          <a:xfrm>
            <a:off x="6415763" y="2868409"/>
            <a:ext cx="1210461" cy="914400"/>
            <a:chOff x="6415763" y="2868409"/>
            <a:chExt cx="1210461" cy="914400"/>
          </a:xfrm>
        </p:grpSpPr>
        <p:pic>
          <p:nvPicPr>
            <p:cNvPr id="30" name="Graphic 29" descr="Arrow: Counter-clockwise curve with solid fill">
              <a:extLst>
                <a:ext uri="{FF2B5EF4-FFF2-40B4-BE49-F238E27FC236}">
                  <a16:creationId xmlns:a16="http://schemas.microsoft.com/office/drawing/2014/main" id="{F02C610F-B08A-99EA-FC6E-6B4F039E6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 flipH="1">
              <a:off x="6711824" y="2868409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Ribbon with solid fill">
              <a:extLst>
                <a:ext uri="{FF2B5EF4-FFF2-40B4-BE49-F238E27FC236}">
                  <a16:creationId xmlns:a16="http://schemas.microsoft.com/office/drawing/2014/main" id="{103FF8C0-8F32-2B45-1D46-04C1AF4C3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415763" y="3029548"/>
              <a:ext cx="592121" cy="5921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2442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3E884-E7B4-0C61-1DAB-C0DD94C9C01E}"/>
              </a:ext>
            </a:extLst>
          </p:cNvPr>
          <p:cNvCxnSpPr>
            <a:cxnSpLocks/>
          </p:cNvCxnSpPr>
          <p:nvPr/>
        </p:nvCxnSpPr>
        <p:spPr>
          <a:xfrm flipH="1">
            <a:off x="-6969606" y="8034317"/>
            <a:ext cx="6261434" cy="6261434"/>
          </a:xfrm>
          <a:prstGeom prst="line">
            <a:avLst/>
          </a:prstGeom>
          <a:ln w="1270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9133C6B-F853-0786-5F20-A03CB10E7E40}"/>
              </a:ext>
            </a:extLst>
          </p:cNvPr>
          <p:cNvSpPr txBox="1"/>
          <p:nvPr/>
        </p:nvSpPr>
        <p:spPr>
          <a:xfrm rot="18900000">
            <a:off x="-4677171" y="8828193"/>
            <a:ext cx="4982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>
                <a:solidFill>
                  <a:srgbClr val="0086BF"/>
                </a:solidFill>
                <a:latin typeface="Gotham Book" pitchFamily="50" charset="0"/>
              </a:rPr>
              <a:t>3. Support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60B2914-1616-7C57-1C5F-7DF89A9F9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7" y="78805"/>
            <a:ext cx="964936" cy="1003394"/>
          </a:xfrm>
          <a:prstGeom prst="rect">
            <a:avLst/>
          </a:prstGeom>
        </p:spPr>
      </p:pic>
      <p:graphicFrame>
        <p:nvGraphicFramePr>
          <p:cNvPr id="8" name="Table 36">
            <a:extLst>
              <a:ext uri="{FF2B5EF4-FFF2-40B4-BE49-F238E27FC236}">
                <a16:creationId xmlns:a16="http://schemas.microsoft.com/office/drawing/2014/main" id="{86E9F6C6-3A36-7FA6-DAB2-DA7EB14BA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348265"/>
              </p:ext>
            </p:extLst>
          </p:nvPr>
        </p:nvGraphicFramePr>
        <p:xfrm>
          <a:off x="3205345" y="7242414"/>
          <a:ext cx="1447196" cy="1952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598">
                  <a:extLst>
                    <a:ext uri="{9D8B030D-6E8A-4147-A177-3AD203B41FA5}">
                      <a16:colId xmlns:a16="http://schemas.microsoft.com/office/drawing/2014/main" val="874966252"/>
                    </a:ext>
                  </a:extLst>
                </a:gridCol>
                <a:gridCol w="723598">
                  <a:extLst>
                    <a:ext uri="{9D8B030D-6E8A-4147-A177-3AD203B41FA5}">
                      <a16:colId xmlns:a16="http://schemas.microsoft.com/office/drawing/2014/main" val="336547878"/>
                    </a:ext>
                  </a:extLst>
                </a:gridCol>
              </a:tblGrid>
              <a:tr h="216985">
                <a:tc gridSpan="2">
                  <a:txBody>
                    <a:bodyPr/>
                    <a:lstStyle/>
                    <a:p>
                      <a:pPr algn="ctr"/>
                      <a:r>
                        <a:rPr lang="en-GB" sz="700" dirty="0">
                          <a:latin typeface="Averta" panose="00000500000000000000" pitchFamily="50" charset="0"/>
                        </a:rPr>
                        <a:t>Initial Technologies</a:t>
                      </a:r>
                    </a:p>
                  </a:txBody>
                  <a:tcPr marL="29782" marR="29782" marT="14891" marB="14891" anchor="ctr">
                    <a:solidFill>
                      <a:srgbClr val="00B5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292215"/>
                  </a:ext>
                </a:extLst>
              </a:tr>
              <a:tr h="216985"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latin typeface="Averta" panose="00000500000000000000" pitchFamily="50" charset="0"/>
                        </a:rPr>
                        <a:t>Artificial Intelligence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latin typeface="Averta" panose="00000500000000000000" pitchFamily="50" charset="0"/>
                        </a:rPr>
                        <a:t>4D Printing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522955"/>
                  </a:ext>
                </a:extLst>
              </a:tr>
              <a:tr h="216985"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latin typeface="Averta" panose="00000500000000000000" pitchFamily="50" charset="0"/>
                        </a:rPr>
                        <a:t>Blockchain &amp; DLT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latin typeface="Averta" panose="00000500000000000000" pitchFamily="50" charset="0"/>
                        </a:rPr>
                        <a:t>Biotechnology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136456"/>
                  </a:ext>
                </a:extLst>
              </a:tr>
              <a:tr h="216985"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latin typeface="Averta" panose="00000500000000000000" pitchFamily="50" charset="0"/>
                        </a:rPr>
                        <a:t>IOT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latin typeface="Averta" panose="00000500000000000000" pitchFamily="50" charset="0"/>
                        </a:rPr>
                        <a:t>5G &amp; 6G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720550"/>
                  </a:ext>
                </a:extLst>
              </a:tr>
              <a:tr h="216985"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latin typeface="Averta" panose="00000500000000000000" pitchFamily="50" charset="0"/>
                        </a:rPr>
                        <a:t>Robotics &amp; RPA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latin typeface="Averta" panose="00000500000000000000" pitchFamily="50" charset="0"/>
                        </a:rPr>
                        <a:t>Graphene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482908"/>
                  </a:ext>
                </a:extLst>
              </a:tr>
              <a:tr h="216985"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latin typeface="Averta" panose="00000500000000000000" pitchFamily="50" charset="0"/>
                        </a:rPr>
                        <a:t>Spatial Computing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latin typeface="Averta" panose="00000500000000000000" pitchFamily="50" charset="0"/>
                        </a:rPr>
                        <a:t>Natural Language Processing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500767"/>
                  </a:ext>
                </a:extLst>
              </a:tr>
              <a:tr h="216985"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latin typeface="Averta" panose="00000500000000000000" pitchFamily="50" charset="0"/>
                        </a:rPr>
                        <a:t>Quantum Technology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latin typeface="Averta" panose="00000500000000000000" pitchFamily="50" charset="0"/>
                        </a:rPr>
                        <a:t>Advanced Data Processing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830502"/>
                  </a:ext>
                </a:extLst>
              </a:tr>
              <a:tr h="216985"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latin typeface="Averta" panose="00000500000000000000" pitchFamily="50" charset="0"/>
                        </a:rPr>
                        <a:t>Neural Links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latin typeface="Averta" panose="00000500000000000000" pitchFamily="50" charset="0"/>
                        </a:rPr>
                        <a:t>Cloud Computing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856784"/>
                  </a:ext>
                </a:extLst>
              </a:tr>
              <a:tr h="2169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>
                          <a:latin typeface="Averta" panose="00000500000000000000" pitchFamily="50" charset="0"/>
                        </a:rPr>
                        <a:t>Space Technology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latin typeface="Averta" panose="00000500000000000000" pitchFamily="50" charset="0"/>
                        </a:rPr>
                        <a:t>Crypto Agility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60743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9F3D34-6774-8A72-9C38-818DCCEBC748}"/>
              </a:ext>
            </a:extLst>
          </p:cNvPr>
          <p:cNvCxnSpPr/>
          <p:nvPr/>
        </p:nvCxnSpPr>
        <p:spPr>
          <a:xfrm flipH="1">
            <a:off x="7615990" y="-794084"/>
            <a:ext cx="2382252" cy="2382252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46B845-DFCC-436D-8A0D-9D7C9BCE226E}"/>
              </a:ext>
            </a:extLst>
          </p:cNvPr>
          <p:cNvCxnSpPr/>
          <p:nvPr/>
        </p:nvCxnSpPr>
        <p:spPr>
          <a:xfrm flipH="1">
            <a:off x="8504147" y="-794084"/>
            <a:ext cx="2382252" cy="2382252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1FF1E3-2842-E2F4-E89A-D0EDA790D5BE}"/>
              </a:ext>
            </a:extLst>
          </p:cNvPr>
          <p:cNvCxnSpPr/>
          <p:nvPr/>
        </p:nvCxnSpPr>
        <p:spPr>
          <a:xfrm flipH="1">
            <a:off x="9392304" y="-782053"/>
            <a:ext cx="2382252" cy="2382252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ED7DD5-6A13-B497-F061-55F7C9F33BEA}"/>
              </a:ext>
            </a:extLst>
          </p:cNvPr>
          <p:cNvSpPr txBox="1"/>
          <p:nvPr/>
        </p:nvSpPr>
        <p:spPr>
          <a:xfrm>
            <a:off x="280828" y="1536172"/>
            <a:ext cx="36481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Gotham Book" pitchFamily="50" charset="0"/>
              </a:rPr>
              <a:t>Key Asks</a:t>
            </a:r>
          </a:p>
        </p:txBody>
      </p:sp>
      <p:pic>
        <p:nvPicPr>
          <p:cNvPr id="18" name="Graphic 17" descr="Money with solid fill">
            <a:extLst>
              <a:ext uri="{FF2B5EF4-FFF2-40B4-BE49-F238E27FC236}">
                <a16:creationId xmlns:a16="http://schemas.microsoft.com/office/drawing/2014/main" id="{A7E1A455-1E73-3173-8DD9-1E4F3B1ED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5589" y="2799045"/>
            <a:ext cx="1566192" cy="156619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AF48E30-B1EF-64B5-F386-85688EF3F8FD}"/>
              </a:ext>
            </a:extLst>
          </p:cNvPr>
          <p:cNvSpPr txBox="1"/>
          <p:nvPr/>
        </p:nvSpPr>
        <p:spPr>
          <a:xfrm>
            <a:off x="3597068" y="4612447"/>
            <a:ext cx="21632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Gotham Book" pitchFamily="50" charset="0"/>
              </a:rPr>
              <a:t>Budget for accreditations &amp; POC program</a:t>
            </a:r>
          </a:p>
        </p:txBody>
      </p:sp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7E6403CD-0DCD-2736-4CEC-7F3FE1EA5A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0955" y="2799045"/>
            <a:ext cx="1566192" cy="156619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87A434F-A915-EC00-EFE6-921D0D1EC755}"/>
              </a:ext>
            </a:extLst>
          </p:cNvPr>
          <p:cNvSpPr txBox="1"/>
          <p:nvPr/>
        </p:nvSpPr>
        <p:spPr>
          <a:xfrm>
            <a:off x="762434" y="4612446"/>
            <a:ext cx="2163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Gotham Book" pitchFamily="50" charset="0"/>
              </a:rPr>
              <a:t>Approval on SIG direction</a:t>
            </a:r>
          </a:p>
        </p:txBody>
      </p:sp>
      <p:pic>
        <p:nvPicPr>
          <p:cNvPr id="24" name="Graphic 23" descr="Handshake with solid fill">
            <a:extLst>
              <a:ext uri="{FF2B5EF4-FFF2-40B4-BE49-F238E27FC236}">
                <a16:creationId xmlns:a16="http://schemas.microsoft.com/office/drawing/2014/main" id="{F869B5CD-D01A-E0DF-2207-168B866141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30223" y="2799044"/>
            <a:ext cx="1566191" cy="15661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452A284-72D2-7E47-03F6-28BC3DA20D4E}"/>
              </a:ext>
            </a:extLst>
          </p:cNvPr>
          <p:cNvSpPr txBox="1"/>
          <p:nvPr/>
        </p:nvSpPr>
        <p:spPr>
          <a:xfrm>
            <a:off x="6431701" y="4612446"/>
            <a:ext cx="21632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Gotham Book" pitchFamily="50" charset="0"/>
              </a:rPr>
              <a:t>Support to agree Support Services with pre-approved Vendors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1813EAE-F875-7C35-379F-8267A90499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80" b="58924"/>
          <a:stretch/>
        </p:blipFill>
        <p:spPr bwMode="auto">
          <a:xfrm>
            <a:off x="11281184" y="78806"/>
            <a:ext cx="910816" cy="100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phic 27" descr="Users with solid fill">
            <a:extLst>
              <a:ext uri="{FF2B5EF4-FFF2-40B4-BE49-F238E27FC236}">
                <a16:creationId xmlns:a16="http://schemas.microsoft.com/office/drawing/2014/main" id="{77DA12F8-0154-64B5-BEE1-97C90EC4CC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64855" y="2799044"/>
            <a:ext cx="1566190" cy="156619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83C5988-AAE8-D46A-1F6D-445EF8BA3E53}"/>
              </a:ext>
            </a:extLst>
          </p:cNvPr>
          <p:cNvSpPr txBox="1"/>
          <p:nvPr/>
        </p:nvSpPr>
        <p:spPr>
          <a:xfrm>
            <a:off x="9266333" y="4612446"/>
            <a:ext cx="21632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Gotham Book" pitchFamily="50" charset="0"/>
              </a:rPr>
              <a:t>Participation from people on this call</a:t>
            </a:r>
          </a:p>
        </p:txBody>
      </p:sp>
    </p:spTree>
    <p:extLst>
      <p:ext uri="{BB962C8B-B14F-4D97-AF65-F5344CB8AC3E}">
        <p14:creationId xmlns:p14="http://schemas.microsoft.com/office/powerpoint/2010/main" val="36101094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3E884-E7B4-0C61-1DAB-C0DD94C9C01E}"/>
              </a:ext>
            </a:extLst>
          </p:cNvPr>
          <p:cNvCxnSpPr>
            <a:cxnSpLocks/>
          </p:cNvCxnSpPr>
          <p:nvPr/>
        </p:nvCxnSpPr>
        <p:spPr>
          <a:xfrm flipH="1">
            <a:off x="-2237699" y="2768266"/>
            <a:ext cx="6261434" cy="6261434"/>
          </a:xfrm>
          <a:prstGeom prst="line">
            <a:avLst/>
          </a:prstGeom>
          <a:ln w="1270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9133C6B-F853-0786-5F20-A03CB10E7E40}"/>
              </a:ext>
            </a:extLst>
          </p:cNvPr>
          <p:cNvSpPr txBox="1"/>
          <p:nvPr/>
        </p:nvSpPr>
        <p:spPr>
          <a:xfrm rot="18900000">
            <a:off x="721256" y="3524042"/>
            <a:ext cx="3801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>
                <a:solidFill>
                  <a:srgbClr val="0086BF"/>
                </a:solidFill>
                <a:latin typeface="Gotham Book" pitchFamily="50" charset="0"/>
              </a:rPr>
              <a:t>1. Vision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60B2914-1616-7C57-1C5F-7DF89A9F9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7" y="78805"/>
            <a:ext cx="964936" cy="1003394"/>
          </a:xfrm>
          <a:prstGeom prst="rect">
            <a:avLst/>
          </a:prstGeom>
        </p:spPr>
      </p:pic>
      <p:graphicFrame>
        <p:nvGraphicFramePr>
          <p:cNvPr id="5" name="Table 36">
            <a:extLst>
              <a:ext uri="{FF2B5EF4-FFF2-40B4-BE49-F238E27FC236}">
                <a16:creationId xmlns:a16="http://schemas.microsoft.com/office/drawing/2014/main" id="{566A9AE3-9AFC-1686-E9F2-73E66B05569E}"/>
              </a:ext>
            </a:extLst>
          </p:cNvPr>
          <p:cNvGraphicFramePr>
            <a:graphicFrameLocks noGrp="1"/>
          </p:cNvGraphicFramePr>
          <p:nvPr/>
        </p:nvGraphicFramePr>
        <p:xfrm>
          <a:off x="6517085" y="471896"/>
          <a:ext cx="4443280" cy="5995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640">
                  <a:extLst>
                    <a:ext uri="{9D8B030D-6E8A-4147-A177-3AD203B41FA5}">
                      <a16:colId xmlns:a16="http://schemas.microsoft.com/office/drawing/2014/main" val="874966252"/>
                    </a:ext>
                  </a:extLst>
                </a:gridCol>
                <a:gridCol w="2221640">
                  <a:extLst>
                    <a:ext uri="{9D8B030D-6E8A-4147-A177-3AD203B41FA5}">
                      <a16:colId xmlns:a16="http://schemas.microsoft.com/office/drawing/2014/main" val="336547878"/>
                    </a:ext>
                  </a:extLst>
                </a:gridCol>
              </a:tblGrid>
              <a:tr h="666202">
                <a:tc gridSpan="2">
                  <a:txBody>
                    <a:bodyPr/>
                    <a:lstStyle/>
                    <a:p>
                      <a:pPr algn="ctr"/>
                      <a:r>
                        <a:rPr lang="en-GB" sz="2100" dirty="0">
                          <a:latin typeface="Averta" panose="00000500000000000000" pitchFamily="50" charset="0"/>
                        </a:rPr>
                        <a:t>Initial Technologies</a:t>
                      </a:r>
                    </a:p>
                  </a:txBody>
                  <a:tcPr marL="107227" marR="107227" marT="53613" marB="53613" anchor="ctr">
                    <a:solidFill>
                      <a:srgbClr val="00B5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292215"/>
                  </a:ext>
                </a:extLst>
              </a:tr>
              <a:tr h="66620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rta" panose="00000500000000000000" pitchFamily="50" charset="0"/>
                        </a:rPr>
                        <a:t>Artificial Intelligence</a:t>
                      </a: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rta" panose="00000500000000000000" pitchFamily="50" charset="0"/>
                        </a:rPr>
                        <a:t>4D Printing</a:t>
                      </a: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522955"/>
                  </a:ext>
                </a:extLst>
              </a:tr>
              <a:tr h="66620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rta" panose="00000500000000000000" pitchFamily="50" charset="0"/>
                        </a:rPr>
                        <a:t>Blockchain &amp; DLT</a:t>
                      </a: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rta" panose="00000500000000000000" pitchFamily="50" charset="0"/>
                        </a:rPr>
                        <a:t>Biotechnology</a:t>
                      </a: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136456"/>
                  </a:ext>
                </a:extLst>
              </a:tr>
              <a:tr h="66620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rta" panose="00000500000000000000" pitchFamily="50" charset="0"/>
                        </a:rPr>
                        <a:t>IOT</a:t>
                      </a: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rta" panose="00000500000000000000" pitchFamily="50" charset="0"/>
                        </a:rPr>
                        <a:t>5G &amp; 6G</a:t>
                      </a: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720550"/>
                  </a:ext>
                </a:extLst>
              </a:tr>
              <a:tr h="66620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rta" panose="00000500000000000000" pitchFamily="50" charset="0"/>
                        </a:rPr>
                        <a:t>Robotics &amp; RPA</a:t>
                      </a: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rta" panose="00000500000000000000" pitchFamily="50" charset="0"/>
                        </a:rPr>
                        <a:t>Graphene</a:t>
                      </a: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482908"/>
                  </a:ext>
                </a:extLst>
              </a:tr>
              <a:tr h="66620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rta" panose="00000500000000000000" pitchFamily="50" charset="0"/>
                        </a:rPr>
                        <a:t>Spatial Computing</a:t>
                      </a: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rta" panose="00000500000000000000" pitchFamily="50" charset="0"/>
                        </a:rPr>
                        <a:t>Natural Language Processing</a:t>
                      </a: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500767"/>
                  </a:ext>
                </a:extLst>
              </a:tr>
              <a:tr h="66620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rta" panose="00000500000000000000" pitchFamily="50" charset="0"/>
                        </a:rPr>
                        <a:t>Quantum Technology</a:t>
                      </a: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rta" panose="00000500000000000000" pitchFamily="50" charset="0"/>
                        </a:rPr>
                        <a:t>Advanced Data Processing</a:t>
                      </a: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830502"/>
                  </a:ext>
                </a:extLst>
              </a:tr>
              <a:tr h="66620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rta" panose="00000500000000000000" pitchFamily="50" charset="0"/>
                        </a:rPr>
                        <a:t>Neural Links</a:t>
                      </a: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rta" panose="00000500000000000000" pitchFamily="50" charset="0"/>
                        </a:rPr>
                        <a:t>Cloud Computing</a:t>
                      </a: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856784"/>
                  </a:ext>
                </a:extLst>
              </a:tr>
              <a:tr h="6662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Averta" panose="00000500000000000000" pitchFamily="50" charset="0"/>
                        </a:rPr>
                        <a:t>Space Technology</a:t>
                      </a: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verta" panose="00000500000000000000" pitchFamily="50" charset="0"/>
                        </a:rPr>
                        <a:t>Crypto Agility</a:t>
                      </a:r>
                    </a:p>
                  </a:txBody>
                  <a:tcPr marL="107227" marR="107227" marT="53613" marB="5361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607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3637E91-7D47-4F13-746C-35EE33A7C5DA}"/>
              </a:ext>
            </a:extLst>
          </p:cNvPr>
          <p:cNvSpPr txBox="1"/>
          <p:nvPr/>
        </p:nvSpPr>
        <p:spPr>
          <a:xfrm rot="18900000">
            <a:off x="-4503293" y="8267492"/>
            <a:ext cx="4778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>
                <a:solidFill>
                  <a:srgbClr val="0086BF"/>
                </a:solidFill>
                <a:latin typeface="Gotham Book" pitchFamily="50" charset="0"/>
              </a:rPr>
              <a:t>2. Process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D08D3C-3E1A-38C4-7203-BEF34F58E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80" b="58924"/>
          <a:stretch/>
        </p:blipFill>
        <p:spPr bwMode="auto">
          <a:xfrm>
            <a:off x="11281184" y="78806"/>
            <a:ext cx="910816" cy="100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404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3E884-E7B4-0C61-1DAB-C0DD94C9C01E}"/>
              </a:ext>
            </a:extLst>
          </p:cNvPr>
          <p:cNvCxnSpPr>
            <a:cxnSpLocks/>
          </p:cNvCxnSpPr>
          <p:nvPr/>
        </p:nvCxnSpPr>
        <p:spPr>
          <a:xfrm flipH="1">
            <a:off x="-2237699" y="2768266"/>
            <a:ext cx="6261434" cy="6261434"/>
          </a:xfrm>
          <a:prstGeom prst="line">
            <a:avLst/>
          </a:prstGeom>
          <a:ln w="1270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9133C6B-F853-0786-5F20-A03CB10E7E40}"/>
              </a:ext>
            </a:extLst>
          </p:cNvPr>
          <p:cNvSpPr txBox="1"/>
          <p:nvPr/>
        </p:nvSpPr>
        <p:spPr>
          <a:xfrm rot="18900000">
            <a:off x="156589" y="3562142"/>
            <a:ext cx="4778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>
                <a:solidFill>
                  <a:srgbClr val="0086BF"/>
                </a:solidFill>
                <a:latin typeface="Gotham Book" pitchFamily="50" charset="0"/>
              </a:rPr>
              <a:t>2. Process</a:t>
            </a: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2" name="Section Zoom 31">
                <a:extLst>
                  <a:ext uri="{FF2B5EF4-FFF2-40B4-BE49-F238E27FC236}">
                    <a16:creationId xmlns:a16="http://schemas.microsoft.com/office/drawing/2014/main" id="{A7D5A63A-D5C1-7DB6-FD8D-9AF9E1F7CE3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00178315"/>
                  </p:ext>
                </p:extLst>
              </p:nvPr>
            </p:nvGraphicFramePr>
            <p:xfrm>
              <a:off x="7054927" y="590313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D9DDDC0E-CD46-4F23-9197-A209A09EC98B}">
                    <psez:zmPr id="{2A8C5D22-3557-43F1-AFDF-00E241E1B9B9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2" name="Section Zoom 3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7D5A63A-D5C1-7DB6-FD8D-9AF9E1F7CE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54927" y="59031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4" name="Section Zoom 33">
                <a:extLst>
                  <a:ext uri="{FF2B5EF4-FFF2-40B4-BE49-F238E27FC236}">
                    <a16:creationId xmlns:a16="http://schemas.microsoft.com/office/drawing/2014/main" id="{2AD33F95-4FA1-459D-406F-6A08E1275BE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46107628"/>
                  </p:ext>
                </p:extLst>
              </p:nvPr>
            </p:nvGraphicFramePr>
            <p:xfrm>
              <a:off x="7054927" y="2609613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19AAE0BE-FD67-4DF3-A903-3BEBF7AE31FA}">
                    <psez:zmPr id="{C812E04E-F4C9-4C17-97C5-BBDD3B75B193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4" name="Section Zoom 3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AD33F95-4FA1-459D-406F-6A08E1275B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54927" y="260961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6" name="Section Zoom 35">
                <a:extLst>
                  <a:ext uri="{FF2B5EF4-FFF2-40B4-BE49-F238E27FC236}">
                    <a16:creationId xmlns:a16="http://schemas.microsoft.com/office/drawing/2014/main" id="{765E097A-7E97-FB18-7F24-08E5D3776B3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03486563"/>
                  </p:ext>
                </p:extLst>
              </p:nvPr>
            </p:nvGraphicFramePr>
            <p:xfrm>
              <a:off x="7054927" y="4628913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7C615F39-6A8B-4D3A-9C8B-9F0FC267CFB7}">
                    <psez:zmPr id="{3CF367CB-5DC2-4B5E-8C0C-35BF774981C5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6" name="Section Zoom 3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765E097A-7E97-FB18-7F24-08E5D3776B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54927" y="462891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45" name="Picture 44">
            <a:extLst>
              <a:ext uri="{FF2B5EF4-FFF2-40B4-BE49-F238E27FC236}">
                <a16:creationId xmlns:a16="http://schemas.microsoft.com/office/drawing/2014/main" id="{760B2914-1616-7C57-1C5F-7DF89A9F99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7" y="78805"/>
            <a:ext cx="964936" cy="1003394"/>
          </a:xfrm>
          <a:prstGeom prst="rect">
            <a:avLst/>
          </a:prstGeom>
        </p:spPr>
      </p:pic>
      <p:graphicFrame>
        <p:nvGraphicFramePr>
          <p:cNvPr id="8" name="Table 36">
            <a:extLst>
              <a:ext uri="{FF2B5EF4-FFF2-40B4-BE49-F238E27FC236}">
                <a16:creationId xmlns:a16="http://schemas.microsoft.com/office/drawing/2014/main" id="{86E9F6C6-3A36-7FA6-DAB2-DA7EB14BA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614430"/>
              </p:ext>
            </p:extLst>
          </p:nvPr>
        </p:nvGraphicFramePr>
        <p:xfrm>
          <a:off x="3205345" y="4711171"/>
          <a:ext cx="1447196" cy="1952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598">
                  <a:extLst>
                    <a:ext uri="{9D8B030D-6E8A-4147-A177-3AD203B41FA5}">
                      <a16:colId xmlns:a16="http://schemas.microsoft.com/office/drawing/2014/main" val="874966252"/>
                    </a:ext>
                  </a:extLst>
                </a:gridCol>
                <a:gridCol w="723598">
                  <a:extLst>
                    <a:ext uri="{9D8B030D-6E8A-4147-A177-3AD203B41FA5}">
                      <a16:colId xmlns:a16="http://schemas.microsoft.com/office/drawing/2014/main" val="336547878"/>
                    </a:ext>
                  </a:extLst>
                </a:gridCol>
              </a:tblGrid>
              <a:tr h="216985">
                <a:tc gridSpan="2">
                  <a:txBody>
                    <a:bodyPr/>
                    <a:lstStyle/>
                    <a:p>
                      <a:pPr algn="ctr"/>
                      <a:r>
                        <a:rPr lang="en-GB" sz="700" dirty="0">
                          <a:latin typeface="Averta" panose="00000500000000000000" pitchFamily="50" charset="0"/>
                        </a:rPr>
                        <a:t>Initial Technologies</a:t>
                      </a:r>
                    </a:p>
                  </a:txBody>
                  <a:tcPr marL="29782" marR="29782" marT="14891" marB="14891" anchor="ctr">
                    <a:solidFill>
                      <a:srgbClr val="00B5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292215"/>
                  </a:ext>
                </a:extLst>
              </a:tr>
              <a:tr h="216985"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latin typeface="Averta" panose="00000500000000000000" pitchFamily="50" charset="0"/>
                        </a:rPr>
                        <a:t>Artificial Intelligence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latin typeface="Averta" panose="00000500000000000000" pitchFamily="50" charset="0"/>
                        </a:rPr>
                        <a:t>4D Printing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522955"/>
                  </a:ext>
                </a:extLst>
              </a:tr>
              <a:tr h="216985"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latin typeface="Averta" panose="00000500000000000000" pitchFamily="50" charset="0"/>
                        </a:rPr>
                        <a:t>Blockchain &amp; DLT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latin typeface="Averta" panose="00000500000000000000" pitchFamily="50" charset="0"/>
                        </a:rPr>
                        <a:t>Biotechnology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136456"/>
                  </a:ext>
                </a:extLst>
              </a:tr>
              <a:tr h="216985"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latin typeface="Averta" panose="00000500000000000000" pitchFamily="50" charset="0"/>
                        </a:rPr>
                        <a:t>IOT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latin typeface="Averta" panose="00000500000000000000" pitchFamily="50" charset="0"/>
                        </a:rPr>
                        <a:t>5G &amp; 6G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720550"/>
                  </a:ext>
                </a:extLst>
              </a:tr>
              <a:tr h="216985"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latin typeface="Averta" panose="00000500000000000000" pitchFamily="50" charset="0"/>
                        </a:rPr>
                        <a:t>Robotics &amp; RPA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latin typeface="Averta" panose="00000500000000000000" pitchFamily="50" charset="0"/>
                        </a:rPr>
                        <a:t>Graphene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482908"/>
                  </a:ext>
                </a:extLst>
              </a:tr>
              <a:tr h="216985"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latin typeface="Averta" panose="00000500000000000000" pitchFamily="50" charset="0"/>
                        </a:rPr>
                        <a:t>Spatial Computing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latin typeface="Averta" panose="00000500000000000000" pitchFamily="50" charset="0"/>
                        </a:rPr>
                        <a:t>Natural Language Processing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500767"/>
                  </a:ext>
                </a:extLst>
              </a:tr>
              <a:tr h="216985"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latin typeface="Averta" panose="00000500000000000000" pitchFamily="50" charset="0"/>
                        </a:rPr>
                        <a:t>Quantum Technology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latin typeface="Averta" panose="00000500000000000000" pitchFamily="50" charset="0"/>
                        </a:rPr>
                        <a:t>Advanced Data Processing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830502"/>
                  </a:ext>
                </a:extLst>
              </a:tr>
              <a:tr h="216985"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latin typeface="Averta" panose="00000500000000000000" pitchFamily="50" charset="0"/>
                        </a:rPr>
                        <a:t>Neural Links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latin typeface="Averta" panose="00000500000000000000" pitchFamily="50" charset="0"/>
                        </a:rPr>
                        <a:t>Cloud Computing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856784"/>
                  </a:ext>
                </a:extLst>
              </a:tr>
              <a:tr h="2169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>
                          <a:latin typeface="Averta" panose="00000500000000000000" pitchFamily="50" charset="0"/>
                        </a:rPr>
                        <a:t>Space Technology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latin typeface="Averta" panose="00000500000000000000" pitchFamily="50" charset="0"/>
                        </a:rPr>
                        <a:t>Crypto Agility</a:t>
                      </a:r>
                    </a:p>
                  </a:txBody>
                  <a:tcPr marL="34924" marR="34924" marT="17462" marB="1746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6074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7AE2B1E-AA22-A4E3-5885-89A28640C3A9}"/>
              </a:ext>
            </a:extLst>
          </p:cNvPr>
          <p:cNvSpPr txBox="1"/>
          <p:nvPr/>
        </p:nvSpPr>
        <p:spPr>
          <a:xfrm rot="18900000">
            <a:off x="-3592251" y="7832394"/>
            <a:ext cx="3801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>
                <a:solidFill>
                  <a:srgbClr val="0086BF"/>
                </a:solidFill>
                <a:latin typeface="Gotham Book" pitchFamily="50" charset="0"/>
              </a:rPr>
              <a:t>1. Vision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DCEC80-90C6-49ED-296A-75EFBF17E954}"/>
              </a:ext>
            </a:extLst>
          </p:cNvPr>
          <p:cNvSpPr txBox="1"/>
          <p:nvPr/>
        </p:nvSpPr>
        <p:spPr>
          <a:xfrm rot="18900000">
            <a:off x="-4568508" y="8249814"/>
            <a:ext cx="4982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>
                <a:solidFill>
                  <a:srgbClr val="0086BF"/>
                </a:solidFill>
                <a:latin typeface="Gotham Book" pitchFamily="50" charset="0"/>
              </a:rPr>
              <a:t>3. Support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FBEF39-AC21-8D61-B5D8-CE1DB95926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80" b="58924"/>
          <a:stretch/>
        </p:blipFill>
        <p:spPr bwMode="auto">
          <a:xfrm>
            <a:off x="11281184" y="78806"/>
            <a:ext cx="910816" cy="100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85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67B0D47C-7814-9E87-4A0E-6FECC14AB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61" y="0"/>
            <a:ext cx="6875761" cy="686307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502F674-8CFB-CEC5-7941-6B3945B39740}"/>
              </a:ext>
            </a:extLst>
          </p:cNvPr>
          <p:cNvSpPr txBox="1"/>
          <p:nvPr/>
        </p:nvSpPr>
        <p:spPr>
          <a:xfrm>
            <a:off x="6858000" y="1536172"/>
            <a:ext cx="521585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6000" dirty="0">
                <a:solidFill>
                  <a:schemeClr val="bg1"/>
                </a:solidFill>
                <a:latin typeface="Gotham Book" pitchFamily="50" charset="0"/>
              </a:rPr>
              <a:t>Emerging</a:t>
            </a:r>
            <a:br>
              <a:rPr lang="en-GB" sz="6000" dirty="0">
                <a:solidFill>
                  <a:schemeClr val="bg1"/>
                </a:solidFill>
                <a:latin typeface="Gotham Book" pitchFamily="50" charset="0"/>
              </a:rPr>
            </a:br>
            <a:r>
              <a:rPr lang="en-GB" sz="6000" dirty="0">
                <a:solidFill>
                  <a:schemeClr val="bg1"/>
                </a:solidFill>
                <a:latin typeface="Gotham Book" pitchFamily="50" charset="0"/>
              </a:rPr>
              <a:t>Technology</a:t>
            </a:r>
            <a:br>
              <a:rPr lang="en-GB" sz="6000" dirty="0">
                <a:solidFill>
                  <a:schemeClr val="bg1"/>
                </a:solidFill>
                <a:latin typeface="Gotham Book" pitchFamily="50" charset="0"/>
              </a:rPr>
            </a:br>
            <a:r>
              <a:rPr lang="en-GB" sz="6000" dirty="0">
                <a:solidFill>
                  <a:schemeClr val="bg1"/>
                </a:solidFill>
                <a:latin typeface="Gotham Book" pitchFamily="50" charset="0"/>
              </a:rPr>
              <a:t>Positioning &amp;</a:t>
            </a:r>
            <a:br>
              <a:rPr lang="en-GB" sz="6000" dirty="0">
                <a:solidFill>
                  <a:schemeClr val="bg1"/>
                </a:solidFill>
                <a:latin typeface="Gotham Book" pitchFamily="50" charset="0"/>
              </a:rPr>
            </a:br>
            <a:r>
              <a:rPr lang="en-GB" sz="6000" dirty="0">
                <a:solidFill>
                  <a:schemeClr val="bg1"/>
                </a:solidFill>
                <a:latin typeface="Gotham Book" pitchFamily="50" charset="0"/>
              </a:rPr>
              <a:t>Explainers</a:t>
            </a:r>
          </a:p>
        </p:txBody>
      </p:sp>
    </p:spTree>
    <p:extLst>
      <p:ext uri="{BB962C8B-B14F-4D97-AF65-F5344CB8AC3E}">
        <p14:creationId xmlns:p14="http://schemas.microsoft.com/office/powerpoint/2010/main" val="26371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67B0D47C-7814-9E87-4A0E-6FECC14ABF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61" y="0"/>
            <a:ext cx="6875761" cy="686307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502F674-8CFB-CEC5-7941-6B3945B39740}"/>
              </a:ext>
            </a:extLst>
          </p:cNvPr>
          <p:cNvSpPr txBox="1"/>
          <p:nvPr/>
        </p:nvSpPr>
        <p:spPr>
          <a:xfrm>
            <a:off x="12687300" y="1536172"/>
            <a:ext cx="521585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6000" dirty="0">
                <a:solidFill>
                  <a:schemeClr val="bg1"/>
                </a:solidFill>
                <a:latin typeface="Gotham Book" pitchFamily="50" charset="0"/>
              </a:rPr>
              <a:t>Emerging</a:t>
            </a:r>
            <a:br>
              <a:rPr lang="en-GB" sz="6000" dirty="0">
                <a:solidFill>
                  <a:schemeClr val="bg1"/>
                </a:solidFill>
                <a:latin typeface="Gotham Book" pitchFamily="50" charset="0"/>
              </a:rPr>
            </a:br>
            <a:r>
              <a:rPr lang="en-GB" sz="6000" dirty="0">
                <a:solidFill>
                  <a:schemeClr val="bg1"/>
                </a:solidFill>
                <a:latin typeface="Gotham Book" pitchFamily="50" charset="0"/>
              </a:rPr>
              <a:t>Technology</a:t>
            </a:r>
            <a:br>
              <a:rPr lang="en-GB" sz="6000" dirty="0">
                <a:solidFill>
                  <a:schemeClr val="bg1"/>
                </a:solidFill>
                <a:latin typeface="Gotham Book" pitchFamily="50" charset="0"/>
              </a:rPr>
            </a:br>
            <a:r>
              <a:rPr lang="en-GB" sz="6000" dirty="0">
                <a:solidFill>
                  <a:schemeClr val="bg1"/>
                </a:solidFill>
                <a:latin typeface="Gotham Book" pitchFamily="50" charset="0"/>
              </a:rPr>
              <a:t>Positioning &amp;</a:t>
            </a:r>
            <a:br>
              <a:rPr lang="en-GB" sz="6000" dirty="0">
                <a:solidFill>
                  <a:schemeClr val="bg1"/>
                </a:solidFill>
                <a:latin typeface="Gotham Book" pitchFamily="50" charset="0"/>
              </a:rPr>
            </a:br>
            <a:r>
              <a:rPr lang="en-GB" sz="6000" dirty="0">
                <a:solidFill>
                  <a:schemeClr val="bg1"/>
                </a:solidFill>
                <a:latin typeface="Gotham Book" pitchFamily="50" charset="0"/>
              </a:rPr>
              <a:t>Explainers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9FEBF7-1ED1-D1DB-F440-E4446D3D2738}"/>
              </a:ext>
            </a:extLst>
          </p:cNvPr>
          <p:cNvSpPr txBox="1"/>
          <p:nvPr/>
        </p:nvSpPr>
        <p:spPr>
          <a:xfrm>
            <a:off x="6096000" y="1274562"/>
            <a:ext cx="57531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200" b="1" dirty="0">
                <a:solidFill>
                  <a:schemeClr val="bg1"/>
                </a:solidFill>
                <a:latin typeface="Gotham Book" pitchFamily="50" charset="0"/>
              </a:rPr>
              <a:t>Core Points:</a:t>
            </a:r>
          </a:p>
          <a:p>
            <a:pPr>
              <a:spcAft>
                <a:spcPts val="1200"/>
              </a:spcAft>
            </a:pPr>
            <a:endParaRPr lang="en-GB" sz="3200" dirty="0">
              <a:solidFill>
                <a:schemeClr val="bg1"/>
              </a:solidFill>
              <a:latin typeface="Gotham Book" pitchFamily="50" charset="0"/>
            </a:endParaRPr>
          </a:p>
          <a:p>
            <a:pPr marL="857250" indent="-8572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latin typeface="Gotham Book" pitchFamily="50" charset="0"/>
              </a:rPr>
              <a:t>Primers </a:t>
            </a:r>
          </a:p>
          <a:p>
            <a:pPr marL="857250" indent="-8572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latin typeface="Gotham Book" pitchFamily="50" charset="0"/>
              </a:rPr>
              <a:t>Practical application outlines</a:t>
            </a:r>
          </a:p>
          <a:p>
            <a:pPr marL="857250" indent="-8572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latin typeface="Gotham Book" pitchFamily="50" charset="0"/>
              </a:rPr>
              <a:t>Defining a Brain Trust</a:t>
            </a:r>
          </a:p>
          <a:p>
            <a:pPr marL="857250" indent="-8572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latin typeface="Gotham Book" pitchFamily="50" charset="0"/>
              </a:rPr>
              <a:t>Showcase of Academia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DA7BDD-BDD9-14BC-DDF5-BEB45BFAF643}"/>
              </a:ext>
            </a:extLst>
          </p:cNvPr>
          <p:cNvSpPr txBox="1"/>
          <p:nvPr/>
        </p:nvSpPr>
        <p:spPr>
          <a:xfrm>
            <a:off x="12687300" y="154960"/>
            <a:ext cx="5753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latin typeface="Gotham Book" pitchFamily="50" charset="0"/>
              </a:rPr>
              <a:t>Primers on fundamentals</a:t>
            </a:r>
          </a:p>
        </p:txBody>
      </p:sp>
    </p:spTree>
    <p:extLst>
      <p:ext uri="{BB962C8B-B14F-4D97-AF65-F5344CB8AC3E}">
        <p14:creationId xmlns:p14="http://schemas.microsoft.com/office/powerpoint/2010/main" val="3848100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44EA90-7058-BDD0-B213-18142414B78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61" y="0"/>
            <a:ext cx="6875761" cy="6863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9FEBF7-1ED1-D1DB-F440-E4446D3D2738}"/>
              </a:ext>
            </a:extLst>
          </p:cNvPr>
          <p:cNvSpPr txBox="1"/>
          <p:nvPr/>
        </p:nvSpPr>
        <p:spPr>
          <a:xfrm>
            <a:off x="171450" y="154960"/>
            <a:ext cx="5753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latin typeface="Gotham Book" pitchFamily="50" charset="0"/>
              </a:rPr>
              <a:t>Primers on fundamentals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4F7E6-B39D-7D94-B4F7-BA822BBB2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962" y="1571625"/>
            <a:ext cx="3805238" cy="2843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FF2F3D-62DE-C564-299D-FFFE109ED4D8}"/>
              </a:ext>
            </a:extLst>
          </p:cNvPr>
          <p:cNvSpPr txBox="1"/>
          <p:nvPr/>
        </p:nvSpPr>
        <p:spPr>
          <a:xfrm>
            <a:off x="7148979" y="1571624"/>
            <a:ext cx="475902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Created by recognised subject matter experts (SMEs)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Introduction to the subject &amp; relevant reading to seed knowledge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Open comments for further discussion and follow-ups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Gotham Book" pitchFamily="50" charset="0"/>
              </a:rPr>
              <a:t>Details various Technology Readiness Levels of the underlying technology</a:t>
            </a:r>
          </a:p>
        </p:txBody>
      </p:sp>
      <p:pic>
        <p:nvPicPr>
          <p:cNvPr id="1026" name="Picture 2" descr="Technology Readiness Level | Abaco Systems">
            <a:extLst>
              <a:ext uri="{FF2B5EF4-FFF2-40B4-BE49-F238E27FC236}">
                <a16:creationId xmlns:a16="http://schemas.microsoft.com/office/drawing/2014/main" id="{FBF4D302-DCD7-D3DC-1D51-963C742CC3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8" r="6718"/>
          <a:stretch/>
        </p:blipFill>
        <p:spPr bwMode="auto">
          <a:xfrm>
            <a:off x="335756" y="4660671"/>
            <a:ext cx="6343650" cy="184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105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1356</Words>
  <Application>Microsoft Office PowerPoint</Application>
  <PresentationFormat>Widescreen</PresentationFormat>
  <Paragraphs>378</Paragraphs>
  <Slides>47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Averta</vt:lpstr>
      <vt:lpstr>Calibri</vt:lpstr>
      <vt:lpstr>Calibri Light</vt:lpstr>
      <vt:lpstr>Gotham Book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O'Donnell</dc:creator>
  <cp:lastModifiedBy>Keith O'Donnell</cp:lastModifiedBy>
  <cp:revision>21</cp:revision>
  <dcterms:created xsi:type="dcterms:W3CDTF">2023-03-06T11:48:21Z</dcterms:created>
  <dcterms:modified xsi:type="dcterms:W3CDTF">2023-03-08T17:43:25Z</dcterms:modified>
</cp:coreProperties>
</file>