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8D2B-8890-B9A7-D1D2-4AC824F00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5BDC0-5910-8189-482C-4C6DC58E7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AD51-54F3-08E9-BBC5-72D27614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A9A8-9AA0-4389-995C-AC8BF20B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67F2-86FD-5DBF-908D-9E9507B7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1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304D-3342-AB12-FEC6-0D5EE8E2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E35A4-1AB6-D1AD-A0C1-B8A28BDF7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37E6-07AF-3B85-C0F1-8F73AAA1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E10F8-1BCB-3EDC-B9B9-A6EE3DE7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FB7D-1558-B6A5-D6DC-1A34D25C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0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F9328-698E-3AD1-F99D-C863040A6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2539A-223F-150C-4320-8CBE9EEE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F68C-E31F-0A04-15E5-BE0417E3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F472-9A81-CBA4-BCAF-3F7CDD27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3AF56-DD0E-2398-9D37-B765B5B1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6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61A1-555B-A5C8-4249-2B53E577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05B9-1FF7-C3BD-91FC-5E75CC84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BC55-2E9B-6F48-5C7B-0B801B80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2E8C7-6174-F3D0-5D28-1844F7C3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8F64-10E1-5FF1-384A-65FAD68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0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65E3-2D27-73A8-4D48-3AB58A1B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6124D-7894-0C65-C31E-C6FB73C7A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5D89-9A2E-942E-1EB2-B57D194B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3E4F-06A8-8D4E-82B1-A71066F7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34B16-472D-23D8-D1DC-626686A7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0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5610-47FE-FE01-E9EF-8F26666B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2C9E-51B3-5DE2-05D7-28DAFB10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A6DF2-4830-27A6-216E-A86E7C8F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3181-0AF2-03C7-7DCC-FF99A9EA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4982B-10D7-0B30-18E4-8A0158F7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4DB17-4847-337E-8BD9-1AD1623E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6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2E1B-6CF2-45C8-0835-DEF63D6E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8E160-9A15-3DCC-33F8-83CB468D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AD1C3-D471-CBF4-520E-B2E958FA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90F20-1833-9C35-2F46-7D6FA4C5B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E4D5B-844A-0151-F66B-FEE1865B1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1EBD6-E074-66AE-5F8F-A7545AB5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7A081-2BA1-0B4F-AF30-317E025F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8EE1A-7544-94E1-A255-A853CCED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9C61-0FB6-A39B-E6ED-8069586A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DD7F0-DABA-218A-6A3F-18979924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B3BAC-FC5C-1198-DCA4-893667B8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39F10-479A-5C57-354B-43C57394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9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17CC1-6697-6CE7-768F-9E17DDAA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7D7CB-D839-5B96-39BB-A462FCD5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3491C-804C-5A87-77B8-13D6BBD1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08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9C00-D00D-426E-47DB-22109EEC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0CEE-D44F-1F5B-A5B5-EF599D5F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81453-7587-075B-8E0C-95A981A9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62B3-6F8E-2FB4-7071-49FB74A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3B279-218F-7954-78CD-0AF60F17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2819C-36CF-1B55-FACA-A373048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BE22-CC65-3F62-4C70-43C13FA6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A611-FD1C-0B97-0D15-4AF7EA119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80D7-3701-BAC2-CB08-E879BABA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31CE-612B-10C5-4CA7-5879F4BF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B455C-CDAE-138F-44DF-EE413009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2A5F4-897D-1A11-7E59-8260BF54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ECA5D-F025-4B86-3898-8B55E1E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9BB4-37D6-2B13-8A8A-47BA176A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A699E-E2A0-9892-ECBF-6D6BEB267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22B13-E575-43A9-A732-111C3EA572C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DF64-70D3-040C-2BB0-5F0C21749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E6FA8-AC10-7B8E-9B82-1B33EA35C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F192D-F56E-48A2-AF04-807730D23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zure AI Studio - Pricing | Microsoft Azure">
            <a:extLst>
              <a:ext uri="{FF2B5EF4-FFF2-40B4-BE49-F238E27FC236}">
                <a16:creationId xmlns:a16="http://schemas.microsoft.com/office/drawing/2014/main" id="{57C49ED5-5FDE-88F8-14C0-5A72A229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r="314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D9AB8-5BD8-4D25-40C1-8E546A180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Understanding Evaluation With AI Studio</a:t>
            </a:r>
            <a:endParaRPr lang="en-IN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DBE41-3C1F-C6F5-6CA7-F30A66D1F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(Identity, Measure, Mitigate And Operate)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1CB52-1537-DA0E-6090-5D9F531349D1}"/>
              </a:ext>
            </a:extLst>
          </p:cNvPr>
          <p:cNvSpPr/>
          <p:nvPr/>
        </p:nvSpPr>
        <p:spPr>
          <a:xfrm>
            <a:off x="589935" y="3539613"/>
            <a:ext cx="499970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3D3A1-814D-D183-A919-86FDFF1BCD91}"/>
              </a:ext>
            </a:extLst>
          </p:cNvPr>
          <p:cNvSpPr txBox="1"/>
          <p:nvPr/>
        </p:nvSpPr>
        <p:spPr>
          <a:xfrm>
            <a:off x="3588775" y="471950"/>
            <a:ext cx="5230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Evaluation in Azure AI Studio</a:t>
            </a:r>
            <a:endParaRPr lang="en-IN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9E92B-57E6-7358-D7A7-C092F9EADDB4}"/>
              </a:ext>
            </a:extLst>
          </p:cNvPr>
          <p:cNvSpPr txBox="1"/>
          <p:nvPr/>
        </p:nvSpPr>
        <p:spPr>
          <a:xfrm>
            <a:off x="589935" y="3539613"/>
            <a:ext cx="550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Automated/Assisted Evaluation</a:t>
            </a:r>
            <a:endParaRPr lang="en-I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115322-A8F9-C7D7-C882-513BF692748A}"/>
              </a:ext>
            </a:extLst>
          </p:cNvPr>
          <p:cNvSpPr/>
          <p:nvPr/>
        </p:nvSpPr>
        <p:spPr>
          <a:xfrm>
            <a:off x="7502013" y="3554483"/>
            <a:ext cx="322005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83C99-828F-83FB-090B-52F8AD225906}"/>
              </a:ext>
            </a:extLst>
          </p:cNvPr>
          <p:cNvSpPr txBox="1"/>
          <p:nvPr/>
        </p:nvSpPr>
        <p:spPr>
          <a:xfrm>
            <a:off x="7620000" y="3539613"/>
            <a:ext cx="3608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Manual Evaluation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F4E5F-7026-063F-7E9A-796D99879B16}"/>
              </a:ext>
            </a:extLst>
          </p:cNvPr>
          <p:cNvSpPr txBox="1"/>
          <p:nvPr/>
        </p:nvSpPr>
        <p:spPr>
          <a:xfrm>
            <a:off x="589935" y="4493342"/>
            <a:ext cx="4857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Suitable for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large-scale/heavy volume </a:t>
            </a:r>
            <a:r>
              <a:rPr lang="en-US" dirty="0"/>
              <a:t>dataset testing.</a:t>
            </a:r>
          </a:p>
          <a:p>
            <a:pPr marL="342900" indent="-342900">
              <a:buAutoNum type="arabicParenR"/>
            </a:pPr>
            <a:r>
              <a:rPr lang="en-US" dirty="0"/>
              <a:t>Done via a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SDK</a:t>
            </a:r>
            <a:r>
              <a:rPr lang="en-US" dirty="0"/>
              <a:t> (promptflow-evals) for python.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014AF-8E5C-7050-0B1F-7A743177E42C}"/>
              </a:ext>
            </a:extLst>
          </p:cNvPr>
          <p:cNvSpPr txBox="1"/>
          <p:nvPr/>
        </p:nvSpPr>
        <p:spPr>
          <a:xfrm>
            <a:off x="6995651" y="4503174"/>
            <a:ext cx="4857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Suitable for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small-scale/ less volume </a:t>
            </a:r>
            <a:r>
              <a:rPr lang="en-US" dirty="0"/>
              <a:t>dataset testing.</a:t>
            </a:r>
          </a:p>
          <a:p>
            <a:pPr marL="342900" indent="-342900">
              <a:buAutoNum type="arabicParenR"/>
            </a:pPr>
            <a:r>
              <a:rPr lang="en-US" dirty="0"/>
              <a:t>Done via the “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Chat Playground</a:t>
            </a:r>
            <a:r>
              <a:rPr lang="en-US" dirty="0"/>
              <a:t>” in Azure AI Studio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EC233C-0C98-F8EF-FE2E-CE7772F25539}"/>
              </a:ext>
            </a:extLst>
          </p:cNvPr>
          <p:cNvCxnSpPr/>
          <p:nvPr/>
        </p:nvCxnSpPr>
        <p:spPr>
          <a:xfrm>
            <a:off x="6381135" y="3677265"/>
            <a:ext cx="0" cy="257605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5983EC-6C1D-6517-7223-7519FF5E5400}"/>
              </a:ext>
            </a:extLst>
          </p:cNvPr>
          <p:cNvCxnSpPr>
            <a:stCxn id="4" idx="2"/>
          </p:cNvCxnSpPr>
          <p:nvPr/>
        </p:nvCxnSpPr>
        <p:spPr>
          <a:xfrm>
            <a:off x="6204156" y="1056725"/>
            <a:ext cx="0" cy="1165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38A3C-E497-C65D-1A22-9B9BA55F0121}"/>
              </a:ext>
            </a:extLst>
          </p:cNvPr>
          <p:cNvCxnSpPr>
            <a:endCxn id="5" idx="0"/>
          </p:cNvCxnSpPr>
          <p:nvPr/>
        </p:nvCxnSpPr>
        <p:spPr>
          <a:xfrm flipH="1">
            <a:off x="3342968" y="2202426"/>
            <a:ext cx="2861188" cy="1337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870EC8-BEE1-EDBE-9911-CFDD2336AE7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04156" y="2187556"/>
            <a:ext cx="3220064" cy="1352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B2CD-27F4-7054-97CE-E4704759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11845" cy="953729"/>
          </a:xfrm>
        </p:spPr>
        <p:txBody>
          <a:bodyPr>
            <a:normAutofit/>
          </a:bodyPr>
          <a:lstStyle/>
          <a:p>
            <a:r>
              <a:rPr lang="en-US" sz="2800" b="1" dirty="0"/>
              <a:t>Traditional Evaluation Concepts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1699-C1D8-3FBD-4EC4-A85BD62A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7" y="1036317"/>
            <a:ext cx="10515600" cy="4351338"/>
          </a:xfrm>
        </p:spPr>
        <p:txBody>
          <a:bodyPr/>
          <a:lstStyle/>
          <a:p>
            <a:r>
              <a:rPr lang="en-US" b="1" dirty="0"/>
              <a:t>Ground truth - </a:t>
            </a:r>
            <a:r>
              <a:rPr lang="en-US" dirty="0"/>
              <a:t>refers to data that we believe to be true and therefore use as a baseline for comparisons.</a:t>
            </a:r>
          </a:p>
          <a:p>
            <a:r>
              <a:rPr lang="en-US" b="1" dirty="0"/>
              <a:t>Expected answers - </a:t>
            </a:r>
            <a:r>
              <a:rPr lang="en-US" dirty="0"/>
              <a:t>are the outcomes that we believe should occur based on our ground truth data.</a:t>
            </a:r>
          </a:p>
          <a:p>
            <a:r>
              <a:rPr lang="en-US" b="1" dirty="0"/>
              <a:t>Precision</a:t>
            </a:r>
            <a:r>
              <a:rPr lang="en-US" dirty="0"/>
              <a:t> – Measures true positives among all instances predicted as positives. </a:t>
            </a:r>
          </a:p>
          <a:p>
            <a:endParaRPr lang="en-IN" dirty="0"/>
          </a:p>
          <a:p>
            <a:r>
              <a:rPr lang="en-IN" b="1" dirty="0"/>
              <a:t>Recall</a:t>
            </a:r>
            <a:r>
              <a:rPr lang="en-IN" dirty="0"/>
              <a:t> – Assesses the proportion of actual positive instances that were correctly predicted.</a:t>
            </a:r>
          </a:p>
        </p:txBody>
      </p:sp>
      <p:pic>
        <p:nvPicPr>
          <p:cNvPr id="2050" name="Picture 2" descr="Evaluation - Free shapes and symbols icons">
            <a:extLst>
              <a:ext uri="{FF2B5EF4-FFF2-40B4-BE49-F238E27FC236}">
                <a16:creationId xmlns:a16="http://schemas.microsoft.com/office/drawing/2014/main" id="{35BEAC1F-1214-0E18-E814-BD1879BE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0" y="127619"/>
            <a:ext cx="781079" cy="78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5E009-2DA4-8FD5-2907-0ADC4490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60" y="3211986"/>
            <a:ext cx="3648484" cy="864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56EB3-C522-2544-95A5-5167C45CB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012" y="4712713"/>
            <a:ext cx="3702294" cy="757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BFF715-E449-4F3C-CC36-22CBC5F52CC3}"/>
              </a:ext>
            </a:extLst>
          </p:cNvPr>
          <p:cNvSpPr txBox="1"/>
          <p:nvPr/>
        </p:nvSpPr>
        <p:spPr>
          <a:xfrm>
            <a:off x="275303" y="5604387"/>
            <a:ext cx="8642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F1 Score </a:t>
            </a:r>
            <a:r>
              <a:rPr lang="en-US" sz="2800" dirty="0"/>
              <a:t>– Harmonic mean of Precision and Recall.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0313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D76E-DE87-AE25-5F0F-9D487D91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231" y="0"/>
            <a:ext cx="5670755" cy="1325563"/>
          </a:xfrm>
        </p:spPr>
        <p:txBody>
          <a:bodyPr/>
          <a:lstStyle/>
          <a:p>
            <a:r>
              <a:rPr lang="en-US" dirty="0"/>
              <a:t>AI Assisted Evaluations</a:t>
            </a:r>
            <a:endParaRPr lang="en-IN" dirty="0"/>
          </a:p>
        </p:txBody>
      </p:sp>
      <p:pic>
        <p:nvPicPr>
          <p:cNvPr id="3074" name="Picture 2" descr="Will AI Logo Designers replace Human Logo Designers?">
            <a:extLst>
              <a:ext uri="{FF2B5EF4-FFF2-40B4-BE49-F238E27FC236}">
                <a16:creationId xmlns:a16="http://schemas.microsoft.com/office/drawing/2014/main" id="{FB682348-4A73-A8C3-3197-AB4FAA9A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86" y="81448"/>
            <a:ext cx="1550220" cy="11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AF722-3703-B98B-6BCD-097E0B10F231}"/>
              </a:ext>
            </a:extLst>
          </p:cNvPr>
          <p:cNvSpPr txBox="1"/>
          <p:nvPr/>
        </p:nvSpPr>
        <p:spPr>
          <a:xfrm>
            <a:off x="5115232" y="1938254"/>
            <a:ext cx="6634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Large language models </a:t>
            </a:r>
            <a:r>
              <a:rPr lang="en-US" sz="2000" dirty="0"/>
              <a:t>(LLM) such as GPT-4 can be used to evaluate the output of generative AI language systems.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E2474-D4DC-728E-DE1C-86F63D683C48}"/>
              </a:ext>
            </a:extLst>
          </p:cNvPr>
          <p:cNvSpPr txBox="1"/>
          <p:nvPr/>
        </p:nvSpPr>
        <p:spPr>
          <a:xfrm>
            <a:off x="395750" y="2987729"/>
            <a:ext cx="62189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This is achieved by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instructing</a:t>
            </a:r>
            <a:r>
              <a:rPr lang="en-US" sz="2000" dirty="0"/>
              <a:t> an LLM to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annotate</a:t>
            </a:r>
            <a:r>
              <a:rPr lang="en-US" sz="2000" dirty="0"/>
              <a:t> certain aspects of the AI-generated output. For instance, you can provide GPT-4 with a relevance severity scale (for example, provide criteria for relevance annotation on a 1-5 scale) and then ask GPT-4 to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annotate the relevance </a:t>
            </a:r>
            <a:r>
              <a:rPr lang="en-US" sz="2000" dirty="0"/>
              <a:t>of an AI system’s response to a given question.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7A11B-1B83-A09B-FE5A-F56408C30440}"/>
              </a:ext>
            </a:extLst>
          </p:cNvPr>
          <p:cNvSpPr txBox="1"/>
          <p:nvPr/>
        </p:nvSpPr>
        <p:spPr>
          <a:xfrm>
            <a:off x="5670755" y="5576087"/>
            <a:ext cx="62189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AI-assisted evaluations can be beneficial in scenarios where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ground truth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expected answers </a:t>
            </a:r>
            <a:r>
              <a:rPr lang="en-US" sz="2000" dirty="0"/>
              <a:t>aren't available.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315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41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Diagram of evaluate generative AI quality applications in AI Studio.">
            <a:extLst>
              <a:ext uri="{FF2B5EF4-FFF2-40B4-BE49-F238E27FC236}">
                <a16:creationId xmlns:a16="http://schemas.microsoft.com/office/drawing/2014/main" id="{B46BCEA7-55D2-FB76-CBB4-326D197FEF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agram of evaluation and monitoring flow with different paths to evaluate generative AI applications.">
            <a:extLst>
              <a:ext uri="{FF2B5EF4-FFF2-40B4-BE49-F238E27FC236}">
                <a16:creationId xmlns:a16="http://schemas.microsoft.com/office/drawing/2014/main" id="{C9718C0C-6BA3-F314-542F-985618CC7F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171" y="966866"/>
            <a:ext cx="11729657" cy="557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7E64B6-3880-DEB8-2F0C-032E732FEE97}"/>
              </a:ext>
            </a:extLst>
          </p:cNvPr>
          <p:cNvSpPr txBox="1"/>
          <p:nvPr/>
        </p:nvSpPr>
        <p:spPr>
          <a:xfrm>
            <a:off x="1327355" y="167148"/>
            <a:ext cx="941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Evaluation Architecture Using Azure AI Studio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1570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Understanding Evaluation With AI Studio</vt:lpstr>
      <vt:lpstr>PowerPoint Presentation</vt:lpstr>
      <vt:lpstr>Traditional Evaluation Concepts</vt:lpstr>
      <vt:lpstr>AI Assisted Evaluations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2024-08-02T04:48:29Z</dcterms:created>
  <dcterms:modified xsi:type="dcterms:W3CDTF">2024-08-02T06:43:59Z</dcterms:modified>
</cp:coreProperties>
</file>