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90" r:id="rId2"/>
    <p:sldId id="297" r:id="rId3"/>
    <p:sldId id="282" r:id="rId4"/>
    <p:sldId id="284" r:id="rId5"/>
    <p:sldId id="285" r:id="rId6"/>
    <p:sldId id="287" r:id="rId7"/>
    <p:sldId id="288" r:id="rId8"/>
    <p:sldId id="289" r:id="rId9"/>
    <p:sldId id="312" r:id="rId10"/>
    <p:sldId id="292" r:id="rId11"/>
    <p:sldId id="293" r:id="rId12"/>
    <p:sldId id="311" r:id="rId13"/>
    <p:sldId id="310" r:id="rId14"/>
    <p:sldId id="291"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257" r:id="rId28"/>
    <p:sldId id="258" r:id="rId29"/>
    <p:sldId id="26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2707"/>
    <a:srgbClr val="DB1607"/>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34" autoAdjust="0"/>
    <p:restoredTop sz="94660"/>
  </p:normalViewPr>
  <p:slideViewPr>
    <p:cSldViewPr snapToGrid="0">
      <p:cViewPr varScale="1">
        <p:scale>
          <a:sx n="77" d="100"/>
          <a:sy n="77" d="100"/>
        </p:scale>
        <p:origin x="84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66930A-AC1E-43D1-814E-511E662B74BB}" type="datetimeFigureOut">
              <a:rPr lang="en-US" smtClean="0"/>
              <a:t>4/16/2020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10A8C2-9D6B-410C-BEB1-DE5D00E2800F}" type="slidenum">
              <a:rPr lang="en-US" smtClean="0"/>
              <a:t>‹#›</a:t>
            </a:fld>
            <a:endParaRPr lang="en-US"/>
          </a:p>
        </p:txBody>
      </p:sp>
    </p:spTree>
    <p:extLst>
      <p:ext uri="{BB962C8B-B14F-4D97-AF65-F5344CB8AC3E}">
        <p14:creationId xmlns:p14="http://schemas.microsoft.com/office/powerpoint/2010/main" val="710130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3A11-9230-4F08-9ACA-7A8A0B3EA3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82A58B-190D-48C8-88E2-E28581EA63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2130D5-B63A-4083-A302-AB13F4FF344B}"/>
              </a:ext>
            </a:extLst>
          </p:cNvPr>
          <p:cNvSpPr>
            <a:spLocks noGrp="1"/>
          </p:cNvSpPr>
          <p:nvPr>
            <p:ph type="dt" sz="half" idx="10"/>
          </p:nvPr>
        </p:nvSpPr>
        <p:spPr/>
        <p:txBody>
          <a:bodyPr/>
          <a:lstStyle/>
          <a:p>
            <a:fld id="{077C6D5A-0E24-455E-9AAF-CADADEE08263}" type="datetimeFigureOut">
              <a:rPr lang="en-US" smtClean="0"/>
              <a:t>4/16/2020</a:t>
            </a:fld>
            <a:endParaRPr lang="en-US"/>
          </a:p>
        </p:txBody>
      </p:sp>
      <p:sp>
        <p:nvSpPr>
          <p:cNvPr id="5" name="Footer Placeholder 4">
            <a:extLst>
              <a:ext uri="{FF2B5EF4-FFF2-40B4-BE49-F238E27FC236}">
                <a16:creationId xmlns:a16="http://schemas.microsoft.com/office/drawing/2014/main" id="{15B58E40-1F2E-4E9E-BEAA-FCDFFAD27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C0353-13D0-4BE8-B20B-4B313928D5E1}"/>
              </a:ext>
            </a:extLst>
          </p:cNvPr>
          <p:cNvSpPr>
            <a:spLocks noGrp="1"/>
          </p:cNvSpPr>
          <p:nvPr>
            <p:ph type="sldNum" sz="quarter" idx="12"/>
          </p:nvPr>
        </p:nvSpPr>
        <p:spPr/>
        <p:txBody>
          <a:bodyPr/>
          <a:lstStyle/>
          <a:p>
            <a:fld id="{B2FE55DA-E4D7-48F0-A778-A8F563BDF3EB}" type="slidenum">
              <a:rPr lang="en-US" smtClean="0"/>
              <a:t>‹#›</a:t>
            </a:fld>
            <a:endParaRPr lang="en-US"/>
          </a:p>
        </p:txBody>
      </p:sp>
    </p:spTree>
    <p:extLst>
      <p:ext uri="{BB962C8B-B14F-4D97-AF65-F5344CB8AC3E}">
        <p14:creationId xmlns:p14="http://schemas.microsoft.com/office/powerpoint/2010/main" val="3258658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92AC9-0543-4BC7-B800-D81105AB4C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73AE3E-0F2D-496A-B82F-2BB9F06BE8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A81E1-1D9B-48B3-8B99-D4B312D2F04D}"/>
              </a:ext>
            </a:extLst>
          </p:cNvPr>
          <p:cNvSpPr>
            <a:spLocks noGrp="1"/>
          </p:cNvSpPr>
          <p:nvPr>
            <p:ph type="dt" sz="half" idx="10"/>
          </p:nvPr>
        </p:nvSpPr>
        <p:spPr/>
        <p:txBody>
          <a:bodyPr/>
          <a:lstStyle/>
          <a:p>
            <a:fld id="{077C6D5A-0E24-455E-9AAF-CADADEE08263}" type="datetimeFigureOut">
              <a:rPr lang="en-US" smtClean="0"/>
              <a:t>4/16/2020</a:t>
            </a:fld>
            <a:endParaRPr lang="en-US"/>
          </a:p>
        </p:txBody>
      </p:sp>
      <p:sp>
        <p:nvSpPr>
          <p:cNvPr id="5" name="Footer Placeholder 4">
            <a:extLst>
              <a:ext uri="{FF2B5EF4-FFF2-40B4-BE49-F238E27FC236}">
                <a16:creationId xmlns:a16="http://schemas.microsoft.com/office/drawing/2014/main" id="{321A13D9-CD00-440B-8821-EF7BF4FDD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97D313-1043-4852-972E-3AF52A407457}"/>
              </a:ext>
            </a:extLst>
          </p:cNvPr>
          <p:cNvSpPr>
            <a:spLocks noGrp="1"/>
          </p:cNvSpPr>
          <p:nvPr>
            <p:ph type="sldNum" sz="quarter" idx="12"/>
          </p:nvPr>
        </p:nvSpPr>
        <p:spPr/>
        <p:txBody>
          <a:bodyPr/>
          <a:lstStyle/>
          <a:p>
            <a:fld id="{B2FE55DA-E4D7-48F0-A778-A8F563BDF3EB}" type="slidenum">
              <a:rPr lang="en-US" smtClean="0"/>
              <a:t>‹#›</a:t>
            </a:fld>
            <a:endParaRPr lang="en-US"/>
          </a:p>
        </p:txBody>
      </p:sp>
    </p:spTree>
    <p:extLst>
      <p:ext uri="{BB962C8B-B14F-4D97-AF65-F5344CB8AC3E}">
        <p14:creationId xmlns:p14="http://schemas.microsoft.com/office/powerpoint/2010/main" val="2656558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5699E8-4E69-40C2-B9DC-4361C6CC24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5F7FC4-318D-471D-B317-29A594B049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754E0-4C11-46C5-A5CC-A2FD360CC8F8}"/>
              </a:ext>
            </a:extLst>
          </p:cNvPr>
          <p:cNvSpPr>
            <a:spLocks noGrp="1"/>
          </p:cNvSpPr>
          <p:nvPr>
            <p:ph type="dt" sz="half" idx="10"/>
          </p:nvPr>
        </p:nvSpPr>
        <p:spPr/>
        <p:txBody>
          <a:bodyPr/>
          <a:lstStyle/>
          <a:p>
            <a:fld id="{077C6D5A-0E24-455E-9AAF-CADADEE08263}" type="datetimeFigureOut">
              <a:rPr lang="en-US" smtClean="0"/>
              <a:t>4/16/2020</a:t>
            </a:fld>
            <a:endParaRPr lang="en-US"/>
          </a:p>
        </p:txBody>
      </p:sp>
      <p:sp>
        <p:nvSpPr>
          <p:cNvPr id="5" name="Footer Placeholder 4">
            <a:extLst>
              <a:ext uri="{FF2B5EF4-FFF2-40B4-BE49-F238E27FC236}">
                <a16:creationId xmlns:a16="http://schemas.microsoft.com/office/drawing/2014/main" id="{4A4FFCB3-A30E-47ED-9D60-147D4B866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7184E-302C-4F4D-B466-6808343BCE99}"/>
              </a:ext>
            </a:extLst>
          </p:cNvPr>
          <p:cNvSpPr>
            <a:spLocks noGrp="1"/>
          </p:cNvSpPr>
          <p:nvPr>
            <p:ph type="sldNum" sz="quarter" idx="12"/>
          </p:nvPr>
        </p:nvSpPr>
        <p:spPr/>
        <p:txBody>
          <a:bodyPr/>
          <a:lstStyle/>
          <a:p>
            <a:fld id="{B2FE55DA-E4D7-48F0-A778-A8F563BDF3EB}" type="slidenum">
              <a:rPr lang="en-US" smtClean="0"/>
              <a:t>‹#›</a:t>
            </a:fld>
            <a:endParaRPr lang="en-US"/>
          </a:p>
        </p:txBody>
      </p:sp>
    </p:spTree>
    <p:extLst>
      <p:ext uri="{BB962C8B-B14F-4D97-AF65-F5344CB8AC3E}">
        <p14:creationId xmlns:p14="http://schemas.microsoft.com/office/powerpoint/2010/main" val="2759666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6AD9E-1A29-49E5-9311-1B61FDCE0C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E7678C-5E12-449F-8E83-60E28CEF8F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4E93B3-1755-406C-A256-045F94E66CC1}"/>
              </a:ext>
            </a:extLst>
          </p:cNvPr>
          <p:cNvSpPr>
            <a:spLocks noGrp="1"/>
          </p:cNvSpPr>
          <p:nvPr>
            <p:ph type="dt" sz="half" idx="10"/>
          </p:nvPr>
        </p:nvSpPr>
        <p:spPr/>
        <p:txBody>
          <a:bodyPr/>
          <a:lstStyle/>
          <a:p>
            <a:fld id="{077C6D5A-0E24-455E-9AAF-CADADEE08263}" type="datetimeFigureOut">
              <a:rPr lang="en-US" smtClean="0"/>
              <a:t>4/16/2020</a:t>
            </a:fld>
            <a:endParaRPr lang="en-US"/>
          </a:p>
        </p:txBody>
      </p:sp>
      <p:sp>
        <p:nvSpPr>
          <p:cNvPr id="5" name="Footer Placeholder 4">
            <a:extLst>
              <a:ext uri="{FF2B5EF4-FFF2-40B4-BE49-F238E27FC236}">
                <a16:creationId xmlns:a16="http://schemas.microsoft.com/office/drawing/2014/main" id="{1A1A83B3-BF53-478E-A981-19418E0CE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2A1EE-298A-411F-836B-7A748BED881A}"/>
              </a:ext>
            </a:extLst>
          </p:cNvPr>
          <p:cNvSpPr>
            <a:spLocks noGrp="1"/>
          </p:cNvSpPr>
          <p:nvPr>
            <p:ph type="sldNum" sz="quarter" idx="12"/>
          </p:nvPr>
        </p:nvSpPr>
        <p:spPr/>
        <p:txBody>
          <a:bodyPr/>
          <a:lstStyle/>
          <a:p>
            <a:fld id="{B2FE55DA-E4D7-48F0-A778-A8F563BDF3EB}" type="slidenum">
              <a:rPr lang="en-US" smtClean="0"/>
              <a:t>‹#›</a:t>
            </a:fld>
            <a:endParaRPr lang="en-US"/>
          </a:p>
        </p:txBody>
      </p:sp>
    </p:spTree>
    <p:extLst>
      <p:ext uri="{BB962C8B-B14F-4D97-AF65-F5344CB8AC3E}">
        <p14:creationId xmlns:p14="http://schemas.microsoft.com/office/powerpoint/2010/main" val="321366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E71D-00F1-4A00-9BE3-67D9F986F4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09290A-ABEB-4759-BDB7-C635B4A0C5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F85455-E892-4D69-8B8C-AF7B29E9E159}"/>
              </a:ext>
            </a:extLst>
          </p:cNvPr>
          <p:cNvSpPr>
            <a:spLocks noGrp="1"/>
          </p:cNvSpPr>
          <p:nvPr>
            <p:ph type="dt" sz="half" idx="10"/>
          </p:nvPr>
        </p:nvSpPr>
        <p:spPr/>
        <p:txBody>
          <a:bodyPr/>
          <a:lstStyle/>
          <a:p>
            <a:fld id="{077C6D5A-0E24-455E-9AAF-CADADEE08263}" type="datetimeFigureOut">
              <a:rPr lang="en-US" smtClean="0"/>
              <a:t>4/16/2020</a:t>
            </a:fld>
            <a:endParaRPr lang="en-US"/>
          </a:p>
        </p:txBody>
      </p:sp>
      <p:sp>
        <p:nvSpPr>
          <p:cNvPr id="5" name="Footer Placeholder 4">
            <a:extLst>
              <a:ext uri="{FF2B5EF4-FFF2-40B4-BE49-F238E27FC236}">
                <a16:creationId xmlns:a16="http://schemas.microsoft.com/office/drawing/2014/main" id="{40DE9169-B738-4E24-86C2-04EE9DBEF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F8693-A7BE-4426-845F-4290D8907380}"/>
              </a:ext>
            </a:extLst>
          </p:cNvPr>
          <p:cNvSpPr>
            <a:spLocks noGrp="1"/>
          </p:cNvSpPr>
          <p:nvPr>
            <p:ph type="sldNum" sz="quarter" idx="12"/>
          </p:nvPr>
        </p:nvSpPr>
        <p:spPr/>
        <p:txBody>
          <a:bodyPr/>
          <a:lstStyle/>
          <a:p>
            <a:fld id="{B2FE55DA-E4D7-48F0-A778-A8F563BDF3EB}" type="slidenum">
              <a:rPr lang="en-US" smtClean="0"/>
              <a:t>‹#›</a:t>
            </a:fld>
            <a:endParaRPr lang="en-US"/>
          </a:p>
        </p:txBody>
      </p:sp>
    </p:spTree>
    <p:extLst>
      <p:ext uri="{BB962C8B-B14F-4D97-AF65-F5344CB8AC3E}">
        <p14:creationId xmlns:p14="http://schemas.microsoft.com/office/powerpoint/2010/main" val="565354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26AB-85C6-45E5-9894-6FB5AEF1F0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7DB62E-B1A2-4F43-BF00-A59DF75D24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7952AD-8740-44E1-8DE4-6B2CDF36E6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858196-47B7-43EF-8015-95A9767E2E71}"/>
              </a:ext>
            </a:extLst>
          </p:cNvPr>
          <p:cNvSpPr>
            <a:spLocks noGrp="1"/>
          </p:cNvSpPr>
          <p:nvPr>
            <p:ph type="dt" sz="half" idx="10"/>
          </p:nvPr>
        </p:nvSpPr>
        <p:spPr/>
        <p:txBody>
          <a:bodyPr/>
          <a:lstStyle/>
          <a:p>
            <a:fld id="{077C6D5A-0E24-455E-9AAF-CADADEE08263}" type="datetimeFigureOut">
              <a:rPr lang="en-US" smtClean="0"/>
              <a:t>4/16/2020</a:t>
            </a:fld>
            <a:endParaRPr lang="en-US"/>
          </a:p>
        </p:txBody>
      </p:sp>
      <p:sp>
        <p:nvSpPr>
          <p:cNvPr id="6" name="Footer Placeholder 5">
            <a:extLst>
              <a:ext uri="{FF2B5EF4-FFF2-40B4-BE49-F238E27FC236}">
                <a16:creationId xmlns:a16="http://schemas.microsoft.com/office/drawing/2014/main" id="{45A6A12E-1EDD-4F20-B4AD-30C9E124B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7479D6-208D-4CF3-B08F-FED7E43C2576}"/>
              </a:ext>
            </a:extLst>
          </p:cNvPr>
          <p:cNvSpPr>
            <a:spLocks noGrp="1"/>
          </p:cNvSpPr>
          <p:nvPr>
            <p:ph type="sldNum" sz="quarter" idx="12"/>
          </p:nvPr>
        </p:nvSpPr>
        <p:spPr/>
        <p:txBody>
          <a:bodyPr/>
          <a:lstStyle/>
          <a:p>
            <a:fld id="{B2FE55DA-E4D7-48F0-A778-A8F563BDF3EB}" type="slidenum">
              <a:rPr lang="en-US" smtClean="0"/>
              <a:t>‹#›</a:t>
            </a:fld>
            <a:endParaRPr lang="en-US"/>
          </a:p>
        </p:txBody>
      </p:sp>
    </p:spTree>
    <p:extLst>
      <p:ext uri="{BB962C8B-B14F-4D97-AF65-F5344CB8AC3E}">
        <p14:creationId xmlns:p14="http://schemas.microsoft.com/office/powerpoint/2010/main" val="1553542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8C2D-1242-40FB-AA8B-263378D41C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749660-1465-4BCE-A80A-92860CEBA8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088280-98E3-4673-90F7-39C4DD444C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D2CCB1-DCB5-470D-9191-B11E4ECDFD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23C8CF-0567-43F0-AEF3-F109F6C365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046607-08FD-43D2-B4AC-D15AD7FCB1F6}"/>
              </a:ext>
            </a:extLst>
          </p:cNvPr>
          <p:cNvSpPr>
            <a:spLocks noGrp="1"/>
          </p:cNvSpPr>
          <p:nvPr>
            <p:ph type="dt" sz="half" idx="10"/>
          </p:nvPr>
        </p:nvSpPr>
        <p:spPr/>
        <p:txBody>
          <a:bodyPr/>
          <a:lstStyle/>
          <a:p>
            <a:fld id="{077C6D5A-0E24-455E-9AAF-CADADEE08263}" type="datetimeFigureOut">
              <a:rPr lang="en-US" smtClean="0"/>
              <a:t>4/16/2020</a:t>
            </a:fld>
            <a:endParaRPr lang="en-US"/>
          </a:p>
        </p:txBody>
      </p:sp>
      <p:sp>
        <p:nvSpPr>
          <p:cNvPr id="8" name="Footer Placeholder 7">
            <a:extLst>
              <a:ext uri="{FF2B5EF4-FFF2-40B4-BE49-F238E27FC236}">
                <a16:creationId xmlns:a16="http://schemas.microsoft.com/office/drawing/2014/main" id="{14F11E55-3BBF-438A-9F48-8081F390E6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B0400D-D393-431A-A999-692847843A3A}"/>
              </a:ext>
            </a:extLst>
          </p:cNvPr>
          <p:cNvSpPr>
            <a:spLocks noGrp="1"/>
          </p:cNvSpPr>
          <p:nvPr>
            <p:ph type="sldNum" sz="quarter" idx="12"/>
          </p:nvPr>
        </p:nvSpPr>
        <p:spPr/>
        <p:txBody>
          <a:bodyPr/>
          <a:lstStyle/>
          <a:p>
            <a:fld id="{B2FE55DA-E4D7-48F0-A778-A8F563BDF3EB}" type="slidenum">
              <a:rPr lang="en-US" smtClean="0"/>
              <a:t>‹#›</a:t>
            </a:fld>
            <a:endParaRPr lang="en-US"/>
          </a:p>
        </p:txBody>
      </p:sp>
    </p:spTree>
    <p:extLst>
      <p:ext uri="{BB962C8B-B14F-4D97-AF65-F5344CB8AC3E}">
        <p14:creationId xmlns:p14="http://schemas.microsoft.com/office/powerpoint/2010/main" val="1271624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8690-E375-43E4-A1A2-9E31308EEC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2E2EBD-FDC8-4F3C-97A1-F21FE8E50332}"/>
              </a:ext>
            </a:extLst>
          </p:cNvPr>
          <p:cNvSpPr>
            <a:spLocks noGrp="1"/>
          </p:cNvSpPr>
          <p:nvPr>
            <p:ph type="dt" sz="half" idx="10"/>
          </p:nvPr>
        </p:nvSpPr>
        <p:spPr/>
        <p:txBody>
          <a:bodyPr/>
          <a:lstStyle/>
          <a:p>
            <a:fld id="{077C6D5A-0E24-455E-9AAF-CADADEE08263}" type="datetimeFigureOut">
              <a:rPr lang="en-US" smtClean="0"/>
              <a:t>4/16/2020</a:t>
            </a:fld>
            <a:endParaRPr lang="en-US"/>
          </a:p>
        </p:txBody>
      </p:sp>
      <p:sp>
        <p:nvSpPr>
          <p:cNvPr id="4" name="Footer Placeholder 3">
            <a:extLst>
              <a:ext uri="{FF2B5EF4-FFF2-40B4-BE49-F238E27FC236}">
                <a16:creationId xmlns:a16="http://schemas.microsoft.com/office/drawing/2014/main" id="{5EE90724-537E-4968-B77B-1F6B3AF0BD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195F75-B392-4337-B1E8-8B1D00CA8F7C}"/>
              </a:ext>
            </a:extLst>
          </p:cNvPr>
          <p:cNvSpPr>
            <a:spLocks noGrp="1"/>
          </p:cNvSpPr>
          <p:nvPr>
            <p:ph type="sldNum" sz="quarter" idx="12"/>
          </p:nvPr>
        </p:nvSpPr>
        <p:spPr/>
        <p:txBody>
          <a:bodyPr/>
          <a:lstStyle/>
          <a:p>
            <a:fld id="{B2FE55DA-E4D7-48F0-A778-A8F563BDF3EB}" type="slidenum">
              <a:rPr lang="en-US" smtClean="0"/>
              <a:t>‹#›</a:t>
            </a:fld>
            <a:endParaRPr lang="en-US"/>
          </a:p>
        </p:txBody>
      </p:sp>
    </p:spTree>
    <p:extLst>
      <p:ext uri="{BB962C8B-B14F-4D97-AF65-F5344CB8AC3E}">
        <p14:creationId xmlns:p14="http://schemas.microsoft.com/office/powerpoint/2010/main" val="121461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B3F78-282A-4FCB-870B-A347FDE566A6}"/>
              </a:ext>
            </a:extLst>
          </p:cNvPr>
          <p:cNvSpPr>
            <a:spLocks noGrp="1"/>
          </p:cNvSpPr>
          <p:nvPr>
            <p:ph type="dt" sz="half" idx="10"/>
          </p:nvPr>
        </p:nvSpPr>
        <p:spPr/>
        <p:txBody>
          <a:bodyPr/>
          <a:lstStyle/>
          <a:p>
            <a:fld id="{077C6D5A-0E24-455E-9AAF-CADADEE08263}" type="datetimeFigureOut">
              <a:rPr lang="en-US" smtClean="0"/>
              <a:t>4/16/2020</a:t>
            </a:fld>
            <a:endParaRPr lang="en-US"/>
          </a:p>
        </p:txBody>
      </p:sp>
      <p:sp>
        <p:nvSpPr>
          <p:cNvPr id="3" name="Footer Placeholder 2">
            <a:extLst>
              <a:ext uri="{FF2B5EF4-FFF2-40B4-BE49-F238E27FC236}">
                <a16:creationId xmlns:a16="http://schemas.microsoft.com/office/drawing/2014/main" id="{151959A6-4FFA-4879-9FF3-1644B3A3DC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6508A7-10C3-48AB-BDC1-ECD498F15143}"/>
              </a:ext>
            </a:extLst>
          </p:cNvPr>
          <p:cNvSpPr>
            <a:spLocks noGrp="1"/>
          </p:cNvSpPr>
          <p:nvPr>
            <p:ph type="sldNum" sz="quarter" idx="12"/>
          </p:nvPr>
        </p:nvSpPr>
        <p:spPr/>
        <p:txBody>
          <a:bodyPr/>
          <a:lstStyle/>
          <a:p>
            <a:fld id="{B2FE55DA-E4D7-48F0-A778-A8F563BDF3EB}" type="slidenum">
              <a:rPr lang="en-US" smtClean="0"/>
              <a:t>‹#›</a:t>
            </a:fld>
            <a:endParaRPr lang="en-US"/>
          </a:p>
        </p:txBody>
      </p:sp>
    </p:spTree>
    <p:extLst>
      <p:ext uri="{BB962C8B-B14F-4D97-AF65-F5344CB8AC3E}">
        <p14:creationId xmlns:p14="http://schemas.microsoft.com/office/powerpoint/2010/main" val="46344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5575-02B9-4377-A534-DC562C9930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28DB21-B1A7-4426-978A-F0B8BA0331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DEA101-C480-4296-8922-D0120B12E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59EBCC-21DA-4960-B180-FF2B17AF7CBB}"/>
              </a:ext>
            </a:extLst>
          </p:cNvPr>
          <p:cNvSpPr>
            <a:spLocks noGrp="1"/>
          </p:cNvSpPr>
          <p:nvPr>
            <p:ph type="dt" sz="half" idx="10"/>
          </p:nvPr>
        </p:nvSpPr>
        <p:spPr/>
        <p:txBody>
          <a:bodyPr/>
          <a:lstStyle/>
          <a:p>
            <a:fld id="{077C6D5A-0E24-455E-9AAF-CADADEE08263}" type="datetimeFigureOut">
              <a:rPr lang="en-US" smtClean="0"/>
              <a:t>4/16/2020</a:t>
            </a:fld>
            <a:endParaRPr lang="en-US"/>
          </a:p>
        </p:txBody>
      </p:sp>
      <p:sp>
        <p:nvSpPr>
          <p:cNvPr id="6" name="Footer Placeholder 5">
            <a:extLst>
              <a:ext uri="{FF2B5EF4-FFF2-40B4-BE49-F238E27FC236}">
                <a16:creationId xmlns:a16="http://schemas.microsoft.com/office/drawing/2014/main" id="{BBBE1419-533F-472E-A4F0-64AB54D89D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826EA0-1D71-4415-85ED-8C2E1E6B841D}"/>
              </a:ext>
            </a:extLst>
          </p:cNvPr>
          <p:cNvSpPr>
            <a:spLocks noGrp="1"/>
          </p:cNvSpPr>
          <p:nvPr>
            <p:ph type="sldNum" sz="quarter" idx="12"/>
          </p:nvPr>
        </p:nvSpPr>
        <p:spPr/>
        <p:txBody>
          <a:bodyPr/>
          <a:lstStyle/>
          <a:p>
            <a:fld id="{B2FE55DA-E4D7-48F0-A778-A8F563BDF3EB}" type="slidenum">
              <a:rPr lang="en-US" smtClean="0"/>
              <a:t>‹#›</a:t>
            </a:fld>
            <a:endParaRPr lang="en-US"/>
          </a:p>
        </p:txBody>
      </p:sp>
    </p:spTree>
    <p:extLst>
      <p:ext uri="{BB962C8B-B14F-4D97-AF65-F5344CB8AC3E}">
        <p14:creationId xmlns:p14="http://schemas.microsoft.com/office/powerpoint/2010/main" val="37688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341D-BC19-45C0-8065-1DDAAFB52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974161-5511-497E-8A02-E7A8C0AC49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7E05DA-DF36-47D4-BDEC-10092987A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BD6814-F588-4991-8367-93F42136B675}"/>
              </a:ext>
            </a:extLst>
          </p:cNvPr>
          <p:cNvSpPr>
            <a:spLocks noGrp="1"/>
          </p:cNvSpPr>
          <p:nvPr>
            <p:ph type="dt" sz="half" idx="10"/>
          </p:nvPr>
        </p:nvSpPr>
        <p:spPr/>
        <p:txBody>
          <a:bodyPr/>
          <a:lstStyle/>
          <a:p>
            <a:fld id="{077C6D5A-0E24-455E-9AAF-CADADEE08263}" type="datetimeFigureOut">
              <a:rPr lang="en-US" smtClean="0"/>
              <a:t>4/16/2020</a:t>
            </a:fld>
            <a:endParaRPr lang="en-US"/>
          </a:p>
        </p:txBody>
      </p:sp>
      <p:sp>
        <p:nvSpPr>
          <p:cNvPr id="6" name="Footer Placeholder 5">
            <a:extLst>
              <a:ext uri="{FF2B5EF4-FFF2-40B4-BE49-F238E27FC236}">
                <a16:creationId xmlns:a16="http://schemas.microsoft.com/office/drawing/2014/main" id="{6E9EC158-A406-464E-994D-BC19E9B604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39DFA8-B9AA-4CBE-99A0-E6DA3ACABBE1}"/>
              </a:ext>
            </a:extLst>
          </p:cNvPr>
          <p:cNvSpPr>
            <a:spLocks noGrp="1"/>
          </p:cNvSpPr>
          <p:nvPr>
            <p:ph type="sldNum" sz="quarter" idx="12"/>
          </p:nvPr>
        </p:nvSpPr>
        <p:spPr/>
        <p:txBody>
          <a:bodyPr/>
          <a:lstStyle/>
          <a:p>
            <a:fld id="{B2FE55DA-E4D7-48F0-A778-A8F563BDF3EB}" type="slidenum">
              <a:rPr lang="en-US" smtClean="0"/>
              <a:t>‹#›</a:t>
            </a:fld>
            <a:endParaRPr lang="en-US"/>
          </a:p>
        </p:txBody>
      </p:sp>
    </p:spTree>
    <p:extLst>
      <p:ext uri="{BB962C8B-B14F-4D97-AF65-F5344CB8AC3E}">
        <p14:creationId xmlns:p14="http://schemas.microsoft.com/office/powerpoint/2010/main" val="254594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80ECA7-7566-4B27-ACA3-BAA51B2D9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425BD2-4F1F-492A-B401-F5BC66C167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43E2A1-0925-4466-BB25-3138220A21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7C6D5A-0E24-455E-9AAF-CADADEE08263}" type="datetimeFigureOut">
              <a:rPr lang="en-US" smtClean="0"/>
              <a:t>4/16/2020</a:t>
            </a:fld>
            <a:endParaRPr lang="en-US"/>
          </a:p>
        </p:txBody>
      </p:sp>
      <p:sp>
        <p:nvSpPr>
          <p:cNvPr id="5" name="Footer Placeholder 4">
            <a:extLst>
              <a:ext uri="{FF2B5EF4-FFF2-40B4-BE49-F238E27FC236}">
                <a16:creationId xmlns:a16="http://schemas.microsoft.com/office/drawing/2014/main" id="{4902E2F5-AAA5-4DD0-9525-9B0F781F15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6F09C5-6188-4944-9336-7586894B2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E55DA-E4D7-48F0-A778-A8F563BDF3EB}" type="slidenum">
              <a:rPr lang="en-US" smtClean="0"/>
              <a:t>‹#›</a:t>
            </a:fld>
            <a:endParaRPr lang="en-US"/>
          </a:p>
        </p:txBody>
      </p:sp>
    </p:spTree>
    <p:extLst>
      <p:ext uri="{BB962C8B-B14F-4D97-AF65-F5344CB8AC3E}">
        <p14:creationId xmlns:p14="http://schemas.microsoft.com/office/powerpoint/2010/main" val="107347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images.google.co.in/imgres?imgurl=http://www.bloomingroses.com/bloom_rose_images/thank_you/tyou_05.jpg&amp;imgrefurl=http://www.bloomingroses.com/thank_you.htm&amp;h=306&amp;w=250&amp;sz=98&amp;hl=en&amp;start=36&amp;tbnid=U8wX3MKchFcB2M:&amp;tbnh=117&amp;tbnw=96&amp;prev=/images?q=thank+you&amp;start=21&amp;svnum=10&amp;hl=en&amp;lr=&amp;sa=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cs.microsoft.com/en-us/dotnet/api/system.transaction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276350" y="1536454"/>
            <a:ext cx="8102600" cy="977900"/>
            <a:chOff x="1276350" y="2717554"/>
            <a:chExt cx="8102600" cy="977900"/>
          </a:xfrm>
        </p:grpSpPr>
        <p:sp>
          <p:nvSpPr>
            <p:cNvPr id="4" name="Pentagon 3"/>
            <p:cNvSpPr/>
            <p:nvPr/>
          </p:nvSpPr>
          <p:spPr>
            <a:xfrm>
              <a:off x="1276350" y="2717554"/>
              <a:ext cx="8102600" cy="977900"/>
            </a:xfrm>
            <a:prstGeom prst="homePlate">
              <a:avLst/>
            </a:prstGeom>
            <a:solidFill>
              <a:srgbClr val="9B27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1599671" y="2717554"/>
              <a:ext cx="7179973" cy="977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latin typeface="Times New Roman" panose="02020603050405020304" pitchFamily="18" charset="0"/>
                  <a:cs typeface="Times New Roman" panose="02020603050405020304" pitchFamily="18" charset="0"/>
                </a:rPr>
                <a:t>WCF Fundamentals </a:t>
              </a:r>
            </a:p>
          </p:txBody>
        </p:sp>
      </p:grpSp>
      <p:sp>
        <p:nvSpPr>
          <p:cNvPr id="6" name="Can 5"/>
          <p:cNvSpPr/>
          <p:nvPr/>
        </p:nvSpPr>
        <p:spPr>
          <a:xfrm>
            <a:off x="419100" y="204952"/>
            <a:ext cx="857250" cy="6653048"/>
          </a:xfrm>
          <a:prstGeom prst="can">
            <a:avLst/>
          </a:prstGeom>
          <a:solidFill>
            <a:srgbClr val="9B270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728528" y="2646883"/>
            <a:ext cx="5198244" cy="584775"/>
          </a:xfrm>
          <a:prstGeom prst="rect">
            <a:avLst/>
          </a:prstGeom>
          <a:noFill/>
        </p:spPr>
        <p:txBody>
          <a:bodyPr wrap="square" rtlCol="0">
            <a:spAutoFit/>
          </a:bodyPr>
          <a:lstStyle/>
          <a:p>
            <a:pPr algn="ctr"/>
            <a:r>
              <a:rPr lang="en-US" sz="3200" b="1" i="1" dirty="0">
                <a:solidFill>
                  <a:srgbClr val="9B2707"/>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Paul Williams</a:t>
            </a:r>
          </a:p>
        </p:txBody>
      </p:sp>
    </p:spTree>
    <p:extLst>
      <p:ext uri="{BB962C8B-B14F-4D97-AF65-F5344CB8AC3E}">
        <p14:creationId xmlns:p14="http://schemas.microsoft.com/office/powerpoint/2010/main" val="1533586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entagon 7"/>
          <p:cNvSpPr/>
          <p:nvPr/>
        </p:nvSpPr>
        <p:spPr>
          <a:xfrm>
            <a:off x="0" y="241054"/>
            <a:ext cx="8102600" cy="977900"/>
          </a:xfrm>
          <a:prstGeom prst="homePlate">
            <a:avLst/>
          </a:prstGeom>
          <a:solidFill>
            <a:srgbClr val="9B27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323321" y="241054"/>
            <a:ext cx="7179973" cy="977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Times New Roman" panose="02020603050405020304" pitchFamily="18" charset="0"/>
                <a:cs typeface="Times New Roman" panose="02020603050405020304" pitchFamily="18" charset="0"/>
              </a:rPr>
              <a:t>Features of WCF</a:t>
            </a:r>
          </a:p>
        </p:txBody>
      </p:sp>
      <p:grpSp>
        <p:nvGrpSpPr>
          <p:cNvPr id="14" name="Group 13"/>
          <p:cNvGrpSpPr/>
          <p:nvPr/>
        </p:nvGrpSpPr>
        <p:grpSpPr>
          <a:xfrm>
            <a:off x="3869375" y="1642082"/>
            <a:ext cx="2337792" cy="1378667"/>
            <a:chOff x="2574518" y="68523"/>
            <a:chExt cx="2337792" cy="1402675"/>
          </a:xfrm>
        </p:grpSpPr>
        <p:sp>
          <p:nvSpPr>
            <p:cNvPr id="15" name="Rectangle 14"/>
            <p:cNvSpPr/>
            <p:nvPr/>
          </p:nvSpPr>
          <p:spPr>
            <a:xfrm>
              <a:off x="2574518" y="68523"/>
              <a:ext cx="2337792" cy="1402675"/>
            </a:xfrm>
            <a:prstGeom prst="rect">
              <a:avLst/>
            </a:prstGeom>
            <a:solidFill>
              <a:schemeClr val="accent2">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p:cNvSpPr/>
            <p:nvPr/>
          </p:nvSpPr>
          <p:spPr>
            <a:xfrm>
              <a:off x="2574518" y="68523"/>
              <a:ext cx="2337792" cy="14026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000" b="1" kern="1200" dirty="0">
                  <a:solidFill>
                    <a:schemeClr val="tx1"/>
                  </a:solidFill>
                  <a:latin typeface="Times New Roman" panose="02020603050405020304" pitchFamily="18" charset="0"/>
                  <a:cs typeface="Times New Roman" panose="02020603050405020304" pitchFamily="18" charset="0"/>
                </a:rPr>
                <a:t>Interoperability</a:t>
              </a:r>
              <a:endParaRPr lang="en-US" sz="2000" kern="1200" dirty="0">
                <a:solidFill>
                  <a:schemeClr val="tx1"/>
                </a:solidFill>
                <a:latin typeface="Times New Roman" panose="02020603050405020304" pitchFamily="18" charset="0"/>
                <a:cs typeface="Times New Roman" panose="02020603050405020304" pitchFamily="18" charset="0"/>
              </a:endParaRPr>
            </a:p>
          </p:txBody>
        </p:sp>
      </p:grpSp>
      <p:grpSp>
        <p:nvGrpSpPr>
          <p:cNvPr id="17" name="Group 16"/>
          <p:cNvGrpSpPr/>
          <p:nvPr/>
        </p:nvGrpSpPr>
        <p:grpSpPr>
          <a:xfrm>
            <a:off x="1352329" y="1622192"/>
            <a:ext cx="2404095" cy="1402675"/>
            <a:chOff x="2574518" y="68523"/>
            <a:chExt cx="2337792" cy="1402675"/>
          </a:xfrm>
        </p:grpSpPr>
        <p:sp>
          <p:nvSpPr>
            <p:cNvPr id="18" name="Rectangle 17"/>
            <p:cNvSpPr/>
            <p:nvPr/>
          </p:nvSpPr>
          <p:spPr>
            <a:xfrm>
              <a:off x="2574518" y="68523"/>
              <a:ext cx="2337792" cy="1402675"/>
            </a:xfrm>
            <a:prstGeom prst="rect">
              <a:avLst/>
            </a:prstGeom>
            <a:solidFill>
              <a:schemeClr val="accent2">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p:cNvSpPr/>
            <p:nvPr/>
          </p:nvSpPr>
          <p:spPr>
            <a:xfrm>
              <a:off x="2574518" y="68523"/>
              <a:ext cx="2337792" cy="14026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000" b="1" kern="1200" dirty="0">
                  <a:solidFill>
                    <a:schemeClr val="tx1"/>
                  </a:solidFill>
                  <a:latin typeface="Times New Roman" panose="02020603050405020304" pitchFamily="18" charset="0"/>
                  <a:cs typeface="Times New Roman" panose="02020603050405020304" pitchFamily="18" charset="0"/>
                </a:rPr>
                <a:t>Service Orientation</a:t>
              </a:r>
              <a:endParaRPr lang="en-US" sz="2000" kern="1200" dirty="0">
                <a:solidFill>
                  <a:schemeClr val="tx1"/>
                </a:solidFill>
                <a:latin typeface="Times New Roman" panose="02020603050405020304" pitchFamily="18" charset="0"/>
                <a:cs typeface="Times New Roman" panose="02020603050405020304" pitchFamily="18" charset="0"/>
              </a:endParaRPr>
            </a:p>
          </p:txBody>
        </p:sp>
      </p:grpSp>
      <p:grpSp>
        <p:nvGrpSpPr>
          <p:cNvPr id="20" name="Group 19"/>
          <p:cNvGrpSpPr/>
          <p:nvPr/>
        </p:nvGrpSpPr>
        <p:grpSpPr>
          <a:xfrm>
            <a:off x="6320118" y="1642081"/>
            <a:ext cx="2354368" cy="1376897"/>
            <a:chOff x="2946" y="68522"/>
            <a:chExt cx="2370943" cy="1402676"/>
          </a:xfrm>
        </p:grpSpPr>
        <p:sp>
          <p:nvSpPr>
            <p:cNvPr id="21" name="Rectangle 20"/>
            <p:cNvSpPr/>
            <p:nvPr/>
          </p:nvSpPr>
          <p:spPr>
            <a:xfrm>
              <a:off x="2946" y="68523"/>
              <a:ext cx="2337792" cy="1402675"/>
            </a:xfrm>
            <a:prstGeom prst="rect">
              <a:avLst/>
            </a:prstGeom>
            <a:solidFill>
              <a:schemeClr val="accent2">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Rectangle 21"/>
            <p:cNvSpPr/>
            <p:nvPr/>
          </p:nvSpPr>
          <p:spPr>
            <a:xfrm>
              <a:off x="36097" y="68522"/>
              <a:ext cx="2337792" cy="14026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000" b="1" kern="1200" dirty="0">
                  <a:solidFill>
                    <a:schemeClr val="tx1"/>
                  </a:solidFill>
                  <a:latin typeface="Times New Roman" panose="02020603050405020304" pitchFamily="18" charset="0"/>
                  <a:cs typeface="Times New Roman" panose="02020603050405020304" pitchFamily="18" charset="0"/>
                </a:rPr>
                <a:t>Multiple Message Patterns</a:t>
              </a:r>
              <a:endParaRPr lang="en-US" sz="2000" kern="1200" dirty="0">
                <a:solidFill>
                  <a:schemeClr val="tx1"/>
                </a:solidFill>
                <a:latin typeface="Times New Roman" panose="02020603050405020304" pitchFamily="18" charset="0"/>
                <a:cs typeface="Times New Roman" panose="02020603050405020304" pitchFamily="18" charset="0"/>
              </a:endParaRPr>
            </a:p>
          </p:txBody>
        </p:sp>
      </p:grpSp>
      <p:grpSp>
        <p:nvGrpSpPr>
          <p:cNvPr id="23" name="Group 22"/>
          <p:cNvGrpSpPr/>
          <p:nvPr/>
        </p:nvGrpSpPr>
        <p:grpSpPr>
          <a:xfrm>
            <a:off x="8754518" y="1642082"/>
            <a:ext cx="2362773" cy="1376896"/>
            <a:chOff x="1182647" y="2220"/>
            <a:chExt cx="2404095" cy="1442457"/>
          </a:xfrm>
        </p:grpSpPr>
        <p:sp>
          <p:nvSpPr>
            <p:cNvPr id="24" name="Rectangle 23"/>
            <p:cNvSpPr/>
            <p:nvPr/>
          </p:nvSpPr>
          <p:spPr>
            <a:xfrm>
              <a:off x="1182647" y="2220"/>
              <a:ext cx="2404095" cy="1442457"/>
            </a:xfrm>
            <a:prstGeom prst="rect">
              <a:avLst/>
            </a:prstGeom>
            <a:solidFill>
              <a:schemeClr val="accent2">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ectangle 24"/>
            <p:cNvSpPr/>
            <p:nvPr/>
          </p:nvSpPr>
          <p:spPr>
            <a:xfrm>
              <a:off x="1182647" y="2220"/>
              <a:ext cx="2404095" cy="14424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000" b="1" kern="1200" dirty="0">
                  <a:solidFill>
                    <a:schemeClr val="tx1"/>
                  </a:solidFill>
                  <a:latin typeface="Times New Roman" panose="02020603050405020304" pitchFamily="18" charset="0"/>
                  <a:cs typeface="Times New Roman" panose="02020603050405020304" pitchFamily="18" charset="0"/>
                </a:rPr>
                <a:t>Service Metadata</a:t>
              </a:r>
              <a:endParaRPr lang="en-US" sz="2000" kern="1200" dirty="0">
                <a:solidFill>
                  <a:schemeClr val="tx1"/>
                </a:solidFill>
                <a:latin typeface="Times New Roman" panose="02020603050405020304" pitchFamily="18" charset="0"/>
                <a:cs typeface="Times New Roman" panose="02020603050405020304" pitchFamily="18" charset="0"/>
              </a:endParaRPr>
            </a:p>
          </p:txBody>
        </p:sp>
      </p:grpSp>
      <p:grpSp>
        <p:nvGrpSpPr>
          <p:cNvPr id="26" name="Group 25"/>
          <p:cNvGrpSpPr/>
          <p:nvPr/>
        </p:nvGrpSpPr>
        <p:grpSpPr>
          <a:xfrm>
            <a:off x="1352329" y="3127057"/>
            <a:ext cx="2404095" cy="1442457"/>
            <a:chOff x="1218853" y="0"/>
            <a:chExt cx="2404095" cy="1442457"/>
          </a:xfrm>
          <a:solidFill>
            <a:schemeClr val="accent4">
              <a:lumMod val="60000"/>
              <a:lumOff val="40000"/>
            </a:schemeClr>
          </a:solidFill>
        </p:grpSpPr>
        <p:sp>
          <p:nvSpPr>
            <p:cNvPr id="27" name="Rectangle 26"/>
            <p:cNvSpPr/>
            <p:nvPr/>
          </p:nvSpPr>
          <p:spPr>
            <a:xfrm>
              <a:off x="1218853" y="0"/>
              <a:ext cx="2404095" cy="1442457"/>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ectangle 27"/>
            <p:cNvSpPr/>
            <p:nvPr/>
          </p:nvSpPr>
          <p:spPr>
            <a:xfrm>
              <a:off x="1218853" y="0"/>
              <a:ext cx="2404095" cy="144245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000" b="1" kern="1200" dirty="0">
                  <a:solidFill>
                    <a:schemeClr val="tx1"/>
                  </a:solidFill>
                  <a:latin typeface="Times New Roman" panose="02020603050405020304" pitchFamily="18" charset="0"/>
                  <a:cs typeface="Times New Roman" panose="02020603050405020304" pitchFamily="18" charset="0"/>
                </a:rPr>
                <a:t>Data Contracts</a:t>
              </a:r>
              <a:endParaRPr lang="en-US" sz="2000" kern="1200" dirty="0">
                <a:solidFill>
                  <a:schemeClr val="tx1"/>
                </a:solidFill>
                <a:latin typeface="Times New Roman" panose="02020603050405020304" pitchFamily="18" charset="0"/>
                <a:cs typeface="Times New Roman" panose="02020603050405020304" pitchFamily="18" charset="0"/>
              </a:endParaRPr>
            </a:p>
          </p:txBody>
        </p:sp>
      </p:grpSp>
      <p:sp>
        <p:nvSpPr>
          <p:cNvPr id="31" name="Rectangle 30"/>
          <p:cNvSpPr/>
          <p:nvPr/>
        </p:nvSpPr>
        <p:spPr>
          <a:xfrm>
            <a:off x="3866318" y="3127056"/>
            <a:ext cx="2340849" cy="1442457"/>
          </a:xfrm>
          <a:prstGeom prst="rect">
            <a:avLst/>
          </a:prstGeom>
          <a:solidFill>
            <a:schemeClr val="accent4">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000" b="1" kern="1200" dirty="0">
                <a:solidFill>
                  <a:schemeClr val="tx1"/>
                </a:solidFill>
                <a:latin typeface="Times New Roman" panose="02020603050405020304" pitchFamily="18" charset="0"/>
                <a:cs typeface="Times New Roman" panose="02020603050405020304" pitchFamily="18" charset="0"/>
              </a:rPr>
              <a:t>Security</a:t>
            </a:r>
            <a:endParaRPr lang="en-US" sz="2000" kern="1200" dirty="0">
              <a:solidFill>
                <a:schemeClr val="tx1"/>
              </a:solidFill>
              <a:latin typeface="Times New Roman" panose="02020603050405020304" pitchFamily="18" charset="0"/>
              <a:cs typeface="Times New Roman" panose="02020603050405020304" pitchFamily="18" charset="0"/>
            </a:endParaRPr>
          </a:p>
        </p:txBody>
      </p:sp>
      <p:grpSp>
        <p:nvGrpSpPr>
          <p:cNvPr id="32" name="Group 31"/>
          <p:cNvGrpSpPr/>
          <p:nvPr/>
        </p:nvGrpSpPr>
        <p:grpSpPr>
          <a:xfrm>
            <a:off x="6317062" y="3127055"/>
            <a:ext cx="2307930" cy="1442457"/>
            <a:chOff x="0" y="363203"/>
            <a:chExt cx="3143250" cy="1885950"/>
          </a:xfrm>
          <a:solidFill>
            <a:schemeClr val="accent4">
              <a:lumMod val="60000"/>
              <a:lumOff val="40000"/>
            </a:schemeClr>
          </a:solidFill>
        </p:grpSpPr>
        <p:sp>
          <p:nvSpPr>
            <p:cNvPr id="33" name="Rectangle 32"/>
            <p:cNvSpPr/>
            <p:nvPr/>
          </p:nvSpPr>
          <p:spPr>
            <a:xfrm>
              <a:off x="0" y="363203"/>
              <a:ext cx="3143250" cy="1885950"/>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Rectangle 33"/>
            <p:cNvSpPr/>
            <p:nvPr/>
          </p:nvSpPr>
          <p:spPr>
            <a:xfrm>
              <a:off x="0" y="363203"/>
              <a:ext cx="3143250" cy="188595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2000" b="1" dirty="0">
                  <a:solidFill>
                    <a:schemeClr val="tx1"/>
                  </a:solidFill>
                  <a:latin typeface="Times New Roman" panose="02020603050405020304" pitchFamily="18" charset="0"/>
                  <a:cs typeface="Times New Roman" panose="02020603050405020304" pitchFamily="18" charset="0"/>
                </a:rPr>
                <a:t>Multiple Transports and Encodings</a:t>
              </a:r>
            </a:p>
          </p:txBody>
        </p:sp>
      </p:grpSp>
      <p:grpSp>
        <p:nvGrpSpPr>
          <p:cNvPr id="35" name="Group 34"/>
          <p:cNvGrpSpPr/>
          <p:nvPr/>
        </p:nvGrpSpPr>
        <p:grpSpPr>
          <a:xfrm>
            <a:off x="8751460" y="3127057"/>
            <a:ext cx="2365831" cy="1442457"/>
            <a:chOff x="0" y="363203"/>
            <a:chExt cx="3143250" cy="1885950"/>
          </a:xfrm>
          <a:solidFill>
            <a:schemeClr val="accent4">
              <a:lumMod val="60000"/>
              <a:lumOff val="40000"/>
            </a:schemeClr>
          </a:solidFill>
        </p:grpSpPr>
        <p:sp>
          <p:nvSpPr>
            <p:cNvPr id="36" name="Rectangle 35"/>
            <p:cNvSpPr/>
            <p:nvPr/>
          </p:nvSpPr>
          <p:spPr>
            <a:xfrm>
              <a:off x="0" y="363203"/>
              <a:ext cx="3143250" cy="1885950"/>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7" name="Rectangle 36"/>
            <p:cNvSpPr/>
            <p:nvPr/>
          </p:nvSpPr>
          <p:spPr>
            <a:xfrm>
              <a:off x="0" y="363203"/>
              <a:ext cx="3143250" cy="188595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2000" b="1" dirty="0">
                  <a:solidFill>
                    <a:schemeClr val="tx1"/>
                  </a:solidFill>
                  <a:latin typeface="Times New Roman" panose="02020603050405020304" pitchFamily="18" charset="0"/>
                  <a:cs typeface="Times New Roman" panose="02020603050405020304" pitchFamily="18" charset="0"/>
                </a:rPr>
                <a:t>Reliable and Queued Messages</a:t>
              </a:r>
            </a:p>
          </p:txBody>
        </p:sp>
      </p:grpSp>
      <p:grpSp>
        <p:nvGrpSpPr>
          <p:cNvPr id="38" name="Group 37"/>
          <p:cNvGrpSpPr/>
          <p:nvPr/>
        </p:nvGrpSpPr>
        <p:grpSpPr>
          <a:xfrm>
            <a:off x="1352329" y="4686936"/>
            <a:ext cx="2404095" cy="1442457"/>
            <a:chOff x="1146058" y="2466"/>
            <a:chExt cx="3698230" cy="2218938"/>
          </a:xfrm>
          <a:solidFill>
            <a:srgbClr val="9B2707"/>
          </a:solidFill>
        </p:grpSpPr>
        <p:sp>
          <p:nvSpPr>
            <p:cNvPr id="39" name="Rectangle 38"/>
            <p:cNvSpPr/>
            <p:nvPr/>
          </p:nvSpPr>
          <p:spPr>
            <a:xfrm>
              <a:off x="1146058" y="2466"/>
              <a:ext cx="3698230" cy="2218938"/>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Rectangle 39"/>
            <p:cNvSpPr/>
            <p:nvPr/>
          </p:nvSpPr>
          <p:spPr>
            <a:xfrm>
              <a:off x="1146058" y="2466"/>
              <a:ext cx="3698230" cy="221893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9070" tIns="179070" rIns="179070" bIns="179070" numCol="1" spcCol="1270" anchor="ctr" anchorCtr="0">
              <a:noAutofit/>
            </a:bodyPr>
            <a:lstStyle/>
            <a:p>
              <a:pPr algn="ctr" defTabSz="1244600">
                <a:lnSpc>
                  <a:spcPct val="90000"/>
                </a:lnSpc>
                <a:spcBef>
                  <a:spcPct val="0"/>
                </a:spcBef>
                <a:spcAft>
                  <a:spcPct val="35000"/>
                </a:spcAft>
              </a:pPr>
              <a:r>
                <a:rPr lang="en-US" sz="2000" b="1" dirty="0">
                  <a:solidFill>
                    <a:schemeClr val="bg1"/>
                  </a:solidFill>
                  <a:latin typeface="Times New Roman" panose="02020603050405020304" pitchFamily="18" charset="0"/>
                  <a:cs typeface="Times New Roman" panose="02020603050405020304" pitchFamily="18" charset="0"/>
                </a:rPr>
                <a:t>Durable Messages</a:t>
              </a:r>
            </a:p>
          </p:txBody>
        </p:sp>
      </p:grpSp>
      <p:grpSp>
        <p:nvGrpSpPr>
          <p:cNvPr id="41" name="Group 40"/>
          <p:cNvGrpSpPr/>
          <p:nvPr/>
        </p:nvGrpSpPr>
        <p:grpSpPr>
          <a:xfrm>
            <a:off x="3866317" y="4691060"/>
            <a:ext cx="2372471" cy="1438333"/>
            <a:chOff x="1146058" y="2466"/>
            <a:chExt cx="3698230" cy="2218938"/>
          </a:xfrm>
          <a:solidFill>
            <a:srgbClr val="9B2707"/>
          </a:solidFill>
        </p:grpSpPr>
        <p:sp>
          <p:nvSpPr>
            <p:cNvPr id="42" name="Rectangle 41"/>
            <p:cNvSpPr/>
            <p:nvPr/>
          </p:nvSpPr>
          <p:spPr>
            <a:xfrm>
              <a:off x="1146058" y="2466"/>
              <a:ext cx="3698230" cy="2218938"/>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3" name="Rectangle 42"/>
            <p:cNvSpPr/>
            <p:nvPr/>
          </p:nvSpPr>
          <p:spPr>
            <a:xfrm>
              <a:off x="1146058" y="2466"/>
              <a:ext cx="3698230" cy="221893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9070" tIns="179070" rIns="179070" bIns="179070" numCol="1" spcCol="1270" anchor="ctr" anchorCtr="0">
              <a:noAutofit/>
            </a:bodyPr>
            <a:lstStyle/>
            <a:p>
              <a:pPr lvl="0" algn="ctr" defTabSz="1244600">
                <a:lnSpc>
                  <a:spcPct val="90000"/>
                </a:lnSpc>
                <a:spcBef>
                  <a:spcPct val="0"/>
                </a:spcBef>
                <a:spcAft>
                  <a:spcPct val="35000"/>
                </a:spcAft>
              </a:pPr>
              <a:r>
                <a:rPr lang="en-US" sz="2000" b="1" dirty="0">
                  <a:solidFill>
                    <a:schemeClr val="bg1"/>
                  </a:solidFill>
                  <a:latin typeface="Times New Roman" panose="02020603050405020304" pitchFamily="18" charset="0"/>
                  <a:cs typeface="Times New Roman" panose="02020603050405020304" pitchFamily="18" charset="0"/>
                </a:rPr>
                <a:t>Transactions</a:t>
              </a:r>
            </a:p>
          </p:txBody>
        </p:sp>
      </p:grpSp>
      <p:grpSp>
        <p:nvGrpSpPr>
          <p:cNvPr id="44" name="Group 43"/>
          <p:cNvGrpSpPr/>
          <p:nvPr/>
        </p:nvGrpSpPr>
        <p:grpSpPr>
          <a:xfrm>
            <a:off x="6334030" y="4692829"/>
            <a:ext cx="2307537" cy="1436564"/>
            <a:chOff x="73343" y="867038"/>
            <a:chExt cx="4788545" cy="2873127"/>
          </a:xfrm>
          <a:solidFill>
            <a:srgbClr val="9B2707"/>
          </a:solidFill>
        </p:grpSpPr>
        <p:sp>
          <p:nvSpPr>
            <p:cNvPr id="45" name="Rectangle 44"/>
            <p:cNvSpPr/>
            <p:nvPr/>
          </p:nvSpPr>
          <p:spPr>
            <a:xfrm>
              <a:off x="73343" y="867038"/>
              <a:ext cx="4788545" cy="2873127"/>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6" name="Rectangle 45"/>
            <p:cNvSpPr/>
            <p:nvPr/>
          </p:nvSpPr>
          <p:spPr>
            <a:xfrm>
              <a:off x="73343" y="867038"/>
              <a:ext cx="4788545" cy="2873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32410" tIns="232410" rIns="232410" bIns="232410" numCol="1" spcCol="1270" anchor="ctr" anchorCtr="0">
              <a:noAutofit/>
            </a:bodyPr>
            <a:lstStyle/>
            <a:p>
              <a:pPr lvl="0" algn="ctr" defTabSz="2711450">
                <a:lnSpc>
                  <a:spcPct val="90000"/>
                </a:lnSpc>
                <a:spcBef>
                  <a:spcPct val="0"/>
                </a:spcBef>
                <a:spcAft>
                  <a:spcPct val="35000"/>
                </a:spcAft>
              </a:pPr>
              <a:r>
                <a:rPr lang="en-US" sz="2000" b="1" dirty="0">
                  <a:solidFill>
                    <a:schemeClr val="bg1"/>
                  </a:solidFill>
                  <a:latin typeface="Times New Roman" panose="02020603050405020304" pitchFamily="18" charset="0"/>
                  <a:cs typeface="Times New Roman" panose="02020603050405020304" pitchFamily="18" charset="0"/>
                </a:rPr>
                <a:t>AJAX and REST Support</a:t>
              </a:r>
            </a:p>
          </p:txBody>
        </p:sp>
      </p:grpSp>
      <p:grpSp>
        <p:nvGrpSpPr>
          <p:cNvPr id="47" name="Group 46"/>
          <p:cNvGrpSpPr/>
          <p:nvPr/>
        </p:nvGrpSpPr>
        <p:grpSpPr>
          <a:xfrm>
            <a:off x="8751460" y="4686936"/>
            <a:ext cx="2365831" cy="1442457"/>
            <a:chOff x="956071" y="0"/>
            <a:chExt cx="8015288" cy="4809172"/>
          </a:xfrm>
          <a:solidFill>
            <a:srgbClr val="9B2707"/>
          </a:solidFill>
        </p:grpSpPr>
        <p:sp>
          <p:nvSpPr>
            <p:cNvPr id="48" name="Rectangle 47"/>
            <p:cNvSpPr/>
            <p:nvPr/>
          </p:nvSpPr>
          <p:spPr>
            <a:xfrm>
              <a:off x="956071" y="0"/>
              <a:ext cx="8015288" cy="4809172"/>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ectangle 48"/>
            <p:cNvSpPr/>
            <p:nvPr/>
          </p:nvSpPr>
          <p:spPr>
            <a:xfrm>
              <a:off x="956071" y="0"/>
              <a:ext cx="8015288" cy="480917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ctr" defTabSz="2711450">
                <a:lnSpc>
                  <a:spcPct val="90000"/>
                </a:lnSpc>
                <a:spcBef>
                  <a:spcPct val="0"/>
                </a:spcBef>
                <a:spcAft>
                  <a:spcPct val="35000"/>
                </a:spcAft>
              </a:pPr>
              <a:r>
                <a:rPr lang="en-US" sz="2000" b="1" dirty="0">
                  <a:solidFill>
                    <a:schemeClr val="bg1"/>
                  </a:solidFill>
                  <a:latin typeface="Times New Roman" panose="02020603050405020304" pitchFamily="18" charset="0"/>
                  <a:cs typeface="Times New Roman" panose="02020603050405020304" pitchFamily="18" charset="0"/>
                </a:rPr>
                <a:t>Extensibility</a:t>
              </a:r>
            </a:p>
          </p:txBody>
        </p:sp>
      </p:grpSp>
    </p:spTree>
    <p:extLst>
      <p:ext uri="{BB962C8B-B14F-4D97-AF65-F5344CB8AC3E}">
        <p14:creationId xmlns:p14="http://schemas.microsoft.com/office/powerpoint/2010/main" val="133485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entagon 7"/>
          <p:cNvSpPr/>
          <p:nvPr/>
        </p:nvSpPr>
        <p:spPr>
          <a:xfrm>
            <a:off x="0" y="241054"/>
            <a:ext cx="8102600" cy="977900"/>
          </a:xfrm>
          <a:prstGeom prst="homePlate">
            <a:avLst/>
          </a:prstGeom>
          <a:solidFill>
            <a:srgbClr val="9B27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323321" y="241054"/>
            <a:ext cx="7179973" cy="977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Times New Roman" panose="02020603050405020304" pitchFamily="18" charset="0"/>
                <a:cs typeface="Times New Roman" panose="02020603050405020304" pitchFamily="18" charset="0"/>
              </a:rPr>
              <a:t>Fundamental WCF Concepts</a:t>
            </a:r>
          </a:p>
        </p:txBody>
      </p:sp>
      <p:grpSp>
        <p:nvGrpSpPr>
          <p:cNvPr id="7" name="Group 6"/>
          <p:cNvGrpSpPr/>
          <p:nvPr/>
        </p:nvGrpSpPr>
        <p:grpSpPr>
          <a:xfrm>
            <a:off x="151100" y="2570674"/>
            <a:ext cx="2940580" cy="2432648"/>
            <a:chOff x="2229039" y="2484410"/>
            <a:chExt cx="2940580" cy="2432648"/>
          </a:xfrm>
        </p:grpSpPr>
        <p:sp>
          <p:nvSpPr>
            <p:cNvPr id="2" name="Hexagon 1"/>
            <p:cNvSpPr/>
            <p:nvPr/>
          </p:nvSpPr>
          <p:spPr>
            <a:xfrm>
              <a:off x="2229039" y="2484410"/>
              <a:ext cx="2940580" cy="2432648"/>
            </a:xfrm>
            <a:prstGeom prst="hexagon">
              <a:avLst/>
            </a:prstGeom>
            <a:gradFill flip="none" rotWithShape="1">
              <a:gsLst>
                <a:gs pos="0">
                  <a:srgbClr val="9B2707">
                    <a:shade val="30000"/>
                    <a:satMod val="115000"/>
                  </a:srgbClr>
                </a:gs>
                <a:gs pos="50000">
                  <a:srgbClr val="9B2707">
                    <a:shade val="67500"/>
                    <a:satMod val="115000"/>
                  </a:srgbClr>
                </a:gs>
                <a:gs pos="100000">
                  <a:srgbClr val="9B2707">
                    <a:shade val="100000"/>
                    <a:satMod val="115000"/>
                  </a:srgb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829638" y="3426766"/>
              <a:ext cx="1569660" cy="461665"/>
            </a:xfrm>
            <a:prstGeom prst="rect">
              <a:avLst/>
            </a:prstGeom>
          </p:spPr>
          <p:txBody>
            <a:bodyPr wrap="none">
              <a:spAutoFit/>
            </a:bodyPr>
            <a:lstStyle/>
            <a:p>
              <a:r>
                <a:rPr lang="en-US" sz="2400" b="1" dirty="0">
                  <a:solidFill>
                    <a:schemeClr val="bg1"/>
                  </a:solidFill>
                  <a:latin typeface="Times New Roman" panose="02020603050405020304" pitchFamily="18" charset="0"/>
                  <a:cs typeface="Times New Roman" panose="02020603050405020304" pitchFamily="18" charset="0"/>
                </a:rPr>
                <a:t>Messaging</a:t>
              </a:r>
            </a:p>
          </p:txBody>
        </p:sp>
      </p:grpSp>
      <p:grpSp>
        <p:nvGrpSpPr>
          <p:cNvPr id="13" name="Group 12"/>
          <p:cNvGrpSpPr/>
          <p:nvPr/>
        </p:nvGrpSpPr>
        <p:grpSpPr>
          <a:xfrm>
            <a:off x="3114444" y="2570674"/>
            <a:ext cx="2940580" cy="2432648"/>
            <a:chOff x="2991963" y="4425352"/>
            <a:chExt cx="2940580" cy="2432648"/>
          </a:xfrm>
        </p:grpSpPr>
        <p:sp>
          <p:nvSpPr>
            <p:cNvPr id="11" name="Hexagon 10"/>
            <p:cNvSpPr/>
            <p:nvPr/>
          </p:nvSpPr>
          <p:spPr>
            <a:xfrm>
              <a:off x="2991963" y="4425352"/>
              <a:ext cx="2940580" cy="2432648"/>
            </a:xfrm>
            <a:prstGeom prst="hexagon">
              <a:avLst/>
            </a:prstGeom>
            <a:gradFill flip="none" rotWithShape="1">
              <a:gsLst>
                <a:gs pos="0">
                  <a:srgbClr val="9B2707">
                    <a:shade val="30000"/>
                    <a:satMod val="115000"/>
                  </a:srgbClr>
                </a:gs>
                <a:gs pos="50000">
                  <a:srgbClr val="9B2707">
                    <a:shade val="67500"/>
                    <a:satMod val="115000"/>
                  </a:srgbClr>
                </a:gs>
                <a:gs pos="100000">
                  <a:srgbClr val="9B2707">
                    <a:shade val="100000"/>
                    <a:satMod val="115000"/>
                  </a:srgb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693453" y="5410843"/>
              <a:ext cx="1537600" cy="461665"/>
            </a:xfrm>
            <a:prstGeom prst="rect">
              <a:avLst/>
            </a:prstGeom>
          </p:spPr>
          <p:txBody>
            <a:bodyPr wrap="none">
              <a:spAutoFit/>
            </a:bodyPr>
            <a:lstStyle/>
            <a:p>
              <a:r>
                <a:rPr lang="en-US" sz="2400" b="1" dirty="0">
                  <a:solidFill>
                    <a:schemeClr val="bg1"/>
                  </a:solidFill>
                  <a:latin typeface="Times New Roman" panose="02020603050405020304" pitchFamily="18" charset="0"/>
                  <a:cs typeface="Times New Roman" panose="02020603050405020304" pitchFamily="18" charset="0"/>
                </a:rPr>
                <a:t>Endpoints</a:t>
              </a:r>
              <a:endParaRPr lang="en-US" sz="2400" dirty="0">
                <a:solidFill>
                  <a:schemeClr val="bg1"/>
                </a:solidFill>
                <a:latin typeface="Times New Roman" panose="02020603050405020304" pitchFamily="18" charset="0"/>
                <a:cs typeface="Times New Roman" panose="02020603050405020304" pitchFamily="18" charset="0"/>
              </a:endParaRPr>
            </a:p>
          </p:txBody>
        </p:sp>
      </p:grpSp>
      <p:grpSp>
        <p:nvGrpSpPr>
          <p:cNvPr id="14" name="Group 13"/>
          <p:cNvGrpSpPr/>
          <p:nvPr/>
        </p:nvGrpSpPr>
        <p:grpSpPr>
          <a:xfrm>
            <a:off x="6089170" y="2570673"/>
            <a:ext cx="2940580" cy="2432648"/>
            <a:chOff x="2991963" y="4425352"/>
            <a:chExt cx="2940580" cy="2432648"/>
          </a:xfrm>
        </p:grpSpPr>
        <p:sp>
          <p:nvSpPr>
            <p:cNvPr id="15" name="Hexagon 14"/>
            <p:cNvSpPr/>
            <p:nvPr/>
          </p:nvSpPr>
          <p:spPr>
            <a:xfrm>
              <a:off x="2991963" y="4425352"/>
              <a:ext cx="2940580" cy="2432648"/>
            </a:xfrm>
            <a:prstGeom prst="hexagon">
              <a:avLst/>
            </a:prstGeom>
            <a:gradFill flip="none" rotWithShape="1">
              <a:gsLst>
                <a:gs pos="0">
                  <a:srgbClr val="9B2707">
                    <a:shade val="30000"/>
                    <a:satMod val="115000"/>
                  </a:srgbClr>
                </a:gs>
                <a:gs pos="50000">
                  <a:srgbClr val="9B2707">
                    <a:shade val="67500"/>
                    <a:satMod val="115000"/>
                  </a:srgbClr>
                </a:gs>
                <a:gs pos="100000">
                  <a:srgbClr val="9B2707">
                    <a:shade val="100000"/>
                    <a:satMod val="115000"/>
                  </a:srgb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271061" y="5226171"/>
              <a:ext cx="2382383" cy="830997"/>
            </a:xfrm>
            <a:prstGeom prst="rect">
              <a:avLst/>
            </a:prstGeom>
          </p:spPr>
          <p:txBody>
            <a:bodyPr wrap="none">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Communication </a:t>
              </a:r>
            </a:p>
            <a:p>
              <a:pPr algn="ctr"/>
              <a:r>
                <a:rPr lang="en-US" sz="2400" b="1" dirty="0">
                  <a:solidFill>
                    <a:schemeClr val="bg1"/>
                  </a:solidFill>
                  <a:latin typeface="Times New Roman" panose="02020603050405020304" pitchFamily="18" charset="0"/>
                  <a:cs typeface="Times New Roman" panose="02020603050405020304" pitchFamily="18" charset="0"/>
                </a:rPr>
                <a:t>Protocols</a:t>
              </a:r>
            </a:p>
          </p:txBody>
        </p:sp>
      </p:grpSp>
      <p:grpSp>
        <p:nvGrpSpPr>
          <p:cNvPr id="17" name="Group 16"/>
          <p:cNvGrpSpPr/>
          <p:nvPr/>
        </p:nvGrpSpPr>
        <p:grpSpPr>
          <a:xfrm>
            <a:off x="9052514" y="2570673"/>
            <a:ext cx="2940580" cy="2432648"/>
            <a:chOff x="2991963" y="4425352"/>
            <a:chExt cx="2940580" cy="2432648"/>
          </a:xfrm>
        </p:grpSpPr>
        <p:sp>
          <p:nvSpPr>
            <p:cNvPr id="18" name="Hexagon 17"/>
            <p:cNvSpPr/>
            <p:nvPr/>
          </p:nvSpPr>
          <p:spPr>
            <a:xfrm>
              <a:off x="2991963" y="4425352"/>
              <a:ext cx="2940580" cy="2432648"/>
            </a:xfrm>
            <a:prstGeom prst="hexagon">
              <a:avLst/>
            </a:prstGeom>
            <a:gradFill flip="none" rotWithShape="1">
              <a:gsLst>
                <a:gs pos="0">
                  <a:srgbClr val="9B2707">
                    <a:shade val="30000"/>
                    <a:satMod val="115000"/>
                  </a:srgbClr>
                </a:gs>
                <a:gs pos="50000">
                  <a:srgbClr val="9B2707">
                    <a:shade val="67500"/>
                    <a:satMod val="115000"/>
                  </a:srgbClr>
                </a:gs>
                <a:gs pos="100000">
                  <a:srgbClr val="9B2707">
                    <a:shade val="100000"/>
                    <a:satMod val="115000"/>
                  </a:srgb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776007" y="5269320"/>
              <a:ext cx="1372492" cy="830997"/>
            </a:xfrm>
            <a:prstGeom prst="rect">
              <a:avLst/>
            </a:prstGeom>
          </p:spPr>
          <p:txBody>
            <a:bodyPr wrap="none">
              <a:spAutoFit/>
            </a:bodyPr>
            <a:lstStyle/>
            <a:p>
              <a:r>
                <a:rPr lang="en-US" sz="2400" b="1" dirty="0">
                  <a:solidFill>
                    <a:schemeClr val="bg1"/>
                  </a:solidFill>
                  <a:latin typeface="Times New Roman" panose="02020603050405020304" pitchFamily="18" charset="0"/>
                  <a:cs typeface="Times New Roman" panose="02020603050405020304" pitchFamily="18" charset="0"/>
                </a:rPr>
                <a:t>Message </a:t>
              </a:r>
            </a:p>
            <a:p>
              <a:pPr algn="ctr"/>
              <a:r>
                <a:rPr lang="en-US" sz="2400" b="1" dirty="0">
                  <a:solidFill>
                    <a:schemeClr val="bg1"/>
                  </a:solidFill>
                  <a:latin typeface="Times New Roman" panose="02020603050405020304" pitchFamily="18" charset="0"/>
                  <a:cs typeface="Times New Roman" panose="02020603050405020304" pitchFamily="18" charset="0"/>
                </a:rPr>
                <a:t>Patterns</a:t>
              </a:r>
            </a:p>
          </p:txBody>
        </p:sp>
      </p:grpSp>
    </p:spTree>
    <p:extLst>
      <p:ext uri="{BB962C8B-B14F-4D97-AF65-F5344CB8AC3E}">
        <p14:creationId xmlns:p14="http://schemas.microsoft.com/office/powerpoint/2010/main" val="114471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062" y="1463019"/>
            <a:ext cx="11458903" cy="759919"/>
          </a:xfrm>
        </p:spPr>
        <p:txBody>
          <a:bodyPr>
            <a:normAutofit fontScale="92500"/>
          </a:bodyPr>
          <a:lstStyle/>
          <a:p>
            <a:r>
              <a:rPr lang="en-US" dirty="0">
                <a:latin typeface="Times New Roman" panose="02020603050405020304" pitchFamily="18" charset="0"/>
                <a:cs typeface="Times New Roman" panose="02020603050405020304" pitchFamily="18" charset="0"/>
              </a:rPr>
              <a:t>Other concepts and terms used in the WCF documentation include the following:</a:t>
            </a:r>
          </a:p>
          <a:p>
            <a:endParaRPr lang="en-US" dirty="0"/>
          </a:p>
        </p:txBody>
      </p:sp>
      <p:sp>
        <p:nvSpPr>
          <p:cNvPr id="4" name="Pentagon 3"/>
          <p:cNvSpPr/>
          <p:nvPr/>
        </p:nvSpPr>
        <p:spPr>
          <a:xfrm>
            <a:off x="0" y="241054"/>
            <a:ext cx="8102600" cy="977900"/>
          </a:xfrm>
          <a:prstGeom prst="homePlate">
            <a:avLst/>
          </a:prstGeom>
          <a:solidFill>
            <a:srgbClr val="9B27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323321" y="241054"/>
            <a:ext cx="7179973" cy="977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Times New Roman" panose="02020603050405020304" pitchFamily="18" charset="0"/>
                <a:cs typeface="Times New Roman" panose="02020603050405020304" pitchFamily="18" charset="0"/>
              </a:rPr>
              <a:t>Some important WCF Terms</a:t>
            </a:r>
          </a:p>
        </p:txBody>
      </p:sp>
      <p:grpSp>
        <p:nvGrpSpPr>
          <p:cNvPr id="14" name="Group 13"/>
          <p:cNvGrpSpPr/>
          <p:nvPr/>
        </p:nvGrpSpPr>
        <p:grpSpPr>
          <a:xfrm>
            <a:off x="567559" y="2222939"/>
            <a:ext cx="3483741" cy="4461642"/>
            <a:chOff x="567559" y="2222939"/>
            <a:chExt cx="3483741" cy="4461642"/>
          </a:xfrm>
        </p:grpSpPr>
        <p:sp>
          <p:nvSpPr>
            <p:cNvPr id="8" name="Folded Corner 7"/>
            <p:cNvSpPr/>
            <p:nvPr/>
          </p:nvSpPr>
          <p:spPr>
            <a:xfrm>
              <a:off x="567559" y="2222939"/>
              <a:ext cx="3483741" cy="4461642"/>
            </a:xfrm>
            <a:prstGeom prst="foldedCorner">
              <a:avLst/>
            </a:prstGeom>
            <a:gradFill flip="none" rotWithShape="1">
              <a:gsLst>
                <a:gs pos="0">
                  <a:srgbClr val="9B2707">
                    <a:shade val="30000"/>
                    <a:satMod val="115000"/>
                  </a:srgbClr>
                </a:gs>
                <a:gs pos="50000">
                  <a:srgbClr val="9B2707">
                    <a:shade val="67500"/>
                    <a:satMod val="115000"/>
                  </a:srgbClr>
                </a:gs>
                <a:gs pos="100000">
                  <a:srgbClr val="9B2707">
                    <a:shade val="100000"/>
                    <a:satMod val="115000"/>
                  </a:srgbClr>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725214" y="2526273"/>
              <a:ext cx="3220621" cy="38549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latin typeface="Times New Roman" panose="02020603050405020304" pitchFamily="18" charset="0"/>
                  <a:cs typeface="Times New Roman" panose="02020603050405020304" pitchFamily="18" charset="0"/>
                </a:rPr>
                <a:t>Message</a:t>
              </a:r>
            </a:p>
            <a:p>
              <a:r>
                <a:rPr lang="en-US" dirty="0">
                  <a:solidFill>
                    <a:schemeClr val="bg1"/>
                  </a:solidFill>
                  <a:latin typeface="Times New Roman" panose="02020603050405020304" pitchFamily="18" charset="0"/>
                  <a:cs typeface="Times New Roman" panose="02020603050405020304" pitchFamily="18" charset="0"/>
                </a:rPr>
                <a:t>Service</a:t>
              </a:r>
            </a:p>
            <a:p>
              <a:r>
                <a:rPr lang="en-US" dirty="0">
                  <a:solidFill>
                    <a:schemeClr val="bg1"/>
                  </a:solidFill>
                  <a:latin typeface="Times New Roman" panose="02020603050405020304" pitchFamily="18" charset="0"/>
                  <a:cs typeface="Times New Roman" panose="02020603050405020304" pitchFamily="18" charset="0"/>
                </a:rPr>
                <a:t>Endpoint</a:t>
              </a:r>
            </a:p>
            <a:p>
              <a:r>
                <a:rPr lang="en-US" dirty="0">
                  <a:solidFill>
                    <a:schemeClr val="bg1"/>
                  </a:solidFill>
                  <a:latin typeface="Times New Roman" panose="02020603050405020304" pitchFamily="18" charset="0"/>
                  <a:cs typeface="Times New Roman" panose="02020603050405020304" pitchFamily="18" charset="0"/>
                </a:rPr>
                <a:t>Address</a:t>
              </a:r>
            </a:p>
            <a:p>
              <a:r>
                <a:rPr lang="en-US" dirty="0">
                  <a:solidFill>
                    <a:schemeClr val="bg1"/>
                  </a:solidFill>
                  <a:latin typeface="Times New Roman" panose="02020603050405020304" pitchFamily="18" charset="0"/>
                  <a:cs typeface="Times New Roman" panose="02020603050405020304" pitchFamily="18" charset="0"/>
                </a:rPr>
                <a:t>Binding</a:t>
              </a:r>
            </a:p>
            <a:p>
              <a:r>
                <a:rPr lang="en-US" dirty="0">
                  <a:solidFill>
                    <a:schemeClr val="bg1"/>
                  </a:solidFill>
                  <a:latin typeface="Times New Roman" panose="02020603050405020304" pitchFamily="18" charset="0"/>
                  <a:cs typeface="Times New Roman" panose="02020603050405020304" pitchFamily="18" charset="0"/>
                </a:rPr>
                <a:t>Binding element</a:t>
              </a:r>
            </a:p>
            <a:p>
              <a:r>
                <a:rPr lang="en-US" dirty="0">
                  <a:solidFill>
                    <a:schemeClr val="bg1"/>
                  </a:solidFill>
                  <a:latin typeface="Times New Roman" panose="02020603050405020304" pitchFamily="18" charset="0"/>
                  <a:cs typeface="Times New Roman" panose="02020603050405020304" pitchFamily="18" charset="0"/>
                </a:rPr>
                <a:t>System-provided bindings</a:t>
              </a:r>
            </a:p>
          </p:txBody>
        </p:sp>
      </p:grpSp>
      <p:grpSp>
        <p:nvGrpSpPr>
          <p:cNvPr id="15" name="Group 14"/>
          <p:cNvGrpSpPr/>
          <p:nvPr/>
        </p:nvGrpSpPr>
        <p:grpSpPr>
          <a:xfrm>
            <a:off x="4405257" y="2222937"/>
            <a:ext cx="3486260" cy="4461642"/>
            <a:chOff x="4405257" y="2222937"/>
            <a:chExt cx="3486260" cy="4461642"/>
          </a:xfrm>
        </p:grpSpPr>
        <p:sp>
          <p:nvSpPr>
            <p:cNvPr id="9" name="Folded Corner 8"/>
            <p:cNvSpPr/>
            <p:nvPr/>
          </p:nvSpPr>
          <p:spPr>
            <a:xfrm>
              <a:off x="4407776" y="2222937"/>
              <a:ext cx="3483741" cy="4461642"/>
            </a:xfrm>
            <a:prstGeom prst="foldedCorner">
              <a:avLst/>
            </a:prstGeom>
            <a:gradFill flip="none" rotWithShape="1">
              <a:gsLst>
                <a:gs pos="0">
                  <a:srgbClr val="9B2707">
                    <a:shade val="30000"/>
                    <a:satMod val="115000"/>
                  </a:srgbClr>
                </a:gs>
                <a:gs pos="50000">
                  <a:srgbClr val="9B2707">
                    <a:shade val="67500"/>
                    <a:satMod val="115000"/>
                  </a:srgbClr>
                </a:gs>
                <a:gs pos="100000">
                  <a:srgbClr val="9B2707">
                    <a:shade val="100000"/>
                    <a:satMod val="115000"/>
                  </a:srgbClr>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txBox="1">
              <a:spLocks/>
            </p:cNvSpPr>
            <p:nvPr/>
          </p:nvSpPr>
          <p:spPr>
            <a:xfrm>
              <a:off x="4405257" y="2486559"/>
              <a:ext cx="3366814" cy="38549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latin typeface="Times New Roman" panose="02020603050405020304" pitchFamily="18" charset="0"/>
                  <a:cs typeface="Times New Roman" panose="02020603050405020304" pitchFamily="18" charset="0"/>
                </a:rPr>
                <a:t>Service operation</a:t>
              </a:r>
            </a:p>
            <a:p>
              <a:r>
                <a:rPr lang="en-US" dirty="0">
                  <a:solidFill>
                    <a:schemeClr val="bg1"/>
                  </a:solidFill>
                  <a:latin typeface="Times New Roman" panose="02020603050405020304" pitchFamily="18" charset="0"/>
                  <a:cs typeface="Times New Roman" panose="02020603050405020304" pitchFamily="18" charset="0"/>
                </a:rPr>
                <a:t>Service contract</a:t>
              </a:r>
            </a:p>
            <a:p>
              <a:r>
                <a:rPr lang="en-US" dirty="0">
                  <a:solidFill>
                    <a:schemeClr val="bg1"/>
                  </a:solidFill>
                  <a:latin typeface="Times New Roman" panose="02020603050405020304" pitchFamily="18" charset="0"/>
                  <a:cs typeface="Times New Roman" panose="02020603050405020304" pitchFamily="18" charset="0"/>
                </a:rPr>
                <a:t>Operation contract</a:t>
              </a:r>
            </a:p>
            <a:p>
              <a:r>
                <a:rPr lang="en-US" dirty="0">
                  <a:solidFill>
                    <a:schemeClr val="bg1"/>
                  </a:solidFill>
                  <a:latin typeface="Times New Roman" panose="02020603050405020304" pitchFamily="18" charset="0"/>
                  <a:cs typeface="Times New Roman" panose="02020603050405020304" pitchFamily="18" charset="0"/>
                </a:rPr>
                <a:t>Data contract</a:t>
              </a:r>
              <a:endParaRPr lang="en-US" dirty="0">
                <a:solidFill>
                  <a:schemeClr val="bg1"/>
                </a:solidFill>
              </a:endParaRPr>
            </a:p>
            <a:p>
              <a:r>
                <a:rPr lang="en-US" dirty="0">
                  <a:solidFill>
                    <a:schemeClr val="bg1"/>
                  </a:solidFill>
                  <a:latin typeface="Times New Roman" panose="02020603050405020304" pitchFamily="18" charset="0"/>
                  <a:cs typeface="Times New Roman" panose="02020603050405020304" pitchFamily="18" charset="0"/>
                </a:rPr>
                <a:t>Message contract</a:t>
              </a:r>
            </a:p>
            <a:p>
              <a:r>
                <a:rPr lang="en-US" dirty="0">
                  <a:solidFill>
                    <a:schemeClr val="bg1"/>
                  </a:solidFill>
                  <a:latin typeface="Times New Roman" panose="02020603050405020304" pitchFamily="18" charset="0"/>
                  <a:cs typeface="Times New Roman" panose="02020603050405020304" pitchFamily="18" charset="0"/>
                </a:rPr>
                <a:t>Fault contract</a:t>
              </a:r>
            </a:p>
            <a:p>
              <a:r>
                <a:rPr lang="en-US" dirty="0">
                  <a:solidFill>
                    <a:schemeClr val="bg1"/>
                  </a:solidFill>
                  <a:latin typeface="Times New Roman" panose="02020603050405020304" pitchFamily="18" charset="0"/>
                  <a:cs typeface="Times New Roman" panose="02020603050405020304" pitchFamily="18" charset="0"/>
                </a:rPr>
                <a:t>Behaviors</a:t>
              </a: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endParaRPr>
            </a:p>
          </p:txBody>
        </p:sp>
      </p:grpSp>
      <p:grpSp>
        <p:nvGrpSpPr>
          <p:cNvPr id="16" name="Group 15"/>
          <p:cNvGrpSpPr/>
          <p:nvPr/>
        </p:nvGrpSpPr>
        <p:grpSpPr>
          <a:xfrm>
            <a:off x="8247993" y="2222937"/>
            <a:ext cx="3483741" cy="4461642"/>
            <a:chOff x="8247993" y="2222937"/>
            <a:chExt cx="3483741" cy="4461642"/>
          </a:xfrm>
        </p:grpSpPr>
        <p:sp>
          <p:nvSpPr>
            <p:cNvPr id="10" name="Folded Corner 9"/>
            <p:cNvSpPr/>
            <p:nvPr/>
          </p:nvSpPr>
          <p:spPr>
            <a:xfrm>
              <a:off x="8247993" y="2222937"/>
              <a:ext cx="3483741" cy="4461642"/>
            </a:xfrm>
            <a:prstGeom prst="foldedCorner">
              <a:avLst/>
            </a:prstGeom>
            <a:gradFill flip="none" rotWithShape="1">
              <a:gsLst>
                <a:gs pos="0">
                  <a:srgbClr val="9B2707">
                    <a:shade val="30000"/>
                    <a:satMod val="115000"/>
                  </a:srgbClr>
                </a:gs>
                <a:gs pos="50000">
                  <a:srgbClr val="9B2707">
                    <a:shade val="67500"/>
                    <a:satMod val="115000"/>
                  </a:srgbClr>
                </a:gs>
                <a:gs pos="100000">
                  <a:srgbClr val="9B2707">
                    <a:shade val="100000"/>
                    <a:satMod val="115000"/>
                  </a:srgbClr>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txBox="1">
              <a:spLocks/>
            </p:cNvSpPr>
            <p:nvPr/>
          </p:nvSpPr>
          <p:spPr>
            <a:xfrm>
              <a:off x="8372583" y="2474584"/>
              <a:ext cx="3246603" cy="38549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latin typeface="Times New Roman" panose="02020603050405020304" pitchFamily="18" charset="0"/>
                  <a:cs typeface="Times New Roman" panose="02020603050405020304" pitchFamily="18" charset="0"/>
                </a:rPr>
                <a:t>Hosting</a:t>
              </a:r>
            </a:p>
            <a:p>
              <a:r>
                <a:rPr lang="en-US" dirty="0">
                  <a:solidFill>
                    <a:schemeClr val="bg1"/>
                  </a:solidFill>
                  <a:latin typeface="Times New Roman" panose="02020603050405020304" pitchFamily="18" charset="0"/>
                  <a:cs typeface="Times New Roman" panose="02020603050405020304" pitchFamily="18" charset="0"/>
                </a:rPr>
                <a:t>Self-hosted service</a:t>
              </a:r>
            </a:p>
            <a:p>
              <a:r>
                <a:rPr lang="en-US" dirty="0">
                  <a:solidFill>
                    <a:schemeClr val="bg1"/>
                  </a:solidFill>
                  <a:latin typeface="Times New Roman" panose="02020603050405020304" pitchFamily="18" charset="0"/>
                  <a:cs typeface="Times New Roman" panose="02020603050405020304" pitchFamily="18" charset="0"/>
                </a:rPr>
                <a:t>Hosting process</a:t>
              </a:r>
            </a:p>
            <a:p>
              <a:r>
                <a:rPr lang="en-US" dirty="0">
                  <a:solidFill>
                    <a:schemeClr val="bg1"/>
                  </a:solidFill>
                  <a:latin typeface="Times New Roman" panose="02020603050405020304" pitchFamily="18" charset="0"/>
                  <a:cs typeface="Times New Roman" panose="02020603050405020304" pitchFamily="18" charset="0"/>
                </a:rPr>
                <a:t>Client application</a:t>
              </a:r>
            </a:p>
            <a:p>
              <a:r>
                <a:rPr lang="en-US" dirty="0">
                  <a:solidFill>
                    <a:schemeClr val="bg1"/>
                  </a:solidFill>
                  <a:latin typeface="Times New Roman" panose="02020603050405020304" pitchFamily="18" charset="0"/>
                  <a:cs typeface="Times New Roman" panose="02020603050405020304" pitchFamily="18" charset="0"/>
                </a:rPr>
                <a:t>WCF client</a:t>
              </a:r>
            </a:p>
            <a:p>
              <a:r>
                <a:rPr lang="en-US" dirty="0">
                  <a:solidFill>
                    <a:schemeClr val="bg1"/>
                  </a:solidFill>
                  <a:latin typeface="Times New Roman" panose="02020603050405020304" pitchFamily="18" charset="0"/>
                  <a:cs typeface="Times New Roman" panose="02020603050405020304" pitchFamily="18" charset="0"/>
                </a:rPr>
                <a:t>Metadata</a:t>
              </a:r>
            </a:p>
            <a:p>
              <a:r>
                <a:rPr lang="en-US" dirty="0">
                  <a:solidFill>
                    <a:schemeClr val="bg1"/>
                  </a:solidFill>
                  <a:latin typeface="Times New Roman" panose="02020603050405020304" pitchFamily="18" charset="0"/>
                  <a:cs typeface="Times New Roman" panose="02020603050405020304" pitchFamily="18" charset="0"/>
                </a:rPr>
                <a:t>Security</a:t>
              </a:r>
              <a:endParaRPr lang="en-US" dirty="0">
                <a:solidFill>
                  <a:schemeClr val="bg1"/>
                </a:solidFill>
              </a:endParaRPr>
            </a:p>
          </p:txBody>
        </p:sp>
      </p:grpSp>
    </p:spTree>
    <p:extLst>
      <p:ext uri="{BB962C8B-B14F-4D97-AF65-F5344CB8AC3E}">
        <p14:creationId xmlns:p14="http://schemas.microsoft.com/office/powerpoint/2010/main" val="423384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81504" y="495334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a:solidFill>
                  <a:srgbClr val="7A0000"/>
                </a:solidFill>
                <a:latin typeface="Times New Roman" panose="02020603050405020304" pitchFamily="18" charset="0"/>
                <a:cs typeface="Times New Roman" panose="02020603050405020304" pitchFamily="18" charset="0"/>
              </a:rPr>
              <a:t>THANK YOU</a:t>
            </a:r>
            <a:endParaRPr lang="en-IN" sz="1800" dirty="0">
              <a:solidFill>
                <a:srgbClr val="7A0000"/>
              </a:solidFill>
              <a:latin typeface="Times New Roman" panose="02020603050405020304" pitchFamily="18" charset="0"/>
              <a:cs typeface="Times New Roman" panose="02020603050405020304" pitchFamily="18" charset="0"/>
            </a:endParaRPr>
          </a:p>
        </p:txBody>
      </p:sp>
      <p:pic>
        <p:nvPicPr>
          <p:cNvPr id="9" name="Picture 5" descr="tyou_05">
            <a:hlinkClick r:id="rId2"/>
          </p:cNvPr>
          <p:cNvPicPr>
            <a:picLocks noChangeAspect="1" noChangeArrowheads="1"/>
          </p:cNvPicPr>
          <p:nvPr/>
        </p:nvPicPr>
        <p:blipFill>
          <a:blip r:embed="rId3"/>
          <a:srcRect/>
          <a:stretch>
            <a:fillRect/>
          </a:stretch>
        </p:blipFill>
        <p:spPr bwMode="auto">
          <a:xfrm>
            <a:off x="4677104" y="1524001"/>
            <a:ext cx="2438400" cy="2903621"/>
          </a:xfrm>
          <a:prstGeom prst="rect">
            <a:avLst/>
          </a:prstGeom>
          <a:noFill/>
          <a:ln w="9525">
            <a:noFill/>
            <a:miter lim="800000"/>
            <a:headEnd/>
            <a:tailEnd/>
          </a:ln>
        </p:spPr>
      </p:pic>
    </p:spTree>
    <p:extLst>
      <p:ext uri="{BB962C8B-B14F-4D97-AF65-F5344CB8AC3E}">
        <p14:creationId xmlns:p14="http://schemas.microsoft.com/office/powerpoint/2010/main" val="1958471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86608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B664-E4BF-41CF-B36D-CD0611B89555}"/>
              </a:ext>
            </a:extLst>
          </p:cNvPr>
          <p:cNvSpPr>
            <a:spLocks noGrp="1"/>
          </p:cNvSpPr>
          <p:nvPr>
            <p:ph type="ctrTitle"/>
          </p:nvPr>
        </p:nvSpPr>
        <p:spPr/>
        <p:txBody>
          <a:bodyPr/>
          <a:lstStyle/>
          <a:p>
            <a:r>
              <a:rPr lang="en-US" dirty="0">
                <a:latin typeface="Georgia" panose="02040502050405020303" pitchFamily="18" charset="0"/>
              </a:rPr>
              <a:t>WCF Fundamentals</a:t>
            </a:r>
          </a:p>
        </p:txBody>
      </p:sp>
      <p:sp>
        <p:nvSpPr>
          <p:cNvPr id="3" name="Subtitle 2">
            <a:extLst>
              <a:ext uri="{FF2B5EF4-FFF2-40B4-BE49-F238E27FC236}">
                <a16:creationId xmlns:a16="http://schemas.microsoft.com/office/drawing/2014/main" id="{5346B072-8370-4FA2-9BEF-BD2670732831}"/>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1807901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3777EC-CB08-4800-8D9D-2DC759C782DB}"/>
              </a:ext>
            </a:extLst>
          </p:cNvPr>
          <p:cNvPicPr>
            <a:picLocks noChangeAspect="1"/>
          </p:cNvPicPr>
          <p:nvPr/>
        </p:nvPicPr>
        <p:blipFill>
          <a:blip r:embed="rId2"/>
          <a:stretch>
            <a:fillRect/>
          </a:stretch>
        </p:blipFill>
        <p:spPr>
          <a:xfrm>
            <a:off x="278578" y="113682"/>
            <a:ext cx="7900222" cy="5364802"/>
          </a:xfrm>
          <a:prstGeom prst="rect">
            <a:avLst/>
          </a:prstGeom>
        </p:spPr>
      </p:pic>
    </p:spTree>
    <p:extLst>
      <p:ext uri="{BB962C8B-B14F-4D97-AF65-F5344CB8AC3E}">
        <p14:creationId xmlns:p14="http://schemas.microsoft.com/office/powerpoint/2010/main" val="2598449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3989776-4F3E-4E02-9CF6-75809DF6F072}"/>
              </a:ext>
            </a:extLst>
          </p:cNvPr>
          <p:cNvPicPr>
            <a:picLocks noChangeAspect="1"/>
          </p:cNvPicPr>
          <p:nvPr/>
        </p:nvPicPr>
        <p:blipFill>
          <a:blip r:embed="rId2"/>
          <a:stretch>
            <a:fillRect/>
          </a:stretch>
        </p:blipFill>
        <p:spPr>
          <a:xfrm>
            <a:off x="1151137" y="1177371"/>
            <a:ext cx="8725040" cy="4938130"/>
          </a:xfrm>
          <a:prstGeom prst="rect">
            <a:avLst/>
          </a:prstGeom>
        </p:spPr>
      </p:pic>
    </p:spTree>
    <p:extLst>
      <p:ext uri="{BB962C8B-B14F-4D97-AF65-F5344CB8AC3E}">
        <p14:creationId xmlns:p14="http://schemas.microsoft.com/office/powerpoint/2010/main" val="3769904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A3AE3FB-F2CC-4C41-BF89-F8504D50B39B}"/>
              </a:ext>
            </a:extLst>
          </p:cNvPr>
          <p:cNvPicPr>
            <a:picLocks noChangeAspect="1"/>
          </p:cNvPicPr>
          <p:nvPr/>
        </p:nvPicPr>
        <p:blipFill>
          <a:blip r:embed="rId2"/>
          <a:stretch>
            <a:fillRect/>
          </a:stretch>
        </p:blipFill>
        <p:spPr>
          <a:xfrm>
            <a:off x="537663" y="740418"/>
            <a:ext cx="12059738" cy="5207189"/>
          </a:xfrm>
          <a:prstGeom prst="rect">
            <a:avLst/>
          </a:prstGeom>
        </p:spPr>
      </p:pic>
    </p:spTree>
    <p:extLst>
      <p:ext uri="{BB962C8B-B14F-4D97-AF65-F5344CB8AC3E}">
        <p14:creationId xmlns:p14="http://schemas.microsoft.com/office/powerpoint/2010/main" val="1230977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7A0ABB3-4DB7-4E9C-91B5-F16C3EB1CFD3}"/>
              </a:ext>
            </a:extLst>
          </p:cNvPr>
          <p:cNvPicPr>
            <a:picLocks noChangeAspect="1"/>
          </p:cNvPicPr>
          <p:nvPr/>
        </p:nvPicPr>
        <p:blipFill>
          <a:blip r:embed="rId2"/>
          <a:stretch>
            <a:fillRect/>
          </a:stretch>
        </p:blipFill>
        <p:spPr>
          <a:xfrm>
            <a:off x="462960" y="998876"/>
            <a:ext cx="10645852" cy="4611140"/>
          </a:xfrm>
          <a:prstGeom prst="rect">
            <a:avLst/>
          </a:prstGeom>
        </p:spPr>
      </p:pic>
    </p:spTree>
    <p:extLst>
      <p:ext uri="{BB962C8B-B14F-4D97-AF65-F5344CB8AC3E}">
        <p14:creationId xmlns:p14="http://schemas.microsoft.com/office/powerpoint/2010/main" val="3496449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321" y="1589142"/>
            <a:ext cx="10515600" cy="4351338"/>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general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reference to computer software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Microsoft Windows</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lgn="ctr">
              <a:buNone/>
            </a:pPr>
            <a:r>
              <a:rPr lang="en-US" i="1" dirty="0">
                <a:latin typeface="Times New Roman" panose="02020603050405020304" pitchFamily="18" charset="0"/>
                <a:cs typeface="Times New Roman" panose="02020603050405020304" pitchFamily="18" charset="0"/>
              </a:rPr>
              <a:t>To see the list of services in windows, open </a:t>
            </a:r>
            <a:r>
              <a:rPr lang="en-US" i="1" dirty="0" err="1">
                <a:latin typeface="Times New Roman" panose="02020603050405020304" pitchFamily="18" charset="0"/>
                <a:cs typeface="Times New Roman" panose="02020603050405020304" pitchFamily="18" charset="0"/>
              </a:rPr>
              <a:t>cmd</a:t>
            </a:r>
            <a:r>
              <a:rPr lang="en-US" i="1" dirty="0">
                <a:latin typeface="Times New Roman" panose="02020603050405020304" pitchFamily="18" charset="0"/>
                <a:cs typeface="Times New Roman" panose="02020603050405020304" pitchFamily="18" charset="0"/>
              </a:rPr>
              <a:t> and enter</a:t>
            </a:r>
          </a:p>
          <a:p>
            <a:pPr marL="0" indent="0" algn="ctr">
              <a:buNone/>
            </a:pPr>
            <a:r>
              <a:rPr lang="en-US" b="1" i="1" dirty="0" err="1">
                <a:latin typeface="Times New Roman" panose="02020603050405020304" pitchFamily="18" charset="0"/>
                <a:cs typeface="Times New Roman" panose="02020603050405020304" pitchFamily="18" charset="0"/>
              </a:rPr>
              <a:t>sc</a:t>
            </a:r>
            <a:r>
              <a:rPr lang="en-US" b="1" i="1" dirty="0">
                <a:latin typeface="Times New Roman" panose="02020603050405020304" pitchFamily="18" charset="0"/>
                <a:cs typeface="Times New Roman" panose="02020603050405020304" pitchFamily="18" charset="0"/>
              </a:rPr>
              <a:t> query type=service</a:t>
            </a:r>
          </a:p>
        </p:txBody>
      </p:sp>
      <p:sp>
        <p:nvSpPr>
          <p:cNvPr id="4" name="Pentagon 3"/>
          <p:cNvSpPr/>
          <p:nvPr/>
        </p:nvSpPr>
        <p:spPr>
          <a:xfrm>
            <a:off x="0" y="241054"/>
            <a:ext cx="8102600" cy="977900"/>
          </a:xfrm>
          <a:prstGeom prst="homePlate">
            <a:avLst/>
          </a:prstGeom>
          <a:solidFill>
            <a:srgbClr val="9B27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323321" y="241054"/>
            <a:ext cx="7179973" cy="977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Times New Roman" panose="02020603050405020304" pitchFamily="18" charset="0"/>
                <a:cs typeface="Times New Roman" panose="02020603050405020304" pitchFamily="18" charset="0"/>
              </a:rPr>
              <a:t>What is a Service?</a:t>
            </a:r>
          </a:p>
        </p:txBody>
      </p:sp>
    </p:spTree>
    <p:extLst>
      <p:ext uri="{BB962C8B-B14F-4D97-AF65-F5344CB8AC3E}">
        <p14:creationId xmlns:p14="http://schemas.microsoft.com/office/powerpoint/2010/main" val="324336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2901879-E0C8-4936-8C19-31D9C538EDE9}"/>
              </a:ext>
            </a:extLst>
          </p:cNvPr>
          <p:cNvPicPr>
            <a:picLocks noChangeAspect="1"/>
          </p:cNvPicPr>
          <p:nvPr/>
        </p:nvPicPr>
        <p:blipFill>
          <a:blip r:embed="rId2"/>
          <a:stretch>
            <a:fillRect/>
          </a:stretch>
        </p:blipFill>
        <p:spPr>
          <a:xfrm>
            <a:off x="1670670" y="203810"/>
            <a:ext cx="8210550" cy="5562600"/>
          </a:xfrm>
          <a:prstGeom prst="rect">
            <a:avLst/>
          </a:prstGeom>
        </p:spPr>
      </p:pic>
    </p:spTree>
    <p:extLst>
      <p:ext uri="{BB962C8B-B14F-4D97-AF65-F5344CB8AC3E}">
        <p14:creationId xmlns:p14="http://schemas.microsoft.com/office/powerpoint/2010/main" val="2169982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8A6F640-05BD-4EAB-9E21-7D13322FA700}"/>
              </a:ext>
            </a:extLst>
          </p:cNvPr>
          <p:cNvPicPr>
            <a:picLocks noChangeAspect="1"/>
          </p:cNvPicPr>
          <p:nvPr/>
        </p:nvPicPr>
        <p:blipFill>
          <a:blip r:embed="rId2"/>
          <a:stretch>
            <a:fillRect/>
          </a:stretch>
        </p:blipFill>
        <p:spPr>
          <a:xfrm>
            <a:off x="1427847" y="388118"/>
            <a:ext cx="8201025" cy="5600700"/>
          </a:xfrm>
          <a:prstGeom prst="rect">
            <a:avLst/>
          </a:prstGeom>
        </p:spPr>
      </p:pic>
    </p:spTree>
    <p:extLst>
      <p:ext uri="{BB962C8B-B14F-4D97-AF65-F5344CB8AC3E}">
        <p14:creationId xmlns:p14="http://schemas.microsoft.com/office/powerpoint/2010/main" val="2961009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D522-BF10-4A25-A773-7E3B76C41DDA}"/>
              </a:ext>
            </a:extLst>
          </p:cNvPr>
          <p:cNvSpPr>
            <a:spLocks noGrp="1"/>
          </p:cNvSpPr>
          <p:nvPr>
            <p:ph type="title"/>
          </p:nvPr>
        </p:nvSpPr>
        <p:spPr>
          <a:xfrm>
            <a:off x="202095" y="57017"/>
            <a:ext cx="10515600" cy="469762"/>
          </a:xfrm>
        </p:spPr>
        <p:txBody>
          <a:bodyPr>
            <a:normAutofit/>
          </a:bodyPr>
          <a:lstStyle/>
          <a:p>
            <a:r>
              <a:rPr lang="en-US" sz="2400" b="1" dirty="0"/>
              <a:t>Features of WCF</a:t>
            </a:r>
            <a:endParaRPr lang="en-US" sz="2400" dirty="0"/>
          </a:p>
        </p:txBody>
      </p:sp>
      <p:sp>
        <p:nvSpPr>
          <p:cNvPr id="3" name="Content Placeholder 2">
            <a:extLst>
              <a:ext uri="{FF2B5EF4-FFF2-40B4-BE49-F238E27FC236}">
                <a16:creationId xmlns:a16="http://schemas.microsoft.com/office/drawing/2014/main" id="{8377143E-B95C-4190-9C83-C56DD4692131}"/>
              </a:ext>
            </a:extLst>
          </p:cNvPr>
          <p:cNvSpPr>
            <a:spLocks noGrp="1"/>
          </p:cNvSpPr>
          <p:nvPr>
            <p:ph idx="1"/>
          </p:nvPr>
        </p:nvSpPr>
        <p:spPr>
          <a:xfrm>
            <a:off x="417443" y="526779"/>
            <a:ext cx="10936357" cy="6274204"/>
          </a:xfrm>
        </p:spPr>
        <p:txBody>
          <a:bodyPr>
            <a:normAutofit/>
          </a:bodyPr>
          <a:lstStyle/>
          <a:p>
            <a:pPr marL="0" indent="0">
              <a:buNone/>
            </a:pPr>
            <a:r>
              <a:rPr lang="en-US" sz="1400" b="1" dirty="0"/>
              <a:t>Service Orientation</a:t>
            </a:r>
            <a:endParaRPr lang="en-US" sz="1400" dirty="0"/>
          </a:p>
          <a:p>
            <a:r>
              <a:rPr lang="en-US" sz="1400" dirty="0"/>
              <a:t>WCF enables you to create </a:t>
            </a:r>
            <a:r>
              <a:rPr lang="en-US" sz="1400" i="1" dirty="0"/>
              <a:t>service oriented</a:t>
            </a:r>
            <a:r>
              <a:rPr lang="en-US" sz="1400" dirty="0"/>
              <a:t> applications. Service-oriented architecture (SOA) is the reliance on Web services to send and receive data. The services have the general advantage of being loosely-coupled instead of hard-coded from one application to another. A loosely-coupled relationship implies that any client created on any platform can connect to any service as long as the essential contracts are met.</a:t>
            </a:r>
          </a:p>
          <a:p>
            <a:pPr marL="0" indent="0">
              <a:buNone/>
            </a:pPr>
            <a:r>
              <a:rPr lang="en-US" sz="1400" b="1" dirty="0"/>
              <a:t>Interoperability</a:t>
            </a:r>
            <a:endParaRPr lang="en-US" sz="1400" dirty="0"/>
          </a:p>
          <a:p>
            <a:r>
              <a:rPr lang="en-US" sz="1400" dirty="0"/>
              <a:t>WCF implements modern industry standards for Web service interoperability. </a:t>
            </a:r>
          </a:p>
          <a:p>
            <a:pPr marL="0" indent="0">
              <a:buNone/>
            </a:pPr>
            <a:r>
              <a:rPr lang="en-US" sz="1400" b="1" dirty="0"/>
              <a:t>Multiple Message Patterns</a:t>
            </a:r>
            <a:endParaRPr lang="en-US" sz="1400" dirty="0"/>
          </a:p>
          <a:p>
            <a:r>
              <a:rPr lang="en-US" sz="1400" dirty="0"/>
              <a:t>Messages are exchanged in one of several patterns. The most common pattern is the request/reply pattern, where one endpoint requests data from a second endpoint. The second endpoint replies. There are other patterns such as a one-way message in which a single endpoint sends a message without any expectation of a reply. A more complex pattern is the duplex exchange pattern where two endpoints establish a connection and send data back and forth, similar to an instant messaging program. </a:t>
            </a:r>
          </a:p>
          <a:p>
            <a:pPr marL="0" indent="0">
              <a:buNone/>
            </a:pPr>
            <a:r>
              <a:rPr lang="en-US" sz="1400" b="1" dirty="0"/>
              <a:t>Service Metadata</a:t>
            </a:r>
            <a:endParaRPr lang="en-US" sz="1400" dirty="0"/>
          </a:p>
          <a:p>
            <a:r>
              <a:rPr lang="en-US" sz="1400" dirty="0"/>
              <a:t>WCF supports publishing service metadata using formats specified in industry standards such as WSDL, XML Schema and WS-Policy. This metadata can be used to automatically generate and configure clients for accessing WCF services. Metadata can be published over HTTP and HTTPS or using the Web Service Metadata Exchange standard. </a:t>
            </a:r>
          </a:p>
          <a:p>
            <a:pPr marL="0" indent="0">
              <a:buNone/>
            </a:pPr>
            <a:r>
              <a:rPr lang="en-US" sz="1400" b="1" dirty="0"/>
              <a:t>Data Contracts</a:t>
            </a:r>
            <a:endParaRPr lang="en-US" sz="1400" dirty="0"/>
          </a:p>
          <a:p>
            <a:r>
              <a:rPr lang="en-US" sz="1400" dirty="0"/>
              <a:t>Because WCF is built using the .NET Framework, it also includes code-friendly methods of supplying the contracts you want to enforce. One of the universal types of contracts is the data contract. In essence, as you code your service using Visual C# or Visual Basic, the easiest way to handle data is by creating classes that represent a data entity with properties that belong to the data entity. WCF includes a comprehensive system for working with data in this easy manner. Once you have created the classes that represent data, your service automatically generates the metadata that allows clients to comply with the data types you have designed. </a:t>
            </a:r>
          </a:p>
          <a:p>
            <a:pPr marL="0" indent="0">
              <a:buNone/>
            </a:pPr>
            <a:r>
              <a:rPr lang="en-US" sz="1400" b="1" dirty="0"/>
              <a:t>Security</a:t>
            </a:r>
            <a:endParaRPr lang="en-US" sz="1400" dirty="0"/>
          </a:p>
          <a:p>
            <a:r>
              <a:rPr lang="en-US" sz="1400" dirty="0"/>
              <a:t>Messages can be encrypted to protect privacy and you can require users to authenticate themselves before being allowed to receive messages. Security can be implemented using well-known standards such as SSL or WS-</a:t>
            </a:r>
            <a:r>
              <a:rPr lang="en-US" sz="1400" dirty="0" err="1"/>
              <a:t>SecureConversation</a:t>
            </a:r>
            <a:r>
              <a:rPr lang="en-US" sz="1400" dirty="0"/>
              <a:t>. </a:t>
            </a:r>
          </a:p>
        </p:txBody>
      </p:sp>
    </p:spTree>
    <p:extLst>
      <p:ext uri="{BB962C8B-B14F-4D97-AF65-F5344CB8AC3E}">
        <p14:creationId xmlns:p14="http://schemas.microsoft.com/office/powerpoint/2010/main" val="3928889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BB64-420C-4A55-AA5F-30777B802BCA}"/>
              </a:ext>
            </a:extLst>
          </p:cNvPr>
          <p:cNvSpPr>
            <a:spLocks noGrp="1"/>
          </p:cNvSpPr>
          <p:nvPr>
            <p:ph type="title"/>
          </p:nvPr>
        </p:nvSpPr>
        <p:spPr>
          <a:xfrm>
            <a:off x="178904" y="178907"/>
            <a:ext cx="10598426" cy="496956"/>
          </a:xfrm>
        </p:spPr>
        <p:txBody>
          <a:bodyPr>
            <a:normAutofit/>
          </a:bodyPr>
          <a:lstStyle/>
          <a:p>
            <a:r>
              <a:rPr lang="en-US" sz="2400" b="1" dirty="0"/>
              <a:t>Features of WCF – </a:t>
            </a:r>
            <a:r>
              <a:rPr lang="en-US" sz="2400" b="1" dirty="0" err="1"/>
              <a:t>Cont.d</a:t>
            </a:r>
            <a:endParaRPr lang="en-US" sz="2400" dirty="0"/>
          </a:p>
        </p:txBody>
      </p:sp>
      <p:sp>
        <p:nvSpPr>
          <p:cNvPr id="3" name="Content Placeholder 2">
            <a:extLst>
              <a:ext uri="{FF2B5EF4-FFF2-40B4-BE49-F238E27FC236}">
                <a16:creationId xmlns:a16="http://schemas.microsoft.com/office/drawing/2014/main" id="{74EDBC86-6E52-484D-90F2-EE9C126F8F07}"/>
              </a:ext>
            </a:extLst>
          </p:cNvPr>
          <p:cNvSpPr>
            <a:spLocks noGrp="1"/>
          </p:cNvSpPr>
          <p:nvPr>
            <p:ph idx="1"/>
          </p:nvPr>
        </p:nvSpPr>
        <p:spPr>
          <a:xfrm>
            <a:off x="665922" y="775253"/>
            <a:ext cx="10687878" cy="5983356"/>
          </a:xfrm>
        </p:spPr>
        <p:txBody>
          <a:bodyPr>
            <a:normAutofit/>
          </a:bodyPr>
          <a:lstStyle/>
          <a:p>
            <a:pPr marL="0" indent="0">
              <a:buNone/>
            </a:pPr>
            <a:r>
              <a:rPr lang="en-US" sz="1400" b="1" dirty="0"/>
              <a:t>Multiple Transports and Encodings</a:t>
            </a:r>
            <a:endParaRPr lang="en-US" sz="1400" dirty="0"/>
          </a:p>
          <a:p>
            <a:r>
              <a:rPr lang="en-US" sz="1400" dirty="0"/>
              <a:t>Messages can be sent on any of several built-in transport protocols and encodings. The most common protocol and encoding is to send text encoded SOAP messages using the </a:t>
            </a:r>
            <a:r>
              <a:rPr lang="en-US" sz="1400" dirty="0" err="1"/>
              <a:t>HyperText</a:t>
            </a:r>
            <a:r>
              <a:rPr lang="en-US" sz="1400" dirty="0"/>
              <a:t> Transfer Protocol (HTTP) for use on the World Wide Web. Alternatively, WCF allows you to send messages over TCP, named pipes, or MSMQ. These messages can be encoded as text or using an optimized binary format. Binary data can be sent efficiently using the MTOM standard. If none of the provided transports or encodings suit your needs you can create your own custom transport or encoding. </a:t>
            </a:r>
          </a:p>
          <a:p>
            <a:pPr marL="0" indent="0">
              <a:buNone/>
            </a:pPr>
            <a:r>
              <a:rPr lang="en-US" sz="1400" b="1" dirty="0"/>
              <a:t>Reliable and Queued Messages</a:t>
            </a:r>
            <a:endParaRPr lang="en-US" sz="1400" dirty="0"/>
          </a:p>
          <a:p>
            <a:r>
              <a:rPr lang="en-US" sz="1400" dirty="0"/>
              <a:t>WCF supports reliable message exchange using reliable sessions implemented over WS-Reliable Messaging and using MSMQ. </a:t>
            </a:r>
          </a:p>
          <a:p>
            <a:pPr marL="0" indent="0">
              <a:buNone/>
            </a:pPr>
            <a:r>
              <a:rPr lang="en-US" sz="1400" b="1" dirty="0"/>
              <a:t>Durable Messages</a:t>
            </a:r>
            <a:endParaRPr lang="en-US" sz="1400" dirty="0"/>
          </a:p>
          <a:p>
            <a:r>
              <a:rPr lang="en-US" sz="1400" dirty="0"/>
              <a:t>A durable message is one that is never lost due to a disruption in the communication. The messages in a durable message pattern are always saved to a database. If a disruption occurs, the database allows you to resume the message exchange when the connection is restored. You can also create a durable message using the Windows Workflow Foundation (WF). </a:t>
            </a:r>
          </a:p>
          <a:p>
            <a:pPr marL="0" indent="0">
              <a:buNone/>
            </a:pPr>
            <a:r>
              <a:rPr lang="en-US" sz="1400" b="1" dirty="0"/>
              <a:t>Transactions</a:t>
            </a:r>
            <a:endParaRPr lang="en-US" sz="1400" dirty="0"/>
          </a:p>
          <a:p>
            <a:r>
              <a:rPr lang="en-US" sz="1400" dirty="0"/>
              <a:t>WCF also supports transactions using one of three transaction models: WS-</a:t>
            </a:r>
            <a:r>
              <a:rPr lang="en-US" sz="1400" dirty="0" err="1"/>
              <a:t>AtomicTransactions</a:t>
            </a:r>
            <a:r>
              <a:rPr lang="en-US" sz="1400" dirty="0"/>
              <a:t>, the APIs in the </a:t>
            </a:r>
            <a:r>
              <a:rPr lang="en-US" sz="1400" u="sng" dirty="0" err="1">
                <a:hlinkClick r:id="rId2"/>
              </a:rPr>
              <a:t>System.Transactions</a:t>
            </a:r>
            <a:r>
              <a:rPr lang="en-US" sz="1400" dirty="0"/>
              <a:t> namespace, and Microsoft Distributed Transaction Coordinator. </a:t>
            </a:r>
          </a:p>
          <a:p>
            <a:pPr marL="0" indent="0">
              <a:buNone/>
            </a:pPr>
            <a:r>
              <a:rPr lang="en-US" sz="1400" b="1" dirty="0"/>
              <a:t>AJAX and REST Support</a:t>
            </a:r>
            <a:endParaRPr lang="en-US" sz="1400" dirty="0"/>
          </a:p>
          <a:p>
            <a:r>
              <a:rPr lang="en-US" sz="1400" dirty="0"/>
              <a:t>REST is an example of an evolving Web 2.0 technology. WCF can be configured to process "plain" XML data that is not wrapped in a SOAP envelope. WCF can also be extended to support specific XML formats, such as ATOM (a popular RSS standard), and even non-XML formats, such as JavaScript Object Notation (JSON).</a:t>
            </a:r>
          </a:p>
          <a:p>
            <a:pPr marL="0" indent="0">
              <a:buNone/>
            </a:pPr>
            <a:r>
              <a:rPr lang="en-US" sz="1400" b="1" dirty="0"/>
              <a:t>Extensibility</a:t>
            </a:r>
            <a:endParaRPr lang="en-US" sz="1400" dirty="0"/>
          </a:p>
          <a:p>
            <a:r>
              <a:rPr lang="en-US" sz="1400" dirty="0"/>
              <a:t>The WCF architecture has a number of extensibility points. If extra capability is required, there are a number of entry points that allow you to customize the behavior of a service. </a:t>
            </a:r>
          </a:p>
        </p:txBody>
      </p:sp>
    </p:spTree>
    <p:extLst>
      <p:ext uri="{BB962C8B-B14F-4D97-AF65-F5344CB8AC3E}">
        <p14:creationId xmlns:p14="http://schemas.microsoft.com/office/powerpoint/2010/main" val="4154133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1F28B-D5D8-44A3-B08F-F845BEF407D3}"/>
              </a:ext>
            </a:extLst>
          </p:cNvPr>
          <p:cNvSpPr>
            <a:spLocks noGrp="1"/>
          </p:cNvSpPr>
          <p:nvPr>
            <p:ph type="title"/>
          </p:nvPr>
        </p:nvSpPr>
        <p:spPr>
          <a:xfrm>
            <a:off x="178904" y="401430"/>
            <a:ext cx="11174896" cy="559213"/>
          </a:xfrm>
        </p:spPr>
        <p:txBody>
          <a:bodyPr>
            <a:noAutofit/>
          </a:bodyPr>
          <a:lstStyle/>
          <a:p>
            <a:r>
              <a:rPr lang="en-US" sz="2800" b="1" dirty="0"/>
              <a:t>Fundamental Windows Communication Foundation Concepts</a:t>
            </a:r>
            <a:br>
              <a:rPr lang="en-US" sz="2800" b="1" dirty="0"/>
            </a:br>
            <a:endParaRPr lang="en-US" sz="2800" dirty="0"/>
          </a:p>
        </p:txBody>
      </p:sp>
      <p:sp>
        <p:nvSpPr>
          <p:cNvPr id="3" name="Content Placeholder 2">
            <a:extLst>
              <a:ext uri="{FF2B5EF4-FFF2-40B4-BE49-F238E27FC236}">
                <a16:creationId xmlns:a16="http://schemas.microsoft.com/office/drawing/2014/main" id="{FCE3E7F9-B46D-40B2-B051-DC1610744B34}"/>
              </a:ext>
            </a:extLst>
          </p:cNvPr>
          <p:cNvSpPr>
            <a:spLocks noGrp="1"/>
          </p:cNvSpPr>
          <p:nvPr>
            <p:ph idx="1"/>
          </p:nvPr>
        </p:nvSpPr>
        <p:spPr>
          <a:xfrm>
            <a:off x="308113" y="874643"/>
            <a:ext cx="11045687" cy="5302320"/>
          </a:xfrm>
        </p:spPr>
        <p:txBody>
          <a:bodyPr>
            <a:normAutofit fontScale="77500" lnSpcReduction="20000"/>
          </a:bodyPr>
          <a:lstStyle/>
          <a:p>
            <a:pPr marL="0" indent="0">
              <a:buNone/>
            </a:pPr>
            <a:r>
              <a:rPr lang="en-US" b="1" dirty="0"/>
              <a:t>Messaging</a:t>
            </a:r>
          </a:p>
          <a:p>
            <a:r>
              <a:rPr lang="en-US" dirty="0"/>
              <a:t>WCF is based on the notion of message-based communication, and anything that can be modeled as a message (for example, an HTTP request or a Message Queuing (also known as MSMQ) message) can be represented in a uniform way in the programming model. This enables a unified API across different transport mechanisms.</a:t>
            </a:r>
          </a:p>
          <a:p>
            <a:r>
              <a:rPr lang="en-US" dirty="0"/>
              <a:t>The model distinguishes between </a:t>
            </a:r>
            <a:r>
              <a:rPr lang="en-US" i="1" dirty="0"/>
              <a:t>clients</a:t>
            </a:r>
            <a:r>
              <a:rPr lang="en-US" dirty="0"/>
              <a:t>, which are applications that initiate communication, and </a:t>
            </a:r>
            <a:r>
              <a:rPr lang="en-US" i="1" dirty="0"/>
              <a:t>services</a:t>
            </a:r>
            <a:r>
              <a:rPr lang="en-US" dirty="0"/>
              <a:t>, which are applications that wait for clients to communicate with them and respond to that communication. A single application can act as both a client and a service. </a:t>
            </a:r>
          </a:p>
          <a:p>
            <a:pPr marL="0" indent="0">
              <a:buNone/>
            </a:pPr>
            <a:r>
              <a:rPr lang="en-US" b="1" dirty="0"/>
              <a:t>Endpoints</a:t>
            </a:r>
            <a:endParaRPr lang="en-US" dirty="0"/>
          </a:p>
          <a:p>
            <a:r>
              <a:rPr lang="en-US" dirty="0"/>
              <a:t>Messages are sent between endpoints. </a:t>
            </a:r>
            <a:r>
              <a:rPr lang="en-US" i="1" dirty="0"/>
              <a:t>Endpoints</a:t>
            </a:r>
            <a:r>
              <a:rPr lang="en-US" dirty="0"/>
              <a:t> are places where messages are sent or received (or both), and they define all the information required for the message exchange. A service exposes one or more application endpoints (as well as zero or more infrastructure endpoints), and the client generates an endpoint that is compatible with one of the service's endpoints.</a:t>
            </a:r>
          </a:p>
          <a:p>
            <a:r>
              <a:rPr lang="en-US" dirty="0"/>
              <a:t>An </a:t>
            </a:r>
            <a:r>
              <a:rPr lang="en-US" i="1" dirty="0"/>
              <a:t>endpoint</a:t>
            </a:r>
            <a:r>
              <a:rPr lang="en-US" dirty="0"/>
              <a:t> describes in a standard-based way where messages should be sent, how they should be sent, and what the messages should look like. A service can expose this information as metadata that clients can process to generate appropriate WCF clients and communication </a:t>
            </a:r>
            <a:r>
              <a:rPr lang="en-US" i="1" dirty="0"/>
              <a:t>stacks</a:t>
            </a:r>
            <a:r>
              <a:rPr lang="en-US" dirty="0"/>
              <a:t>.</a:t>
            </a:r>
          </a:p>
          <a:p>
            <a:endParaRPr lang="en-US" dirty="0"/>
          </a:p>
        </p:txBody>
      </p:sp>
    </p:spTree>
    <p:extLst>
      <p:ext uri="{BB962C8B-B14F-4D97-AF65-F5344CB8AC3E}">
        <p14:creationId xmlns:p14="http://schemas.microsoft.com/office/powerpoint/2010/main" val="2929563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604396-1681-4753-84AB-28B322214785}"/>
              </a:ext>
            </a:extLst>
          </p:cNvPr>
          <p:cNvSpPr>
            <a:spLocks noGrp="1"/>
          </p:cNvSpPr>
          <p:nvPr>
            <p:ph idx="1"/>
          </p:nvPr>
        </p:nvSpPr>
        <p:spPr>
          <a:xfrm>
            <a:off x="708993" y="1050372"/>
            <a:ext cx="10515600" cy="4351338"/>
          </a:xfrm>
        </p:spPr>
        <p:txBody>
          <a:bodyPr>
            <a:normAutofit/>
          </a:bodyPr>
          <a:lstStyle/>
          <a:p>
            <a:pPr marL="0" indent="0">
              <a:buNone/>
            </a:pPr>
            <a:r>
              <a:rPr lang="en-US" sz="2200" b="1" dirty="0"/>
              <a:t>Communication Protocols</a:t>
            </a:r>
          </a:p>
          <a:p>
            <a:r>
              <a:rPr lang="en-US" sz="2200" dirty="0"/>
              <a:t>One required element of the communication stack is the </a:t>
            </a:r>
            <a:r>
              <a:rPr lang="en-US" sz="2200" i="1" dirty="0"/>
              <a:t>transport protocol</a:t>
            </a:r>
            <a:r>
              <a:rPr lang="en-US" sz="2200" dirty="0"/>
              <a:t>. Messages can be sent over intranets and the Internet using common transports, such as HTTP and TCP. More transport mechanisms can be added using the built-in extension points of WCF.</a:t>
            </a:r>
          </a:p>
          <a:p>
            <a:pPr marL="0" indent="0">
              <a:buNone/>
            </a:pPr>
            <a:r>
              <a:rPr lang="en-US" sz="2200" b="1" dirty="0"/>
              <a:t>Message Patterns</a:t>
            </a:r>
          </a:p>
          <a:p>
            <a:r>
              <a:rPr lang="en-US" sz="2200" dirty="0"/>
              <a:t>WCF supports several messaging patterns, including request-reply, one-way, and duplex communication. Different transports support different messaging patterns, and thus affect the types of interactions that they support. The WCF APIs and runtime also help you to send messages securely and reliably.</a:t>
            </a:r>
          </a:p>
          <a:p>
            <a:endParaRPr lang="en-US" sz="2200" dirty="0"/>
          </a:p>
        </p:txBody>
      </p:sp>
      <p:sp>
        <p:nvSpPr>
          <p:cNvPr id="4" name="Title 1">
            <a:extLst>
              <a:ext uri="{FF2B5EF4-FFF2-40B4-BE49-F238E27FC236}">
                <a16:creationId xmlns:a16="http://schemas.microsoft.com/office/drawing/2014/main" id="{19CA5262-2ED4-4F56-8F36-5EC541EE12F8}"/>
              </a:ext>
            </a:extLst>
          </p:cNvPr>
          <p:cNvSpPr>
            <a:spLocks noGrp="1"/>
          </p:cNvSpPr>
          <p:nvPr>
            <p:ph type="title"/>
          </p:nvPr>
        </p:nvSpPr>
        <p:spPr>
          <a:xfrm>
            <a:off x="178904" y="345247"/>
            <a:ext cx="11174896" cy="559213"/>
          </a:xfrm>
        </p:spPr>
        <p:txBody>
          <a:bodyPr>
            <a:noAutofit/>
          </a:bodyPr>
          <a:lstStyle/>
          <a:p>
            <a:r>
              <a:rPr lang="en-US" sz="2800" b="1" dirty="0"/>
              <a:t>Fundamental Windows Communication Foundation Concepts – </a:t>
            </a:r>
            <a:r>
              <a:rPr lang="en-US" sz="2800" b="1" dirty="0" err="1"/>
              <a:t>Cont.d</a:t>
            </a:r>
            <a:br>
              <a:rPr lang="en-US" sz="2800" b="1" dirty="0"/>
            </a:br>
            <a:endParaRPr lang="en-US" sz="2800" dirty="0"/>
          </a:p>
        </p:txBody>
      </p:sp>
    </p:spTree>
    <p:extLst>
      <p:ext uri="{BB962C8B-B14F-4D97-AF65-F5344CB8AC3E}">
        <p14:creationId xmlns:p14="http://schemas.microsoft.com/office/powerpoint/2010/main" val="3472981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08744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197B-EF06-4534-B4AE-338D1C1F920E}"/>
              </a:ext>
            </a:extLst>
          </p:cNvPr>
          <p:cNvSpPr>
            <a:spLocks noGrp="1"/>
          </p:cNvSpPr>
          <p:nvPr>
            <p:ph type="title"/>
          </p:nvPr>
        </p:nvSpPr>
        <p:spPr/>
        <p:txBody>
          <a:bodyPr/>
          <a:lstStyle/>
          <a:p>
            <a:r>
              <a:rPr lang="en-US" dirty="0"/>
              <a:t>Service End Point</a:t>
            </a:r>
          </a:p>
        </p:txBody>
      </p:sp>
      <p:sp>
        <p:nvSpPr>
          <p:cNvPr id="3" name="Content Placeholder 2">
            <a:extLst>
              <a:ext uri="{FF2B5EF4-FFF2-40B4-BE49-F238E27FC236}">
                <a16:creationId xmlns:a16="http://schemas.microsoft.com/office/drawing/2014/main" id="{839FD0E0-C8FD-497A-A173-E9E5F5144298}"/>
              </a:ext>
            </a:extLst>
          </p:cNvPr>
          <p:cNvSpPr>
            <a:spLocks noGrp="1"/>
          </p:cNvSpPr>
          <p:nvPr>
            <p:ph idx="1"/>
          </p:nvPr>
        </p:nvSpPr>
        <p:spPr>
          <a:xfrm>
            <a:off x="838200" y="1388304"/>
            <a:ext cx="10515600" cy="4351338"/>
          </a:xfrm>
        </p:spPr>
        <p:txBody>
          <a:bodyPr/>
          <a:lstStyle/>
          <a:p>
            <a:pPr marL="0" indent="0">
              <a:buNone/>
            </a:pPr>
            <a:r>
              <a:rPr lang="en-US" dirty="0"/>
              <a:t>An End point consists of three things, which are A,B,C</a:t>
            </a:r>
          </a:p>
          <a:p>
            <a:r>
              <a:rPr lang="en-US" dirty="0"/>
              <a:t>Address (Where?)</a:t>
            </a:r>
          </a:p>
          <a:p>
            <a:r>
              <a:rPr lang="en-US" dirty="0"/>
              <a:t>Binding (how?)</a:t>
            </a:r>
          </a:p>
          <a:p>
            <a:r>
              <a:rPr lang="en-US" dirty="0"/>
              <a:t>Contract (What?)</a:t>
            </a:r>
          </a:p>
          <a:p>
            <a:pPr marL="0" indent="0">
              <a:buNone/>
            </a:pPr>
            <a:r>
              <a:rPr lang="en-US" b="1" dirty="0"/>
              <a:t>Endpoint = A + B+ C</a:t>
            </a:r>
          </a:p>
          <a:p>
            <a:pPr marL="0" indent="0">
              <a:buNone/>
            </a:pPr>
            <a:endParaRPr lang="en-US" b="1" dirty="0"/>
          </a:p>
          <a:p>
            <a:pPr marL="0" indent="0">
              <a:buNone/>
            </a:pPr>
            <a:endParaRPr lang="en-US" b="1" dirty="0"/>
          </a:p>
          <a:p>
            <a:pPr marL="0" indent="0">
              <a:buNone/>
            </a:pPr>
            <a:r>
              <a:rPr lang="en-US" b="1" dirty="0"/>
              <a:t>NOT needed</a:t>
            </a:r>
            <a:endParaRPr lang="en-US" dirty="0"/>
          </a:p>
          <a:p>
            <a:endParaRPr lang="en-US" dirty="0"/>
          </a:p>
          <a:p>
            <a:endParaRPr lang="en-US" dirty="0"/>
          </a:p>
        </p:txBody>
      </p:sp>
    </p:spTree>
    <p:extLst>
      <p:ext uri="{BB962C8B-B14F-4D97-AF65-F5344CB8AC3E}">
        <p14:creationId xmlns:p14="http://schemas.microsoft.com/office/powerpoint/2010/main" val="1719499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C8D669-F195-4579-88CF-76E3B03B423D}"/>
              </a:ext>
            </a:extLst>
          </p:cNvPr>
          <p:cNvSpPr>
            <a:spLocks noGrp="1"/>
          </p:cNvSpPr>
          <p:nvPr>
            <p:ph idx="1"/>
          </p:nvPr>
        </p:nvSpPr>
        <p:spPr>
          <a:xfrm>
            <a:off x="838200" y="0"/>
            <a:ext cx="10515600" cy="6176963"/>
          </a:xfrm>
        </p:spPr>
        <p:txBody>
          <a:bodyPr>
            <a:normAutofit fontScale="62500" lnSpcReduction="20000"/>
          </a:bodyPr>
          <a:lstStyle/>
          <a:p>
            <a:pPr marL="0" indent="0">
              <a:buNone/>
            </a:pPr>
            <a:r>
              <a:rPr lang="en-US" b="1" dirty="0"/>
              <a:t>Address</a:t>
            </a:r>
            <a:endParaRPr lang="en-US" i="1" dirty="0"/>
          </a:p>
          <a:p>
            <a:r>
              <a:rPr lang="en-US" i="1" dirty="0"/>
              <a:t>Address</a:t>
            </a:r>
            <a:r>
              <a:rPr lang="en-US" dirty="0"/>
              <a:t> is the address of WCF Service, where the Service is hosted? It gives the exact URL of Web Service, where the Service hosts the pattern of URL, which is-</a:t>
            </a:r>
            <a:br>
              <a:rPr lang="en-US" dirty="0"/>
            </a:br>
            <a:br>
              <a:rPr lang="en-US" dirty="0"/>
            </a:br>
            <a:r>
              <a:rPr lang="en-US" i="1" dirty="0"/>
              <a:t>Scheme://domain/[:port]/path</a:t>
            </a:r>
            <a:br>
              <a:rPr lang="en-US" i="1" dirty="0"/>
            </a:br>
            <a:r>
              <a:rPr lang="en-US" i="1" dirty="0" err="1"/>
              <a:t>net.tcp</a:t>
            </a:r>
            <a:r>
              <a:rPr lang="en-US" i="1" dirty="0"/>
              <a:t>://localhost:1234/</a:t>
            </a:r>
            <a:r>
              <a:rPr lang="en-US" i="1" dirty="0" err="1"/>
              <a:t>MyService</a:t>
            </a:r>
            <a:br>
              <a:rPr lang="en-US" i="1" dirty="0"/>
            </a:br>
            <a:r>
              <a:rPr lang="en-US" i="1" dirty="0"/>
              <a:t>http://localhost:1234/MyService</a:t>
            </a:r>
            <a:br>
              <a:rPr lang="en-US" dirty="0"/>
            </a:br>
            <a:br>
              <a:rPr lang="en-US" dirty="0"/>
            </a:br>
            <a:r>
              <a:rPr lang="en-US" b="1" dirty="0"/>
              <a:t>Binding</a:t>
            </a:r>
            <a:endParaRPr lang="en-US" dirty="0"/>
          </a:p>
          <a:p>
            <a:r>
              <a:rPr lang="en-US" dirty="0"/>
              <a:t>It describes the way or mechanism by which the user will communicate with Web Service. It constitutes some binding element, which creates the structure of communication such as some transport protocols like HTTP, TCP etc. Message format or security techniques etc.</a:t>
            </a:r>
            <a:br>
              <a:rPr lang="en-US" dirty="0"/>
            </a:br>
            <a:br>
              <a:rPr lang="en-US" dirty="0"/>
            </a:br>
            <a:r>
              <a:rPr lang="en-US" b="1" dirty="0"/>
              <a:t>Contract</a:t>
            </a:r>
            <a:endParaRPr lang="en-US" dirty="0"/>
          </a:p>
          <a:p>
            <a:r>
              <a:rPr lang="en-US" dirty="0"/>
              <a:t>What functionality and operation is being provided by  the service is called contract. It specifies what functionality and operations are need to be exposed to the client. It is the interface name which has all operation that need to be exposed.</a:t>
            </a:r>
            <a:br>
              <a:rPr lang="en-US" dirty="0"/>
            </a:br>
            <a:br>
              <a:rPr lang="en-US" dirty="0"/>
            </a:br>
            <a:r>
              <a:rPr lang="en-US" b="1" dirty="0"/>
              <a:t>SOAP</a:t>
            </a:r>
            <a:br>
              <a:rPr lang="en-US" dirty="0"/>
            </a:br>
            <a:br>
              <a:rPr lang="en-US" dirty="0"/>
            </a:br>
            <a:r>
              <a:rPr lang="en-US" dirty="0" err="1"/>
              <a:t>SOAP</a:t>
            </a:r>
            <a:r>
              <a:rPr lang="en-US" dirty="0"/>
              <a:t> stands for Simple Object Access Protocol. It is not a transport protocol but an  XML based message protocol.</a:t>
            </a:r>
          </a:p>
          <a:p>
            <a:pPr marL="0" indent="0">
              <a:buNone/>
            </a:pPr>
            <a:endParaRPr lang="en-US" dirty="0"/>
          </a:p>
          <a:p>
            <a:pPr marL="0" indent="0">
              <a:buNone/>
            </a:pPr>
            <a:r>
              <a:rPr lang="en-US" b="1" dirty="0"/>
              <a:t>NOT needed</a:t>
            </a:r>
            <a:endParaRPr lang="en-US" dirty="0"/>
          </a:p>
          <a:p>
            <a:pPr marL="0" indent="0">
              <a:buNone/>
            </a:pPr>
            <a:br>
              <a:rPr lang="en-US" dirty="0"/>
            </a:br>
            <a:endParaRPr lang="en-US" dirty="0"/>
          </a:p>
        </p:txBody>
      </p:sp>
    </p:spTree>
    <p:extLst>
      <p:ext uri="{BB962C8B-B14F-4D97-AF65-F5344CB8AC3E}">
        <p14:creationId xmlns:p14="http://schemas.microsoft.com/office/powerpoint/2010/main" val="3986353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AFA39-4C62-4670-AD8D-29B677F9F536}"/>
              </a:ext>
            </a:extLst>
          </p:cNvPr>
          <p:cNvSpPr>
            <a:spLocks noGrp="1"/>
          </p:cNvSpPr>
          <p:nvPr>
            <p:ph type="title"/>
          </p:nvPr>
        </p:nvSpPr>
        <p:spPr/>
        <p:txBody>
          <a:bodyPr/>
          <a:lstStyle/>
          <a:p>
            <a:r>
              <a:rPr lang="en-US" b="1" dirty="0"/>
              <a:t>NOT needed</a:t>
            </a:r>
            <a:br>
              <a:rPr lang="en-US" dirty="0"/>
            </a:br>
            <a:endParaRPr lang="en-US" dirty="0"/>
          </a:p>
        </p:txBody>
      </p:sp>
      <p:sp>
        <p:nvSpPr>
          <p:cNvPr id="3" name="Content Placeholder 2">
            <a:extLst>
              <a:ext uri="{FF2B5EF4-FFF2-40B4-BE49-F238E27FC236}">
                <a16:creationId xmlns:a16="http://schemas.microsoft.com/office/drawing/2014/main" id="{140FD5F6-DEA4-4BB3-B670-23A75E239FB3}"/>
              </a:ext>
            </a:extLst>
          </p:cNvPr>
          <p:cNvSpPr>
            <a:spLocks noGrp="1"/>
          </p:cNvSpPr>
          <p:nvPr>
            <p:ph idx="1"/>
          </p:nvPr>
        </p:nvSpPr>
        <p:spPr/>
        <p:txBody>
          <a:bodyPr/>
          <a:lstStyle/>
          <a:p>
            <a:r>
              <a:rPr lang="en-US" dirty="0"/>
              <a:t>WCF service</a:t>
            </a:r>
          </a:p>
          <a:p>
            <a:r>
              <a:rPr lang="en-US" dirty="0"/>
              <a:t>User Defined Pass </a:t>
            </a:r>
          </a:p>
          <a:p>
            <a:r>
              <a:rPr lang="en-US" dirty="0"/>
              <a:t>Inbuilt Type</a:t>
            </a:r>
          </a:p>
          <a:p>
            <a:r>
              <a:rPr lang="en-US" dirty="0"/>
              <a:t>How to convert to RESTful.</a:t>
            </a:r>
          </a:p>
        </p:txBody>
      </p:sp>
    </p:spTree>
    <p:extLst>
      <p:ext uri="{BB962C8B-B14F-4D97-AF65-F5344CB8AC3E}">
        <p14:creationId xmlns:p14="http://schemas.microsoft.com/office/powerpoint/2010/main" val="2341015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0183" y="3027531"/>
            <a:ext cx="4089400" cy="295275"/>
          </a:xfrm>
        </p:spPr>
        <p:txBody>
          <a:bodyPr>
            <a:noAutofit/>
          </a:bodyPr>
          <a:lstStyle/>
          <a:p>
            <a:pPr algn="ctr"/>
            <a:r>
              <a:rPr lang="en-US" sz="2000" b="1" dirty="0">
                <a:latin typeface="Times New Roman" panose="02020603050405020304" pitchFamily="18" charset="0"/>
                <a:cs typeface="Times New Roman" panose="02020603050405020304" pitchFamily="18" charset="0"/>
              </a:rPr>
              <a:t>Example 1:</a:t>
            </a:r>
          </a:p>
        </p:txBody>
      </p:sp>
      <p:grpSp>
        <p:nvGrpSpPr>
          <p:cNvPr id="9" name="Group 8"/>
          <p:cNvGrpSpPr/>
          <p:nvPr/>
        </p:nvGrpSpPr>
        <p:grpSpPr>
          <a:xfrm>
            <a:off x="3135604" y="3370029"/>
            <a:ext cx="6350000" cy="3289300"/>
            <a:chOff x="1409700" y="1879600"/>
            <a:chExt cx="8089900" cy="4114800"/>
          </a:xfrm>
        </p:grpSpPr>
        <p:sp>
          <p:nvSpPr>
            <p:cNvPr id="4" name="Can 3"/>
            <p:cNvSpPr/>
            <p:nvPr/>
          </p:nvSpPr>
          <p:spPr>
            <a:xfrm>
              <a:off x="2387600" y="2590800"/>
              <a:ext cx="2006600" cy="2705100"/>
            </a:xfrm>
            <a:prstGeom prst="can">
              <a:avLst/>
            </a:prstGeom>
            <a:solidFill>
              <a:srgbClr val="9B270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409700" y="1879600"/>
              <a:ext cx="8089900" cy="4114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Right Arrow 5"/>
            <p:cNvSpPr/>
            <p:nvPr/>
          </p:nvSpPr>
          <p:spPr>
            <a:xfrm>
              <a:off x="4552950" y="3784600"/>
              <a:ext cx="1638300" cy="419100"/>
            </a:xfrm>
            <a:prstGeom prst="leftRightArrow">
              <a:avLst/>
            </a:prstGeom>
            <a:solidFill>
              <a:srgbClr val="9B27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n 6"/>
            <p:cNvSpPr/>
            <p:nvPr/>
          </p:nvSpPr>
          <p:spPr>
            <a:xfrm>
              <a:off x="6500136" y="2519026"/>
              <a:ext cx="2006600" cy="2705100"/>
            </a:xfrm>
            <a:prstGeom prst="can">
              <a:avLst/>
            </a:prstGeom>
            <a:solidFill>
              <a:srgbClr val="9B270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p:cNvSpPr>
            <a:spLocks noGrp="1"/>
          </p:cNvSpPr>
          <p:nvPr>
            <p:ph idx="1"/>
          </p:nvPr>
        </p:nvSpPr>
        <p:spPr>
          <a:xfrm>
            <a:off x="285221" y="1590974"/>
            <a:ext cx="10515600" cy="4351338"/>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What is WCF?</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What is a distributed application</a:t>
            </a:r>
          </a:p>
        </p:txBody>
      </p:sp>
      <p:sp>
        <p:nvSpPr>
          <p:cNvPr id="11" name="TextBox 10"/>
          <p:cNvSpPr txBox="1"/>
          <p:nvPr/>
        </p:nvSpPr>
        <p:spPr>
          <a:xfrm>
            <a:off x="4051300" y="4627709"/>
            <a:ext cx="1396536" cy="1200329"/>
          </a:xfrm>
          <a:prstGeom prst="rect">
            <a:avLst/>
          </a:prstGeom>
          <a:noFill/>
        </p:spPr>
        <p:txBody>
          <a:bodyPr wrap="non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Web</a:t>
            </a:r>
          </a:p>
          <a:p>
            <a:pPr algn="ctr"/>
            <a:r>
              <a:rPr lang="en-US" b="1" dirty="0">
                <a:solidFill>
                  <a:schemeClr val="bg1"/>
                </a:solidFill>
                <a:latin typeface="Times New Roman" panose="02020603050405020304" pitchFamily="18" charset="0"/>
                <a:cs typeface="Times New Roman" panose="02020603050405020304" pitchFamily="18" charset="0"/>
              </a:rPr>
              <a:t>Application </a:t>
            </a:r>
          </a:p>
          <a:p>
            <a:pPr algn="ctr"/>
            <a:r>
              <a:rPr lang="en-US" b="1" dirty="0">
                <a:solidFill>
                  <a:schemeClr val="bg1"/>
                </a:solidFill>
                <a:latin typeface="Times New Roman" panose="02020603050405020304" pitchFamily="18" charset="0"/>
                <a:cs typeface="Times New Roman" panose="02020603050405020304" pitchFamily="18" charset="0"/>
              </a:rPr>
              <a:t>Server</a:t>
            </a:r>
          </a:p>
          <a:p>
            <a:pPr algn="ct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7542209" y="4612329"/>
            <a:ext cx="960519" cy="1200329"/>
          </a:xfrm>
          <a:prstGeom prst="rect">
            <a:avLst/>
          </a:prstGeom>
          <a:noFill/>
        </p:spPr>
        <p:txBody>
          <a:bodyPr wrap="non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Web </a:t>
            </a:r>
          </a:p>
          <a:p>
            <a:pPr algn="ctr"/>
            <a:r>
              <a:rPr lang="en-US" b="1" dirty="0">
                <a:solidFill>
                  <a:schemeClr val="bg1"/>
                </a:solidFill>
                <a:latin typeface="Times New Roman" panose="02020603050405020304" pitchFamily="18" charset="0"/>
                <a:cs typeface="Times New Roman" panose="02020603050405020304" pitchFamily="18" charset="0"/>
              </a:rPr>
              <a:t>Service </a:t>
            </a:r>
          </a:p>
          <a:p>
            <a:pPr algn="ctr"/>
            <a:r>
              <a:rPr lang="en-US" b="1" dirty="0">
                <a:solidFill>
                  <a:schemeClr val="bg1"/>
                </a:solidFill>
                <a:latin typeface="Times New Roman" panose="02020603050405020304" pitchFamily="18" charset="0"/>
                <a:cs typeface="Times New Roman" panose="02020603050405020304" pitchFamily="18" charset="0"/>
              </a:rPr>
              <a:t>Server</a:t>
            </a:r>
          </a:p>
          <a:p>
            <a:pPr algn="ct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4" name="Pentagon 13"/>
          <p:cNvSpPr/>
          <p:nvPr/>
        </p:nvSpPr>
        <p:spPr>
          <a:xfrm>
            <a:off x="0" y="241054"/>
            <a:ext cx="8102600" cy="977900"/>
          </a:xfrm>
          <a:prstGeom prst="homePlate">
            <a:avLst/>
          </a:prstGeom>
          <a:solidFill>
            <a:srgbClr val="9B27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323321" y="241054"/>
            <a:ext cx="7179973" cy="977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Times New Roman" panose="02020603050405020304" pitchFamily="18" charset="0"/>
                <a:cs typeface="Times New Roman" panose="02020603050405020304" pitchFamily="18" charset="0"/>
              </a:rPr>
              <a:t>Introduction to WCF</a:t>
            </a:r>
          </a:p>
        </p:txBody>
      </p:sp>
    </p:spTree>
    <p:extLst>
      <p:ext uri="{BB962C8B-B14F-4D97-AF65-F5344CB8AC3E}">
        <p14:creationId xmlns:p14="http://schemas.microsoft.com/office/powerpoint/2010/main" val="314291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n 5"/>
          <p:cNvSpPr/>
          <p:nvPr/>
        </p:nvSpPr>
        <p:spPr>
          <a:xfrm>
            <a:off x="1852881" y="3756780"/>
            <a:ext cx="1575039" cy="2162410"/>
          </a:xfrm>
          <a:prstGeom prst="can">
            <a:avLst/>
          </a:prstGeom>
          <a:solidFill>
            <a:srgbClr val="9B270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23321" y="1447800"/>
            <a:ext cx="11474979" cy="508713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Right Arrow 7"/>
          <p:cNvSpPr/>
          <p:nvPr/>
        </p:nvSpPr>
        <p:spPr>
          <a:xfrm>
            <a:off x="7383843" y="4670474"/>
            <a:ext cx="1285950" cy="335021"/>
          </a:xfrm>
          <a:prstGeom prst="leftRightArrow">
            <a:avLst/>
          </a:prstGeom>
          <a:solidFill>
            <a:srgbClr val="9B27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n 8"/>
          <p:cNvSpPr/>
          <p:nvPr/>
        </p:nvSpPr>
        <p:spPr>
          <a:xfrm>
            <a:off x="8923233" y="3756780"/>
            <a:ext cx="1575039" cy="2162410"/>
          </a:xfrm>
          <a:prstGeom prst="can">
            <a:avLst/>
          </a:prstGeom>
          <a:solidFill>
            <a:srgbClr val="9B270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866321" y="4392512"/>
            <a:ext cx="1624354" cy="1261884"/>
          </a:xfrm>
          <a:prstGeom prst="rect">
            <a:avLst/>
          </a:prstGeom>
          <a:noFill/>
        </p:spPr>
        <p:txBody>
          <a:bodyPr wrap="non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Server with </a:t>
            </a:r>
          </a:p>
          <a:p>
            <a:pPr algn="ctr"/>
            <a:r>
              <a:rPr lang="en-US" sz="2000" b="1" dirty="0">
                <a:solidFill>
                  <a:schemeClr val="bg1"/>
                </a:solidFill>
                <a:latin typeface="Times New Roman" panose="02020603050405020304" pitchFamily="18" charset="0"/>
                <a:cs typeface="Times New Roman" panose="02020603050405020304" pitchFamily="18" charset="0"/>
              </a:rPr>
              <a:t>Presentation </a:t>
            </a:r>
          </a:p>
          <a:p>
            <a:pPr algn="ctr"/>
            <a:r>
              <a:rPr lang="en-US" sz="2000" b="1" dirty="0">
                <a:solidFill>
                  <a:schemeClr val="bg1"/>
                </a:solidFill>
                <a:latin typeface="Times New Roman" panose="02020603050405020304" pitchFamily="18" charset="0"/>
                <a:cs typeface="Times New Roman" panose="02020603050405020304" pitchFamily="18" charset="0"/>
              </a:rPr>
              <a:t>Tier</a:t>
            </a:r>
          </a:p>
          <a:p>
            <a:pPr algn="ct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8934612" y="4427828"/>
            <a:ext cx="1552284" cy="1261884"/>
          </a:xfrm>
          <a:prstGeom prst="rect">
            <a:avLst/>
          </a:prstGeom>
          <a:noFill/>
        </p:spPr>
        <p:txBody>
          <a:bodyPr wrap="non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Server with </a:t>
            </a:r>
          </a:p>
          <a:p>
            <a:pPr algn="ctr"/>
            <a:r>
              <a:rPr lang="en-US" sz="2000" b="1" dirty="0">
                <a:solidFill>
                  <a:schemeClr val="bg1"/>
                </a:solidFill>
                <a:latin typeface="Times New Roman" panose="02020603050405020304" pitchFamily="18" charset="0"/>
                <a:cs typeface="Times New Roman" panose="02020603050405020304" pitchFamily="18" charset="0"/>
              </a:rPr>
              <a:t>Data Access </a:t>
            </a:r>
          </a:p>
          <a:p>
            <a:pPr algn="ctr"/>
            <a:r>
              <a:rPr lang="en-US" sz="2000" b="1" dirty="0">
                <a:solidFill>
                  <a:schemeClr val="bg1"/>
                </a:solidFill>
                <a:latin typeface="Times New Roman" panose="02020603050405020304" pitchFamily="18" charset="0"/>
                <a:cs typeface="Times New Roman" panose="02020603050405020304" pitchFamily="18" charset="0"/>
              </a:rPr>
              <a:t>Tier</a:t>
            </a:r>
          </a:p>
          <a:p>
            <a:pPr algn="ctr"/>
            <a:endParaRPr lang="en-US" b="1" dirty="0">
              <a:solidFill>
                <a:schemeClr val="bg1"/>
              </a:solidFill>
              <a:latin typeface="Times New Roman" panose="02020603050405020304" pitchFamily="18" charset="0"/>
              <a:cs typeface="Times New Roman" panose="02020603050405020304" pitchFamily="18" charset="0"/>
            </a:endParaRPr>
          </a:p>
        </p:txBody>
      </p:sp>
      <p:grpSp>
        <p:nvGrpSpPr>
          <p:cNvPr id="19" name="Group 18"/>
          <p:cNvGrpSpPr/>
          <p:nvPr/>
        </p:nvGrpSpPr>
        <p:grpSpPr>
          <a:xfrm>
            <a:off x="0" y="241054"/>
            <a:ext cx="8102600" cy="977900"/>
            <a:chOff x="0" y="241054"/>
            <a:chExt cx="8102600" cy="977900"/>
          </a:xfrm>
        </p:grpSpPr>
        <p:sp>
          <p:nvSpPr>
            <p:cNvPr id="12" name="Pentagon 11"/>
            <p:cNvSpPr/>
            <p:nvPr/>
          </p:nvSpPr>
          <p:spPr>
            <a:xfrm>
              <a:off x="0" y="241054"/>
              <a:ext cx="8102600" cy="977900"/>
            </a:xfrm>
            <a:prstGeom prst="homePlate">
              <a:avLst/>
            </a:prstGeom>
            <a:solidFill>
              <a:srgbClr val="9B27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323321" y="241054"/>
              <a:ext cx="7179973" cy="977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Times New Roman" panose="02020603050405020304" pitchFamily="18" charset="0"/>
                  <a:cs typeface="Times New Roman" panose="02020603050405020304" pitchFamily="18" charset="0"/>
                </a:rPr>
                <a:t>Introduction to WCF</a:t>
              </a:r>
            </a:p>
          </p:txBody>
        </p:sp>
      </p:grpSp>
      <p:sp>
        <p:nvSpPr>
          <p:cNvPr id="15" name="Can 14"/>
          <p:cNvSpPr/>
          <p:nvPr/>
        </p:nvSpPr>
        <p:spPr>
          <a:xfrm>
            <a:off x="5444147" y="3756780"/>
            <a:ext cx="1575039" cy="2162410"/>
          </a:xfrm>
          <a:prstGeom prst="can">
            <a:avLst/>
          </a:prstGeom>
          <a:solidFill>
            <a:srgbClr val="9B270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538689" y="4427828"/>
            <a:ext cx="1385956" cy="984885"/>
          </a:xfrm>
          <a:prstGeom prst="rect">
            <a:avLst/>
          </a:prstGeom>
          <a:noFill/>
        </p:spPr>
        <p:txBody>
          <a:bodyPr wrap="non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Server with </a:t>
            </a:r>
          </a:p>
          <a:p>
            <a:pPr algn="ctr"/>
            <a:r>
              <a:rPr lang="en-US" sz="2000" b="1" dirty="0">
                <a:solidFill>
                  <a:schemeClr val="bg1"/>
                </a:solidFill>
                <a:latin typeface="Times New Roman" panose="02020603050405020304" pitchFamily="18" charset="0"/>
                <a:cs typeface="Times New Roman" panose="02020603050405020304" pitchFamily="18" charset="0"/>
              </a:rPr>
              <a:t>Business </a:t>
            </a:r>
          </a:p>
          <a:p>
            <a:pPr algn="ctr"/>
            <a:r>
              <a:rPr lang="en-US" sz="2000" b="1" dirty="0">
                <a:solidFill>
                  <a:schemeClr val="bg1"/>
                </a:solidFill>
                <a:latin typeface="Times New Roman" panose="02020603050405020304" pitchFamily="18" charset="0"/>
                <a:cs typeface="Times New Roman" panose="02020603050405020304" pitchFamily="18" charset="0"/>
              </a:rPr>
              <a:t>Tier</a:t>
            </a:r>
          </a:p>
        </p:txBody>
      </p:sp>
      <p:sp>
        <p:nvSpPr>
          <p:cNvPr id="17" name="Title 1"/>
          <p:cNvSpPr txBox="1">
            <a:spLocks/>
          </p:cNvSpPr>
          <p:nvPr/>
        </p:nvSpPr>
        <p:spPr>
          <a:xfrm>
            <a:off x="607500" y="2398380"/>
            <a:ext cx="10466935" cy="3756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ea typeface="+mn-ea"/>
                <a:cs typeface="Times New Roman" panose="02020603050405020304" pitchFamily="18" charset="0"/>
              </a:rPr>
              <a:t>Example 2: </a:t>
            </a:r>
            <a:r>
              <a:rPr lang="en-US" sz="2800" dirty="0">
                <a:latin typeface="Times New Roman" panose="02020603050405020304" pitchFamily="18" charset="0"/>
                <a:ea typeface="+mn-ea"/>
                <a:cs typeface="Times New Roman" panose="02020603050405020304" pitchFamily="18" charset="0"/>
              </a:rPr>
              <a:t>An enterprise web application may have the following tiers and each tier may be running on a different machine </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
        <p:nvSpPr>
          <p:cNvPr id="18" name="Left-Right Arrow 17"/>
          <p:cNvSpPr/>
          <p:nvPr/>
        </p:nvSpPr>
        <p:spPr>
          <a:xfrm>
            <a:off x="3772234" y="4684750"/>
            <a:ext cx="1285950" cy="335021"/>
          </a:xfrm>
          <a:prstGeom prst="leftRightArrow">
            <a:avLst/>
          </a:prstGeom>
          <a:solidFill>
            <a:srgbClr val="9B27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258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320" y="1539875"/>
            <a:ext cx="11487679" cy="4351338"/>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Why build distributed applications?</a:t>
            </a:r>
          </a:p>
          <a:p>
            <a:pPr marL="971550" lvl="1" indent="-514350">
              <a:buFont typeface="+mj-lt"/>
              <a:buAutoNum type="arabicPeriod"/>
            </a:pPr>
            <a:r>
              <a:rPr lang="en-US" sz="2800" dirty="0">
                <a:latin typeface="Times New Roman" panose="02020603050405020304" pitchFamily="18" charset="0"/>
                <a:cs typeface="Times New Roman" panose="02020603050405020304" pitchFamily="18" charset="0"/>
              </a:rPr>
              <a:t>An enterprise application may need to use the services provided by other enterprises</a:t>
            </a:r>
          </a:p>
          <a:p>
            <a:pPr marL="971550" lvl="1" indent="-514350">
              <a:buFont typeface="+mj-lt"/>
              <a:buAutoNum type="arabicPeriod"/>
            </a:pPr>
            <a:r>
              <a:rPr lang="en-US" sz="2800" dirty="0">
                <a:latin typeface="Times New Roman" panose="02020603050405020304" pitchFamily="18" charset="0"/>
                <a:cs typeface="Times New Roman" panose="02020603050405020304" pitchFamily="18" charset="0"/>
              </a:rPr>
              <a:t>For better scalability</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What is an interoperable application? </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What technology choices did we have before WCF to build distributed applications? </a:t>
            </a:r>
          </a:p>
          <a:p>
            <a:endParaRPr lang="en-US" dirty="0"/>
          </a:p>
        </p:txBody>
      </p:sp>
      <p:grpSp>
        <p:nvGrpSpPr>
          <p:cNvPr id="4" name="Group 3"/>
          <p:cNvGrpSpPr/>
          <p:nvPr/>
        </p:nvGrpSpPr>
        <p:grpSpPr>
          <a:xfrm>
            <a:off x="0" y="241054"/>
            <a:ext cx="8102600" cy="977900"/>
            <a:chOff x="0" y="241054"/>
            <a:chExt cx="8102600" cy="977900"/>
          </a:xfrm>
        </p:grpSpPr>
        <p:sp>
          <p:nvSpPr>
            <p:cNvPr id="5" name="Pentagon 4"/>
            <p:cNvSpPr/>
            <p:nvPr/>
          </p:nvSpPr>
          <p:spPr>
            <a:xfrm>
              <a:off x="0" y="241054"/>
              <a:ext cx="8102600" cy="977900"/>
            </a:xfrm>
            <a:prstGeom prst="homePlate">
              <a:avLst/>
            </a:prstGeom>
            <a:solidFill>
              <a:srgbClr val="9B27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323321" y="241054"/>
              <a:ext cx="7179973" cy="977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Times New Roman" panose="02020603050405020304" pitchFamily="18" charset="0"/>
                  <a:cs typeface="Times New Roman" panose="02020603050405020304" pitchFamily="18" charset="0"/>
                </a:rPr>
                <a:t>Introduction to WCF</a:t>
              </a:r>
            </a:p>
          </p:txBody>
        </p:sp>
      </p:grpSp>
    </p:spTree>
    <p:extLst>
      <p:ext uri="{BB962C8B-B14F-4D97-AF65-F5344CB8AC3E}">
        <p14:creationId xmlns:p14="http://schemas.microsoft.com/office/powerpoint/2010/main" val="66679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2074" y="1352323"/>
            <a:ext cx="11468100" cy="2460625"/>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Why should we use WCF?</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first client is using a Java application to interact with our service, so for interoperability this client wants messages in XML format and the protocol to be HTTP.</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Without WCF:</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grpSp>
        <p:nvGrpSpPr>
          <p:cNvPr id="4" name="Group 3"/>
          <p:cNvGrpSpPr/>
          <p:nvPr/>
        </p:nvGrpSpPr>
        <p:grpSpPr>
          <a:xfrm>
            <a:off x="0" y="241054"/>
            <a:ext cx="8102600" cy="977900"/>
            <a:chOff x="0" y="241054"/>
            <a:chExt cx="8102600" cy="977900"/>
          </a:xfrm>
        </p:grpSpPr>
        <p:sp>
          <p:nvSpPr>
            <p:cNvPr id="5" name="Pentagon 4"/>
            <p:cNvSpPr/>
            <p:nvPr/>
          </p:nvSpPr>
          <p:spPr>
            <a:xfrm>
              <a:off x="0" y="241054"/>
              <a:ext cx="8102600" cy="977900"/>
            </a:xfrm>
            <a:prstGeom prst="homePlate">
              <a:avLst/>
            </a:prstGeom>
            <a:solidFill>
              <a:srgbClr val="9B27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323321" y="241054"/>
              <a:ext cx="7179973" cy="977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Times New Roman" panose="02020603050405020304" pitchFamily="18" charset="0"/>
                  <a:cs typeface="Times New Roman" panose="02020603050405020304" pitchFamily="18" charset="0"/>
                </a:rPr>
                <a:t>Introduction to WCF</a:t>
              </a:r>
            </a:p>
          </p:txBody>
        </p:sp>
      </p:grpSp>
      <p:sp>
        <p:nvSpPr>
          <p:cNvPr id="7" name="Content Placeholder 2"/>
          <p:cNvSpPr txBox="1">
            <a:spLocks/>
          </p:cNvSpPr>
          <p:nvPr/>
        </p:nvSpPr>
        <p:spPr>
          <a:xfrm>
            <a:off x="838200" y="4889183"/>
            <a:ext cx="10515600" cy="12877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pSp>
        <p:nvGrpSpPr>
          <p:cNvPr id="8" name="Group 7"/>
          <p:cNvGrpSpPr/>
          <p:nvPr/>
        </p:nvGrpSpPr>
        <p:grpSpPr>
          <a:xfrm>
            <a:off x="707949" y="3812948"/>
            <a:ext cx="10645851" cy="2854552"/>
            <a:chOff x="989483" y="3489882"/>
            <a:chExt cx="10645851" cy="2854552"/>
          </a:xfrm>
        </p:grpSpPr>
        <p:grpSp>
          <p:nvGrpSpPr>
            <p:cNvPr id="9" name="Group 8"/>
            <p:cNvGrpSpPr/>
            <p:nvPr/>
          </p:nvGrpSpPr>
          <p:grpSpPr>
            <a:xfrm>
              <a:off x="989483" y="3489882"/>
              <a:ext cx="10645851" cy="2854552"/>
              <a:chOff x="-1407008" y="2185146"/>
              <a:chExt cx="13562814" cy="3570945"/>
            </a:xfrm>
          </p:grpSpPr>
          <p:sp>
            <p:nvSpPr>
              <p:cNvPr id="16" name="Can 15"/>
              <p:cNvSpPr/>
              <p:nvPr/>
            </p:nvSpPr>
            <p:spPr>
              <a:xfrm>
                <a:off x="-321787" y="2542967"/>
                <a:ext cx="2006600" cy="2705100"/>
              </a:xfrm>
              <a:prstGeom prst="can">
                <a:avLst/>
              </a:prstGeom>
              <a:solidFill>
                <a:srgbClr val="9B270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1407008" y="2185146"/>
                <a:ext cx="13562814" cy="357094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p:cNvSpPr/>
              <p:nvPr/>
            </p:nvSpPr>
            <p:spPr>
              <a:xfrm>
                <a:off x="1912227" y="3784600"/>
                <a:ext cx="7187393" cy="350009"/>
              </a:xfrm>
              <a:prstGeom prst="leftRightArrow">
                <a:avLst/>
              </a:prstGeom>
              <a:solidFill>
                <a:srgbClr val="9B270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an 18"/>
              <p:cNvSpPr/>
              <p:nvPr/>
            </p:nvSpPr>
            <p:spPr>
              <a:xfrm>
                <a:off x="9356874" y="2542967"/>
                <a:ext cx="2006600" cy="2705100"/>
              </a:xfrm>
              <a:prstGeom prst="can">
                <a:avLst/>
              </a:prstGeom>
              <a:solidFill>
                <a:srgbClr val="9B270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1954863" y="4465747"/>
              <a:ext cx="1396536" cy="1200329"/>
            </a:xfrm>
            <a:prstGeom prst="rect">
              <a:avLst/>
            </a:prstGeom>
            <a:noFill/>
          </p:spPr>
          <p:txBody>
            <a:bodyPr wrap="non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Java</a:t>
              </a:r>
            </a:p>
            <a:p>
              <a:pPr algn="ctr"/>
              <a:r>
                <a:rPr lang="en-US" b="1" dirty="0">
                  <a:solidFill>
                    <a:schemeClr val="bg1"/>
                  </a:solidFill>
                  <a:latin typeface="Times New Roman" panose="02020603050405020304" pitchFamily="18" charset="0"/>
                  <a:cs typeface="Times New Roman" panose="02020603050405020304" pitchFamily="18" charset="0"/>
                </a:rPr>
                <a:t>Web</a:t>
              </a:r>
            </a:p>
            <a:p>
              <a:pPr algn="ctr"/>
              <a:r>
                <a:rPr lang="en-US" b="1" dirty="0">
                  <a:solidFill>
                    <a:schemeClr val="bg1"/>
                  </a:solidFill>
                  <a:latin typeface="Times New Roman" panose="02020603050405020304" pitchFamily="18" charset="0"/>
                  <a:cs typeface="Times New Roman" panose="02020603050405020304" pitchFamily="18" charset="0"/>
                </a:rPr>
                <a:t>Application </a:t>
              </a:r>
            </a:p>
            <a:p>
              <a:pPr algn="ct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9776597" y="4464707"/>
              <a:ext cx="947696" cy="1200329"/>
            </a:xfrm>
            <a:prstGeom prst="rect">
              <a:avLst/>
            </a:prstGeom>
            <a:noFill/>
          </p:spPr>
          <p:txBody>
            <a:bodyPr wrap="non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Dot Net</a:t>
              </a:r>
            </a:p>
            <a:p>
              <a:pPr algn="ctr"/>
              <a:r>
                <a:rPr lang="en-US" b="1" dirty="0">
                  <a:solidFill>
                    <a:schemeClr val="bg1"/>
                  </a:solidFill>
                  <a:latin typeface="Times New Roman" panose="02020603050405020304" pitchFamily="18" charset="0"/>
                  <a:cs typeface="Times New Roman" panose="02020603050405020304" pitchFamily="18" charset="0"/>
                </a:rPr>
                <a:t>Web</a:t>
              </a:r>
            </a:p>
            <a:p>
              <a:pPr algn="ctr"/>
              <a:r>
                <a:rPr lang="en-US" b="1" dirty="0">
                  <a:solidFill>
                    <a:schemeClr val="bg1"/>
                  </a:solidFill>
                  <a:latin typeface="Times New Roman" panose="02020603050405020304" pitchFamily="18" charset="0"/>
                  <a:cs typeface="Times New Roman" panose="02020603050405020304" pitchFamily="18" charset="0"/>
                </a:rPr>
                <a:t>Service</a:t>
              </a:r>
            </a:p>
            <a:p>
              <a:pPr algn="ct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5140833" y="4417313"/>
              <a:ext cx="234315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HTTP Protocol </a:t>
              </a:r>
            </a:p>
          </p:txBody>
        </p:sp>
        <p:sp>
          <p:nvSpPr>
            <p:cNvPr id="13" name="TextBox 12"/>
            <p:cNvSpPr txBox="1"/>
            <p:nvPr/>
          </p:nvSpPr>
          <p:spPr>
            <a:xfrm>
              <a:off x="5140833" y="5064872"/>
              <a:ext cx="234315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XML Message Format</a:t>
              </a:r>
            </a:p>
          </p:txBody>
        </p:sp>
        <p:sp>
          <p:nvSpPr>
            <p:cNvPr id="14" name="TextBox 13"/>
            <p:cNvSpPr txBox="1"/>
            <p:nvPr/>
          </p:nvSpPr>
          <p:spPr>
            <a:xfrm>
              <a:off x="4441972" y="3646392"/>
              <a:ext cx="3740871" cy="646331"/>
            </a:xfrm>
            <a:prstGeom prst="rect">
              <a:avLst/>
            </a:prstGeom>
            <a:noFill/>
            <a:ln>
              <a:solidFill>
                <a:schemeClr val="tx1"/>
              </a:solidFill>
            </a:ln>
          </p:spPr>
          <p:txBody>
            <a:bodyPr wrap="square" rtlCol="0">
              <a:spAutoFit/>
            </a:bodyPr>
            <a:lstStyle/>
            <a:p>
              <a:pPr algn="ctr"/>
              <a:r>
                <a:rPr lang="en-US" dirty="0">
                  <a:latin typeface="Times New Roman" panose="02020603050405020304" pitchFamily="18" charset="0"/>
                  <a:cs typeface="Times New Roman" panose="02020603050405020304" pitchFamily="18" charset="0"/>
                </a:rPr>
                <a:t>Client built on any platform </a:t>
              </a:r>
            </a:p>
            <a:p>
              <a:pPr algn="ctr"/>
              <a:r>
                <a:rPr lang="en-US" dirty="0">
                  <a:latin typeface="Times New Roman" panose="02020603050405020304" pitchFamily="18" charset="0"/>
                  <a:cs typeface="Times New Roman" panose="02020603050405020304" pitchFamily="18" charset="0"/>
                </a:rPr>
                <a:t>can consume a web service </a:t>
              </a:r>
            </a:p>
          </p:txBody>
        </p:sp>
        <p:sp>
          <p:nvSpPr>
            <p:cNvPr id="15" name="TextBox 14"/>
            <p:cNvSpPr txBox="1"/>
            <p:nvPr/>
          </p:nvSpPr>
          <p:spPr>
            <a:xfrm>
              <a:off x="4441972" y="5530731"/>
              <a:ext cx="3740871" cy="646331"/>
            </a:xfrm>
            <a:prstGeom prst="rect">
              <a:avLst/>
            </a:prstGeom>
            <a:noFill/>
            <a:ln>
              <a:solidFill>
                <a:schemeClr val="tx1"/>
              </a:solidFill>
            </a:ln>
          </p:spPr>
          <p:txBody>
            <a:bodyPr wrap="square" rtlCol="0">
              <a:spAutoFit/>
            </a:bodyPr>
            <a:lstStyle/>
            <a:p>
              <a:pPr algn="ctr"/>
              <a:r>
                <a:rPr lang="en-US" dirty="0">
                  <a:latin typeface="Times New Roman" panose="02020603050405020304" pitchFamily="18" charset="0"/>
                  <a:cs typeface="Times New Roman" panose="02020603050405020304" pitchFamily="18" charset="0"/>
                </a:rPr>
                <a:t>XML over HTTP offers</a:t>
              </a:r>
            </a:p>
            <a:p>
              <a:pPr algn="ctr"/>
              <a:r>
                <a:rPr lang="en-US" dirty="0">
                  <a:latin typeface="Times New Roman" panose="02020603050405020304" pitchFamily="18" charset="0"/>
                  <a:cs typeface="Times New Roman" panose="02020603050405020304" pitchFamily="18" charset="0"/>
                </a:rPr>
                <a:t>Interoperability</a:t>
              </a:r>
            </a:p>
          </p:txBody>
        </p:sp>
      </p:grpSp>
    </p:spTree>
    <p:extLst>
      <p:ext uri="{BB962C8B-B14F-4D97-AF65-F5344CB8AC3E}">
        <p14:creationId xmlns:p14="http://schemas.microsoft.com/office/powerpoint/2010/main" val="384619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241054"/>
            <a:ext cx="8102600" cy="977900"/>
            <a:chOff x="0" y="241054"/>
            <a:chExt cx="8102600" cy="977900"/>
          </a:xfrm>
        </p:grpSpPr>
        <p:sp>
          <p:nvSpPr>
            <p:cNvPr id="5" name="Pentagon 4"/>
            <p:cNvSpPr/>
            <p:nvPr/>
          </p:nvSpPr>
          <p:spPr>
            <a:xfrm>
              <a:off x="0" y="241054"/>
              <a:ext cx="8102600" cy="977900"/>
            </a:xfrm>
            <a:prstGeom prst="homePlate">
              <a:avLst/>
            </a:prstGeom>
            <a:solidFill>
              <a:srgbClr val="9B27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323321" y="241054"/>
              <a:ext cx="7179973" cy="977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Times New Roman" panose="02020603050405020304" pitchFamily="18" charset="0"/>
                  <a:cs typeface="Times New Roman" panose="02020603050405020304" pitchFamily="18" charset="0"/>
                </a:rPr>
                <a:t>Introduction to WCF</a:t>
              </a:r>
            </a:p>
          </p:txBody>
        </p:sp>
      </p:grpSp>
      <p:sp>
        <p:nvSpPr>
          <p:cNvPr id="7" name="Content Placeholder 2"/>
          <p:cNvSpPr>
            <a:spLocks noGrp="1"/>
          </p:cNvSpPr>
          <p:nvPr>
            <p:ph idx="1"/>
          </p:nvPr>
        </p:nvSpPr>
        <p:spPr>
          <a:xfrm>
            <a:off x="323320" y="1520824"/>
            <a:ext cx="11563879" cy="5337176"/>
          </a:xfrm>
        </p:spPr>
        <p:txBody>
          <a:bodyPr>
            <a:normAutofit fontScale="92500" lnSpcReduction="1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second client uses .NET and wants messages formatted in Binary over TCP protocol</a:t>
            </a:r>
          </a:p>
          <a:p>
            <a:pPr>
              <a:buFont typeface="Wingdings" panose="05000000000000000000" pitchFamily="2" charset="2"/>
              <a:buChar char="Ø"/>
            </a:pPr>
            <a:endParaRPr lang="en-US" sz="1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satisfy the second client requirement we end up implementing a remoting service.</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Web Services and Dot Net Remoting are two different technologies </a:t>
            </a:r>
          </a:p>
        </p:txBody>
      </p:sp>
      <p:grpSp>
        <p:nvGrpSpPr>
          <p:cNvPr id="8" name="Group 7"/>
          <p:cNvGrpSpPr/>
          <p:nvPr/>
        </p:nvGrpSpPr>
        <p:grpSpPr>
          <a:xfrm>
            <a:off x="782333" y="3386623"/>
            <a:ext cx="10645851" cy="2854552"/>
            <a:chOff x="989483" y="3489882"/>
            <a:chExt cx="10645851" cy="2854552"/>
          </a:xfrm>
        </p:grpSpPr>
        <p:grpSp>
          <p:nvGrpSpPr>
            <p:cNvPr id="9" name="Group 8"/>
            <p:cNvGrpSpPr/>
            <p:nvPr/>
          </p:nvGrpSpPr>
          <p:grpSpPr>
            <a:xfrm>
              <a:off x="989483" y="3489882"/>
              <a:ext cx="10645851" cy="2854552"/>
              <a:chOff x="-1407008" y="2185146"/>
              <a:chExt cx="13562814" cy="3570945"/>
            </a:xfrm>
          </p:grpSpPr>
          <p:sp>
            <p:nvSpPr>
              <p:cNvPr id="16" name="Can 15"/>
              <p:cNvSpPr/>
              <p:nvPr/>
            </p:nvSpPr>
            <p:spPr>
              <a:xfrm>
                <a:off x="-321787" y="2542967"/>
                <a:ext cx="2006600" cy="2705100"/>
              </a:xfrm>
              <a:prstGeom prst="can">
                <a:avLst/>
              </a:prstGeom>
              <a:solidFill>
                <a:srgbClr val="9B270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1407008" y="2185146"/>
                <a:ext cx="13562814" cy="357094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p:cNvSpPr/>
              <p:nvPr/>
            </p:nvSpPr>
            <p:spPr>
              <a:xfrm>
                <a:off x="1912227" y="3784600"/>
                <a:ext cx="7187393" cy="350009"/>
              </a:xfrm>
              <a:prstGeom prst="leftRightArrow">
                <a:avLst/>
              </a:prstGeom>
              <a:solidFill>
                <a:srgbClr val="9B270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an 18"/>
              <p:cNvSpPr/>
              <p:nvPr/>
            </p:nvSpPr>
            <p:spPr>
              <a:xfrm>
                <a:off x="9356874" y="2542967"/>
                <a:ext cx="2006600" cy="2705100"/>
              </a:xfrm>
              <a:prstGeom prst="can">
                <a:avLst/>
              </a:prstGeom>
              <a:solidFill>
                <a:srgbClr val="9B270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1983719" y="4465747"/>
              <a:ext cx="1338828" cy="1200329"/>
            </a:xfrm>
            <a:prstGeom prst="rect">
              <a:avLst/>
            </a:prstGeom>
            <a:noFill/>
          </p:spPr>
          <p:txBody>
            <a:bodyPr wrap="non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Client </a:t>
              </a:r>
            </a:p>
            <a:p>
              <a:pPr algn="ctr"/>
              <a:r>
                <a:rPr lang="en-US" b="1" dirty="0">
                  <a:solidFill>
                    <a:schemeClr val="bg1"/>
                  </a:solidFill>
                  <a:latin typeface="Times New Roman" panose="02020603050405020304" pitchFamily="18" charset="0"/>
                  <a:cs typeface="Times New Roman" panose="02020603050405020304" pitchFamily="18" charset="0"/>
                </a:rPr>
                <a:t>Windows</a:t>
              </a:r>
            </a:p>
            <a:p>
              <a:pPr algn="ctr"/>
              <a:r>
                <a:rPr lang="en-US" b="1" dirty="0">
                  <a:solidFill>
                    <a:schemeClr val="bg1"/>
                  </a:solidFill>
                  <a:latin typeface="Times New Roman" panose="02020603050405020304" pitchFamily="18" charset="0"/>
                  <a:cs typeface="Times New Roman" panose="02020603050405020304" pitchFamily="18" charset="0"/>
                </a:rPr>
                <a:t>Application</a:t>
              </a:r>
            </a:p>
            <a:p>
              <a:pPr algn="ct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9648357" y="4464707"/>
              <a:ext cx="1204176" cy="1200329"/>
            </a:xfrm>
            <a:prstGeom prst="rect">
              <a:avLst/>
            </a:prstGeom>
            <a:noFill/>
          </p:spPr>
          <p:txBody>
            <a:bodyPr wrap="non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Dot Net</a:t>
              </a:r>
            </a:p>
            <a:p>
              <a:pPr algn="ctr"/>
              <a:r>
                <a:rPr lang="en-US" b="1" dirty="0">
                  <a:solidFill>
                    <a:schemeClr val="bg1"/>
                  </a:solidFill>
                  <a:latin typeface="Times New Roman" panose="02020603050405020304" pitchFamily="18" charset="0"/>
                  <a:cs typeface="Times New Roman" panose="02020603050405020304" pitchFamily="18" charset="0"/>
                </a:rPr>
                <a:t>Remoting </a:t>
              </a:r>
            </a:p>
            <a:p>
              <a:pPr algn="ctr"/>
              <a:r>
                <a:rPr lang="en-US" b="1" dirty="0">
                  <a:solidFill>
                    <a:schemeClr val="bg1"/>
                  </a:solidFill>
                  <a:latin typeface="Times New Roman" panose="02020603050405020304" pitchFamily="18" charset="0"/>
                  <a:cs typeface="Times New Roman" panose="02020603050405020304" pitchFamily="18" charset="0"/>
                </a:rPr>
                <a:t>Service</a:t>
              </a:r>
            </a:p>
            <a:p>
              <a:pPr algn="ct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5140833" y="4417313"/>
              <a:ext cx="234315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TCP Protocol </a:t>
              </a:r>
            </a:p>
          </p:txBody>
        </p:sp>
        <p:sp>
          <p:nvSpPr>
            <p:cNvPr id="13" name="TextBox 12"/>
            <p:cNvSpPr txBox="1"/>
            <p:nvPr/>
          </p:nvSpPr>
          <p:spPr>
            <a:xfrm>
              <a:off x="5017781" y="5064871"/>
              <a:ext cx="258925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Binary Message Format</a:t>
              </a:r>
            </a:p>
          </p:txBody>
        </p:sp>
        <p:sp>
          <p:nvSpPr>
            <p:cNvPr id="14" name="TextBox 13"/>
            <p:cNvSpPr txBox="1"/>
            <p:nvPr/>
          </p:nvSpPr>
          <p:spPr>
            <a:xfrm>
              <a:off x="4441972" y="3646392"/>
              <a:ext cx="3740871" cy="646331"/>
            </a:xfrm>
            <a:prstGeom prst="rect">
              <a:avLst/>
            </a:prstGeom>
            <a:noFill/>
            <a:ln>
              <a:solidFill>
                <a:schemeClr val="tx1"/>
              </a:solidFill>
            </a:ln>
          </p:spPr>
          <p:txBody>
            <a:bodyPr wrap="square" rtlCol="0">
              <a:spAutoFit/>
            </a:bodyPr>
            <a:lstStyle/>
            <a:p>
              <a:pPr algn="ctr"/>
              <a:r>
                <a:rPr lang="en-US" dirty="0">
                  <a:latin typeface="Times New Roman" panose="02020603050405020304" pitchFamily="18" charset="0"/>
                  <a:cs typeface="Times New Roman" panose="02020603050405020304" pitchFamily="18" charset="0"/>
                </a:rPr>
                <a:t>With Remoting both</a:t>
              </a:r>
            </a:p>
            <a:p>
              <a:pPr algn="ctr"/>
              <a:r>
                <a:rPr lang="en-US" dirty="0">
                  <a:latin typeface="Times New Roman" panose="02020603050405020304" pitchFamily="18" charset="0"/>
                  <a:cs typeface="Times New Roman" panose="02020603050405020304" pitchFamily="18" charset="0"/>
                </a:rPr>
                <a:t>Client &amp; Server must be .NET</a:t>
              </a:r>
            </a:p>
          </p:txBody>
        </p:sp>
        <p:sp>
          <p:nvSpPr>
            <p:cNvPr id="15" name="TextBox 14"/>
            <p:cNvSpPr txBox="1"/>
            <p:nvPr/>
          </p:nvSpPr>
          <p:spPr>
            <a:xfrm>
              <a:off x="4441972" y="5530731"/>
              <a:ext cx="3740871" cy="646331"/>
            </a:xfrm>
            <a:prstGeom prst="rect">
              <a:avLst/>
            </a:prstGeom>
            <a:noFill/>
            <a:ln>
              <a:solidFill>
                <a:schemeClr val="tx1"/>
              </a:solidFill>
            </a:ln>
          </p:spPr>
          <p:txBody>
            <a:bodyPr wrap="square" rtlCol="0">
              <a:spAutoFit/>
            </a:bodyPr>
            <a:lstStyle/>
            <a:p>
              <a:pPr algn="ctr"/>
              <a:r>
                <a:rPr lang="en-US" dirty="0">
                  <a:latin typeface="Times New Roman" panose="02020603050405020304" pitchFamily="18" charset="0"/>
                  <a:cs typeface="Times New Roman" panose="02020603050405020304" pitchFamily="18" charset="0"/>
                </a:rPr>
                <a:t>Binary over TCP offers </a:t>
              </a:r>
            </a:p>
            <a:p>
              <a:pPr algn="ctr"/>
              <a:r>
                <a:rPr lang="en-US" dirty="0">
                  <a:latin typeface="Times New Roman" panose="02020603050405020304" pitchFamily="18" charset="0"/>
                  <a:cs typeface="Times New Roman" panose="02020603050405020304" pitchFamily="18" charset="0"/>
                </a:rPr>
                <a:t>better performance</a:t>
              </a:r>
            </a:p>
          </p:txBody>
        </p:sp>
      </p:grpSp>
    </p:spTree>
    <p:extLst>
      <p:ext uri="{BB962C8B-B14F-4D97-AF65-F5344CB8AC3E}">
        <p14:creationId xmlns:p14="http://schemas.microsoft.com/office/powerpoint/2010/main" val="344220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241054"/>
            <a:ext cx="8102600" cy="977900"/>
            <a:chOff x="0" y="241054"/>
            <a:chExt cx="8102600" cy="977900"/>
          </a:xfrm>
        </p:grpSpPr>
        <p:sp>
          <p:nvSpPr>
            <p:cNvPr id="5" name="Pentagon 4"/>
            <p:cNvSpPr/>
            <p:nvPr/>
          </p:nvSpPr>
          <p:spPr>
            <a:xfrm>
              <a:off x="0" y="241054"/>
              <a:ext cx="8102600" cy="977900"/>
            </a:xfrm>
            <a:prstGeom prst="homePlate">
              <a:avLst/>
            </a:prstGeom>
            <a:solidFill>
              <a:srgbClr val="9B27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323321" y="241054"/>
              <a:ext cx="7179973" cy="977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Times New Roman" panose="02020603050405020304" pitchFamily="18" charset="0"/>
                  <a:cs typeface="Times New Roman" panose="02020603050405020304" pitchFamily="18" charset="0"/>
                </a:rPr>
                <a:t>Introduction to WCF</a:t>
              </a:r>
            </a:p>
          </p:txBody>
        </p:sp>
      </p:grpSp>
      <p:sp>
        <p:nvSpPr>
          <p:cNvPr id="7" name="Content Placeholder 2"/>
          <p:cNvSpPr>
            <a:spLocks noGrp="1"/>
          </p:cNvSpPr>
          <p:nvPr>
            <p:ph idx="1"/>
          </p:nvPr>
        </p:nvSpPr>
        <p:spPr>
          <a:xfrm>
            <a:off x="323321" y="1366180"/>
            <a:ext cx="10515600" cy="4351338"/>
          </a:xfrm>
        </p:spPr>
        <p:txBody>
          <a:bodyPr/>
          <a:lstStyle/>
          <a:p>
            <a:pPr marL="0" indent="0">
              <a:buNone/>
            </a:pPr>
            <a:r>
              <a:rPr lang="en-US" dirty="0">
                <a:latin typeface="Times New Roman" panose="02020603050405020304" pitchFamily="18" charset="0"/>
                <a:cs typeface="Times New Roman" panose="02020603050405020304" pitchFamily="18" charset="0"/>
              </a:rPr>
              <a:t>With WCF</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the endpoint configuration we can specify the protocols and message formats that we want to use. </a:t>
            </a:r>
          </a:p>
        </p:txBody>
      </p:sp>
      <p:grpSp>
        <p:nvGrpSpPr>
          <p:cNvPr id="30" name="Group 29"/>
          <p:cNvGrpSpPr/>
          <p:nvPr/>
        </p:nvGrpSpPr>
        <p:grpSpPr>
          <a:xfrm>
            <a:off x="1066800" y="3009899"/>
            <a:ext cx="9932766" cy="3700053"/>
            <a:chOff x="810915" y="1153085"/>
            <a:chExt cx="10645851" cy="5290168"/>
          </a:xfrm>
        </p:grpSpPr>
        <p:grpSp>
          <p:nvGrpSpPr>
            <p:cNvPr id="31" name="Group 30"/>
            <p:cNvGrpSpPr/>
            <p:nvPr/>
          </p:nvGrpSpPr>
          <p:grpSpPr>
            <a:xfrm>
              <a:off x="810915" y="1153085"/>
              <a:ext cx="10645851" cy="5290168"/>
              <a:chOff x="819285" y="1611329"/>
              <a:chExt cx="10645851" cy="5290168"/>
            </a:xfrm>
          </p:grpSpPr>
          <p:grpSp>
            <p:nvGrpSpPr>
              <p:cNvPr id="33" name="Group 32"/>
              <p:cNvGrpSpPr/>
              <p:nvPr/>
            </p:nvGrpSpPr>
            <p:grpSpPr>
              <a:xfrm>
                <a:off x="819285" y="1611329"/>
                <a:ext cx="10645851" cy="5290168"/>
                <a:chOff x="804191" y="1567832"/>
                <a:chExt cx="10645851" cy="5290168"/>
              </a:xfrm>
            </p:grpSpPr>
            <p:grpSp>
              <p:nvGrpSpPr>
                <p:cNvPr id="47" name="Group 46"/>
                <p:cNvGrpSpPr/>
                <p:nvPr/>
              </p:nvGrpSpPr>
              <p:grpSpPr>
                <a:xfrm>
                  <a:off x="804191" y="1567832"/>
                  <a:ext cx="10645851" cy="5290168"/>
                  <a:chOff x="-1348135" y="2185146"/>
                  <a:chExt cx="13562814" cy="6617816"/>
                </a:xfrm>
              </p:grpSpPr>
              <p:sp>
                <p:nvSpPr>
                  <p:cNvPr id="52" name="Can 51"/>
                  <p:cNvSpPr/>
                  <p:nvPr/>
                </p:nvSpPr>
                <p:spPr>
                  <a:xfrm>
                    <a:off x="-321787" y="2542967"/>
                    <a:ext cx="2006600" cy="2705100"/>
                  </a:xfrm>
                  <a:prstGeom prst="can">
                    <a:avLst/>
                  </a:prstGeom>
                  <a:solidFill>
                    <a:srgbClr val="9B270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1348135" y="2185146"/>
                    <a:ext cx="13562814" cy="661781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1798430" y="2543697"/>
                  <a:ext cx="1338828" cy="1200329"/>
                </a:xfrm>
                <a:prstGeom prst="rect">
                  <a:avLst/>
                </a:prstGeom>
                <a:noFill/>
              </p:spPr>
              <p:txBody>
                <a:bodyPr wrap="non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Java </a:t>
                  </a:r>
                </a:p>
                <a:p>
                  <a:pPr algn="ctr"/>
                  <a:r>
                    <a:rPr lang="en-US" b="1" dirty="0">
                      <a:solidFill>
                        <a:schemeClr val="bg1"/>
                      </a:solidFill>
                      <a:latin typeface="Times New Roman" panose="02020603050405020304" pitchFamily="18" charset="0"/>
                      <a:cs typeface="Times New Roman" panose="02020603050405020304" pitchFamily="18" charset="0"/>
                    </a:rPr>
                    <a:t>Web </a:t>
                  </a:r>
                </a:p>
                <a:p>
                  <a:pPr algn="ctr"/>
                  <a:r>
                    <a:rPr lang="en-US" b="1" dirty="0">
                      <a:solidFill>
                        <a:schemeClr val="bg1"/>
                      </a:solidFill>
                      <a:latin typeface="Times New Roman" panose="02020603050405020304" pitchFamily="18" charset="0"/>
                      <a:cs typeface="Times New Roman" panose="02020603050405020304" pitchFamily="18" charset="0"/>
                    </a:rPr>
                    <a:t>Application</a:t>
                  </a:r>
                </a:p>
                <a:p>
                  <a:pPr algn="ct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49" name="TextBox 48"/>
                <p:cNvSpPr txBox="1"/>
                <p:nvPr/>
              </p:nvSpPr>
              <p:spPr>
                <a:xfrm>
                  <a:off x="9416854" y="2542657"/>
                  <a:ext cx="1204176" cy="1200329"/>
                </a:xfrm>
                <a:prstGeom prst="rect">
                  <a:avLst/>
                </a:prstGeom>
                <a:noFill/>
              </p:spPr>
              <p:txBody>
                <a:bodyPr wrap="non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Dot Not</a:t>
                  </a:r>
                </a:p>
                <a:p>
                  <a:pPr algn="ctr"/>
                  <a:r>
                    <a:rPr lang="en-US" b="1" dirty="0">
                      <a:solidFill>
                        <a:schemeClr val="bg1"/>
                      </a:solidFill>
                      <a:latin typeface="Times New Roman" panose="02020603050405020304" pitchFamily="18" charset="0"/>
                      <a:cs typeface="Times New Roman" panose="02020603050405020304" pitchFamily="18" charset="0"/>
                    </a:rPr>
                    <a:t>Remoting </a:t>
                  </a:r>
                </a:p>
                <a:p>
                  <a:pPr algn="ctr"/>
                  <a:r>
                    <a:rPr lang="en-US" b="1" dirty="0">
                      <a:solidFill>
                        <a:schemeClr val="bg1"/>
                      </a:solidFill>
                      <a:latin typeface="Times New Roman" panose="02020603050405020304" pitchFamily="18" charset="0"/>
                      <a:cs typeface="Times New Roman" panose="02020603050405020304" pitchFamily="18" charset="0"/>
                    </a:rPr>
                    <a:t>Service</a:t>
                  </a:r>
                </a:p>
                <a:p>
                  <a:pPr algn="ct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50" name="TextBox 49"/>
                <p:cNvSpPr txBox="1"/>
                <p:nvPr/>
              </p:nvSpPr>
              <p:spPr>
                <a:xfrm>
                  <a:off x="4556261" y="4691460"/>
                  <a:ext cx="2343150" cy="369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TCP Protocol </a:t>
                  </a:r>
                </a:p>
              </p:txBody>
            </p:sp>
            <p:sp>
              <p:nvSpPr>
                <p:cNvPr id="51" name="TextBox 50"/>
                <p:cNvSpPr txBox="1"/>
                <p:nvPr/>
              </p:nvSpPr>
              <p:spPr>
                <a:xfrm>
                  <a:off x="4534414" y="5549110"/>
                  <a:ext cx="258925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Binary Message Format</a:t>
                  </a:r>
                </a:p>
              </p:txBody>
            </p:sp>
          </p:grpSp>
          <p:sp>
            <p:nvSpPr>
              <p:cNvPr id="34" name="Can 33"/>
              <p:cNvSpPr/>
              <p:nvPr/>
            </p:nvSpPr>
            <p:spPr>
              <a:xfrm>
                <a:off x="1623001" y="4360587"/>
                <a:ext cx="1575039" cy="2162410"/>
              </a:xfrm>
              <a:prstGeom prst="can">
                <a:avLst/>
              </a:prstGeom>
              <a:solidFill>
                <a:srgbClr val="9B270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Left-Right Arrow 34"/>
              <p:cNvSpPr/>
              <p:nvPr/>
            </p:nvSpPr>
            <p:spPr>
              <a:xfrm>
                <a:off x="3505235" y="2710801"/>
                <a:ext cx="4234331" cy="355829"/>
              </a:xfrm>
              <a:prstGeom prst="leftRightArrow">
                <a:avLst/>
              </a:prstGeom>
              <a:solidFill>
                <a:srgbClr val="9B270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604730" y="2236220"/>
                <a:ext cx="2343150" cy="369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HTTP Protocol </a:t>
                </a:r>
              </a:p>
            </p:txBody>
          </p:sp>
          <p:sp>
            <p:nvSpPr>
              <p:cNvPr id="37" name="TextBox 36"/>
              <p:cNvSpPr txBox="1"/>
              <p:nvPr/>
            </p:nvSpPr>
            <p:spPr>
              <a:xfrm>
                <a:off x="4481680" y="3046928"/>
                <a:ext cx="258925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XML Message Format</a:t>
                </a:r>
              </a:p>
            </p:txBody>
          </p:sp>
          <p:sp>
            <p:nvSpPr>
              <p:cNvPr id="38" name="Left-Right Arrow 37"/>
              <p:cNvSpPr/>
              <p:nvPr/>
            </p:nvSpPr>
            <p:spPr>
              <a:xfrm>
                <a:off x="3505235" y="5269965"/>
                <a:ext cx="4234331" cy="355829"/>
              </a:xfrm>
              <a:prstGeom prst="leftRightArrow">
                <a:avLst/>
              </a:prstGeom>
              <a:solidFill>
                <a:srgbClr val="9B270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8287820" y="1892004"/>
                <a:ext cx="2723080" cy="4669129"/>
              </a:xfrm>
              <a:prstGeom prst="roundRect">
                <a:avLst/>
              </a:prstGeom>
              <a:noFill/>
              <a:ln w="76200">
                <a:solidFill>
                  <a:srgbClr val="9B2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9014206" y="3526527"/>
                <a:ext cx="1388522" cy="954107"/>
              </a:xfrm>
              <a:prstGeom prst="rect">
                <a:avLst/>
              </a:prstGeom>
              <a:noFill/>
            </p:spPr>
            <p:txBody>
              <a:bodyPr wrap="none" rtlCol="0">
                <a:spAutoFit/>
              </a:bodyPr>
              <a:lstStyle/>
              <a:p>
                <a:pPr algn="ctr"/>
                <a:r>
                  <a:rPr lang="en-US" sz="2800" b="1" cap="all" dirty="0">
                    <a:latin typeface="Times New Roman" panose="02020603050405020304" pitchFamily="18" charset="0"/>
                    <a:cs typeface="Times New Roman" panose="02020603050405020304" pitchFamily="18" charset="0"/>
                  </a:rPr>
                  <a:t>WCF </a:t>
                </a:r>
              </a:p>
              <a:p>
                <a:pPr algn="ctr"/>
                <a:r>
                  <a:rPr lang="en-US" sz="2800" b="1" cap="all" dirty="0">
                    <a:latin typeface="Times New Roman" panose="02020603050405020304" pitchFamily="18" charset="0"/>
                    <a:cs typeface="Times New Roman" panose="02020603050405020304" pitchFamily="18" charset="0"/>
                  </a:rPr>
                  <a:t>S</a:t>
                </a:r>
                <a:r>
                  <a:rPr lang="en-US" sz="2800" b="1" dirty="0">
                    <a:latin typeface="Times New Roman" panose="02020603050405020304" pitchFamily="18" charset="0"/>
                    <a:cs typeface="Times New Roman" panose="02020603050405020304" pitchFamily="18" charset="0"/>
                  </a:rPr>
                  <a:t>ervice</a:t>
                </a:r>
                <a:r>
                  <a:rPr lang="en-US" sz="2800" b="1" cap="all" dirty="0">
                    <a:latin typeface="Times New Roman" panose="02020603050405020304" pitchFamily="18" charset="0"/>
                    <a:cs typeface="Times New Roman" panose="02020603050405020304" pitchFamily="18" charset="0"/>
                  </a:rPr>
                  <a:t> </a:t>
                </a:r>
              </a:p>
            </p:txBody>
          </p:sp>
          <p:grpSp>
            <p:nvGrpSpPr>
              <p:cNvPr id="41" name="Group 40"/>
              <p:cNvGrpSpPr/>
              <p:nvPr/>
            </p:nvGrpSpPr>
            <p:grpSpPr>
              <a:xfrm>
                <a:off x="7817589" y="2195538"/>
                <a:ext cx="1010615" cy="1383330"/>
                <a:chOff x="7817589" y="2195538"/>
                <a:chExt cx="1010615" cy="1383330"/>
              </a:xfrm>
            </p:grpSpPr>
            <p:sp>
              <p:nvSpPr>
                <p:cNvPr id="45" name="Rounded Rectangle 44"/>
                <p:cNvSpPr/>
                <p:nvPr/>
              </p:nvSpPr>
              <p:spPr>
                <a:xfrm>
                  <a:off x="7817589" y="2195538"/>
                  <a:ext cx="1010615" cy="1383330"/>
                </a:xfrm>
                <a:prstGeom prst="roundRect">
                  <a:avLst/>
                </a:prstGeom>
                <a:solidFill>
                  <a:srgbClr val="9B270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917085" y="2334966"/>
                  <a:ext cx="852445" cy="1056108"/>
                </a:xfrm>
                <a:prstGeom prst="rect">
                  <a:avLst/>
                </a:prstGeom>
                <a:noFill/>
              </p:spPr>
              <p:txBody>
                <a:bodyPr wrap="none" rtlCol="0">
                  <a:spAutoFit/>
                </a:bodyPr>
                <a:lstStyle/>
                <a:p>
                  <a:pPr algn="ctr"/>
                  <a:r>
                    <a:rPr lang="en-US" sz="1400" b="1" cap="all" dirty="0">
                      <a:solidFill>
                        <a:schemeClr val="bg1"/>
                      </a:solidFill>
                      <a:latin typeface="Times New Roman" panose="02020603050405020304" pitchFamily="18" charset="0"/>
                      <a:cs typeface="Times New Roman" panose="02020603050405020304" pitchFamily="18" charset="0"/>
                    </a:rPr>
                    <a:t>End </a:t>
                  </a:r>
                </a:p>
                <a:p>
                  <a:pPr algn="ctr"/>
                  <a:r>
                    <a:rPr lang="en-US" sz="1400" b="1" cap="all" dirty="0">
                      <a:solidFill>
                        <a:schemeClr val="bg1"/>
                      </a:solidFill>
                      <a:latin typeface="Times New Roman" panose="02020603050405020304" pitchFamily="18" charset="0"/>
                      <a:cs typeface="Times New Roman" panose="02020603050405020304" pitchFamily="18" charset="0"/>
                    </a:rPr>
                    <a:t>Point </a:t>
                  </a:r>
                </a:p>
                <a:p>
                  <a:pPr algn="ctr"/>
                  <a:r>
                    <a:rPr lang="en-US" sz="1400" b="1" cap="all" dirty="0">
                      <a:solidFill>
                        <a:schemeClr val="bg1"/>
                      </a:solidFill>
                      <a:latin typeface="Times New Roman" panose="02020603050405020304" pitchFamily="18" charset="0"/>
                      <a:cs typeface="Times New Roman" panose="02020603050405020304" pitchFamily="18" charset="0"/>
                    </a:rPr>
                    <a:t>ONE</a:t>
                  </a:r>
                </a:p>
              </p:txBody>
            </p:sp>
          </p:grpSp>
          <p:grpSp>
            <p:nvGrpSpPr>
              <p:cNvPr id="42" name="Group 41"/>
              <p:cNvGrpSpPr/>
              <p:nvPr/>
            </p:nvGrpSpPr>
            <p:grpSpPr>
              <a:xfrm>
                <a:off x="7817589" y="4779749"/>
                <a:ext cx="1010615" cy="1383330"/>
                <a:chOff x="7817589" y="4779749"/>
                <a:chExt cx="1010615" cy="1383330"/>
              </a:xfrm>
            </p:grpSpPr>
            <p:sp>
              <p:nvSpPr>
                <p:cNvPr id="43" name="Rounded Rectangle 42"/>
                <p:cNvSpPr/>
                <p:nvPr/>
              </p:nvSpPr>
              <p:spPr>
                <a:xfrm>
                  <a:off x="7817589" y="4779749"/>
                  <a:ext cx="1010615" cy="1383330"/>
                </a:xfrm>
                <a:prstGeom prst="roundRect">
                  <a:avLst/>
                </a:prstGeom>
                <a:solidFill>
                  <a:srgbClr val="9B270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7896673" y="4954505"/>
                  <a:ext cx="852445" cy="1056108"/>
                </a:xfrm>
                <a:prstGeom prst="rect">
                  <a:avLst/>
                </a:prstGeom>
                <a:noFill/>
              </p:spPr>
              <p:txBody>
                <a:bodyPr wrap="none" rtlCol="0">
                  <a:spAutoFit/>
                </a:bodyPr>
                <a:lstStyle/>
                <a:p>
                  <a:pPr algn="ctr"/>
                  <a:r>
                    <a:rPr lang="en-US" sz="1400" b="1" cap="all" dirty="0">
                      <a:solidFill>
                        <a:schemeClr val="bg1"/>
                      </a:solidFill>
                      <a:latin typeface="Times New Roman" panose="02020603050405020304" pitchFamily="18" charset="0"/>
                      <a:cs typeface="Times New Roman" panose="02020603050405020304" pitchFamily="18" charset="0"/>
                    </a:rPr>
                    <a:t>End </a:t>
                  </a:r>
                </a:p>
                <a:p>
                  <a:pPr algn="ctr"/>
                  <a:r>
                    <a:rPr lang="en-US" sz="1400" b="1" cap="all" dirty="0">
                      <a:solidFill>
                        <a:schemeClr val="bg1"/>
                      </a:solidFill>
                      <a:latin typeface="Times New Roman" panose="02020603050405020304" pitchFamily="18" charset="0"/>
                      <a:cs typeface="Times New Roman" panose="02020603050405020304" pitchFamily="18" charset="0"/>
                    </a:rPr>
                    <a:t>Point </a:t>
                  </a:r>
                </a:p>
                <a:p>
                  <a:pPr algn="ctr"/>
                  <a:r>
                    <a:rPr lang="en-US" sz="1400" b="1" cap="all" dirty="0">
                      <a:solidFill>
                        <a:schemeClr val="bg1"/>
                      </a:solidFill>
                      <a:latin typeface="Times New Roman" panose="02020603050405020304" pitchFamily="18" charset="0"/>
                      <a:cs typeface="Times New Roman" panose="02020603050405020304" pitchFamily="18" charset="0"/>
                    </a:rPr>
                    <a:t>tWO</a:t>
                  </a:r>
                </a:p>
              </p:txBody>
            </p:sp>
          </p:grpSp>
        </p:grpSp>
        <p:sp>
          <p:nvSpPr>
            <p:cNvPr id="32" name="TextBox 31"/>
            <p:cNvSpPr txBox="1"/>
            <p:nvPr/>
          </p:nvSpPr>
          <p:spPr>
            <a:xfrm>
              <a:off x="1805156" y="4567385"/>
              <a:ext cx="1338828" cy="1200329"/>
            </a:xfrm>
            <a:prstGeom prst="rect">
              <a:avLst/>
            </a:prstGeom>
            <a:noFill/>
          </p:spPr>
          <p:txBody>
            <a:bodyPr wrap="non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Client </a:t>
              </a:r>
            </a:p>
            <a:p>
              <a:pPr algn="ctr"/>
              <a:r>
                <a:rPr lang="en-US" b="1" dirty="0">
                  <a:solidFill>
                    <a:schemeClr val="bg1"/>
                  </a:solidFill>
                  <a:latin typeface="Times New Roman" panose="02020603050405020304" pitchFamily="18" charset="0"/>
                  <a:cs typeface="Times New Roman" panose="02020603050405020304" pitchFamily="18" charset="0"/>
                </a:rPr>
                <a:t>Windows </a:t>
              </a:r>
            </a:p>
            <a:p>
              <a:pPr algn="ctr"/>
              <a:r>
                <a:rPr lang="en-US" b="1" dirty="0">
                  <a:solidFill>
                    <a:schemeClr val="bg1"/>
                  </a:solidFill>
                  <a:latin typeface="Times New Roman" panose="02020603050405020304" pitchFamily="18" charset="0"/>
                  <a:cs typeface="Times New Roman" panose="02020603050405020304" pitchFamily="18" charset="0"/>
                </a:rPr>
                <a:t>Application</a:t>
              </a:r>
            </a:p>
            <a:p>
              <a:pPr algn="ctr"/>
              <a:endParaRPr lang="en-US" b="1"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969781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0" y="241054"/>
            <a:ext cx="8102600" cy="977900"/>
          </a:xfrm>
          <a:prstGeom prst="homePlate">
            <a:avLst/>
          </a:prstGeom>
          <a:solidFill>
            <a:srgbClr val="9B27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323321" y="241054"/>
            <a:ext cx="7179973" cy="977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Times New Roman" panose="02020603050405020304" pitchFamily="18" charset="0"/>
                <a:cs typeface="Times New Roman" panose="02020603050405020304" pitchFamily="18" charset="0"/>
              </a:rPr>
              <a:t>An Example:</a:t>
            </a:r>
          </a:p>
        </p:txBody>
      </p:sp>
      <p:grpSp>
        <p:nvGrpSpPr>
          <p:cNvPr id="20" name="Group 19"/>
          <p:cNvGrpSpPr/>
          <p:nvPr/>
        </p:nvGrpSpPr>
        <p:grpSpPr>
          <a:xfrm>
            <a:off x="3250311" y="3974122"/>
            <a:ext cx="6731876" cy="788276"/>
            <a:chOff x="3707517" y="4021408"/>
            <a:chExt cx="6731876" cy="788276"/>
          </a:xfrm>
          <a:gradFill flip="none" rotWithShape="1">
            <a:gsLst>
              <a:gs pos="0">
                <a:srgbClr val="9B2707">
                  <a:shade val="30000"/>
                  <a:satMod val="115000"/>
                </a:srgbClr>
              </a:gs>
              <a:gs pos="50000">
                <a:srgbClr val="9B2707">
                  <a:shade val="67500"/>
                  <a:satMod val="115000"/>
                </a:srgbClr>
              </a:gs>
              <a:gs pos="100000">
                <a:srgbClr val="9B2707">
                  <a:shade val="100000"/>
                  <a:satMod val="115000"/>
                </a:srgbClr>
              </a:gs>
            </a:gsLst>
            <a:lin ang="2700000" scaled="1"/>
            <a:tileRect/>
          </a:gradFill>
        </p:grpSpPr>
        <p:sp>
          <p:nvSpPr>
            <p:cNvPr id="10" name="Rectangle 9"/>
            <p:cNvSpPr/>
            <p:nvPr/>
          </p:nvSpPr>
          <p:spPr>
            <a:xfrm>
              <a:off x="3707517" y="4021408"/>
              <a:ext cx="6731876" cy="78827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757446" y="4150553"/>
              <a:ext cx="6224752" cy="523220"/>
            </a:xfrm>
            <a:prstGeom prst="rect">
              <a:avLst/>
            </a:prstGeom>
            <a:grpFill/>
          </p:spPr>
          <p:txBody>
            <a:bodyPr wrap="square" rtlCol="0">
              <a:spAutoFit/>
            </a:bodyPr>
            <a:lstStyle/>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 Open the Service Host</a:t>
              </a:r>
            </a:p>
          </p:txBody>
        </p:sp>
      </p:grpSp>
      <p:grpSp>
        <p:nvGrpSpPr>
          <p:cNvPr id="17" name="Group 16"/>
          <p:cNvGrpSpPr/>
          <p:nvPr/>
        </p:nvGrpSpPr>
        <p:grpSpPr>
          <a:xfrm>
            <a:off x="1295523" y="2366038"/>
            <a:ext cx="6731876" cy="788276"/>
            <a:chOff x="1453180" y="2460622"/>
            <a:chExt cx="6731876" cy="788276"/>
          </a:xfrm>
          <a:gradFill flip="none" rotWithShape="1">
            <a:gsLst>
              <a:gs pos="0">
                <a:srgbClr val="9B2707">
                  <a:shade val="30000"/>
                  <a:satMod val="115000"/>
                </a:srgbClr>
              </a:gs>
              <a:gs pos="50000">
                <a:srgbClr val="9B2707">
                  <a:shade val="67500"/>
                  <a:satMod val="115000"/>
                </a:srgbClr>
              </a:gs>
              <a:gs pos="100000">
                <a:srgbClr val="9B2707">
                  <a:shade val="100000"/>
                  <a:satMod val="115000"/>
                </a:srgbClr>
              </a:gs>
            </a:gsLst>
            <a:lin ang="2700000" scaled="1"/>
            <a:tileRect/>
          </a:gradFill>
        </p:grpSpPr>
        <p:sp>
          <p:nvSpPr>
            <p:cNvPr id="8" name="Rectangle 7"/>
            <p:cNvSpPr/>
            <p:nvPr/>
          </p:nvSpPr>
          <p:spPr>
            <a:xfrm>
              <a:off x="1453180" y="2460622"/>
              <a:ext cx="6731876" cy="78827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576556" y="2601677"/>
              <a:ext cx="6224752" cy="523220"/>
            </a:xfrm>
            <a:prstGeom prst="rect">
              <a:avLst/>
            </a:prstGeom>
            <a:grpFill/>
          </p:spPr>
          <p:txBody>
            <a:bodyPr wrap="square" rtlCol="0">
              <a:spAutoFit/>
            </a:bodyPr>
            <a:lstStyle/>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 Create a WCF host</a:t>
              </a:r>
            </a:p>
          </p:txBody>
        </p:sp>
      </p:grpSp>
      <p:grpSp>
        <p:nvGrpSpPr>
          <p:cNvPr id="19" name="Group 18"/>
          <p:cNvGrpSpPr/>
          <p:nvPr/>
        </p:nvGrpSpPr>
        <p:grpSpPr>
          <a:xfrm>
            <a:off x="2267729" y="3170080"/>
            <a:ext cx="6731876" cy="788276"/>
            <a:chOff x="2630338" y="3233132"/>
            <a:chExt cx="6731876" cy="788276"/>
          </a:xfrm>
          <a:gradFill flip="none" rotWithShape="1">
            <a:gsLst>
              <a:gs pos="0">
                <a:srgbClr val="9B2707">
                  <a:shade val="30000"/>
                  <a:satMod val="115000"/>
                </a:srgbClr>
              </a:gs>
              <a:gs pos="50000">
                <a:srgbClr val="9B2707">
                  <a:shade val="67500"/>
                  <a:satMod val="115000"/>
                </a:srgbClr>
              </a:gs>
              <a:gs pos="100000">
                <a:srgbClr val="9B2707">
                  <a:shade val="100000"/>
                  <a:satMod val="115000"/>
                </a:srgbClr>
              </a:gs>
            </a:gsLst>
            <a:lin ang="2700000" scaled="1"/>
            <a:tileRect/>
          </a:gradFill>
        </p:grpSpPr>
        <p:sp>
          <p:nvSpPr>
            <p:cNvPr id="9" name="Rectangle 8"/>
            <p:cNvSpPr/>
            <p:nvPr/>
          </p:nvSpPr>
          <p:spPr>
            <a:xfrm>
              <a:off x="2630338" y="3233132"/>
              <a:ext cx="6731876" cy="78827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646231" y="3357508"/>
              <a:ext cx="6224752" cy="523220"/>
            </a:xfrm>
            <a:prstGeom prst="rect">
              <a:avLst/>
            </a:prstGeom>
            <a:grpFill/>
          </p:spPr>
          <p:txBody>
            <a:bodyPr wrap="square" rtlCol="0">
              <a:spAutoFit/>
            </a:bodyPr>
            <a:lstStyle/>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 Specify the configuration</a:t>
              </a:r>
            </a:p>
          </p:txBody>
        </p:sp>
      </p:grpSp>
      <p:grpSp>
        <p:nvGrpSpPr>
          <p:cNvPr id="18" name="Group 17"/>
          <p:cNvGrpSpPr/>
          <p:nvPr/>
        </p:nvGrpSpPr>
        <p:grpSpPr>
          <a:xfrm>
            <a:off x="165664" y="1563284"/>
            <a:ext cx="6731876" cy="788276"/>
            <a:chOff x="323321" y="1689400"/>
            <a:chExt cx="6731876" cy="788276"/>
          </a:xfrm>
          <a:gradFill flip="none" rotWithShape="1">
            <a:gsLst>
              <a:gs pos="0">
                <a:srgbClr val="9B2707">
                  <a:shade val="30000"/>
                  <a:satMod val="115000"/>
                </a:srgbClr>
              </a:gs>
              <a:gs pos="50000">
                <a:srgbClr val="9B2707">
                  <a:shade val="67500"/>
                  <a:satMod val="115000"/>
                </a:srgbClr>
              </a:gs>
              <a:gs pos="100000">
                <a:srgbClr val="9B2707">
                  <a:shade val="100000"/>
                  <a:satMod val="115000"/>
                </a:srgbClr>
              </a:gs>
            </a:gsLst>
            <a:lin ang="2700000" scaled="1"/>
            <a:tileRect/>
          </a:gradFill>
        </p:grpSpPr>
        <p:sp>
          <p:nvSpPr>
            <p:cNvPr id="7" name="Rectangle 6"/>
            <p:cNvSpPr/>
            <p:nvPr/>
          </p:nvSpPr>
          <p:spPr>
            <a:xfrm>
              <a:off x="323321" y="1689400"/>
              <a:ext cx="6731876" cy="78827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76883" y="1809608"/>
              <a:ext cx="6224752" cy="523220"/>
            </a:xfrm>
            <a:prstGeom prst="rect">
              <a:avLst/>
            </a:prstGeom>
            <a:grpFill/>
          </p:spPr>
          <p:txBody>
            <a:bodyPr wrap="square" rtlCol="0">
              <a:spAutoFit/>
            </a:bodyPr>
            <a:lstStyle/>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 Create a WCF service</a:t>
              </a:r>
            </a:p>
          </p:txBody>
        </p:sp>
      </p:grpSp>
      <p:grpSp>
        <p:nvGrpSpPr>
          <p:cNvPr id="21" name="Group 20"/>
          <p:cNvGrpSpPr/>
          <p:nvPr/>
        </p:nvGrpSpPr>
        <p:grpSpPr>
          <a:xfrm>
            <a:off x="5000298" y="5580919"/>
            <a:ext cx="6731876" cy="788276"/>
            <a:chOff x="4842645" y="4824162"/>
            <a:chExt cx="6731876" cy="788276"/>
          </a:xfrm>
          <a:gradFill flip="none" rotWithShape="1">
            <a:gsLst>
              <a:gs pos="0">
                <a:srgbClr val="9B2707">
                  <a:shade val="30000"/>
                  <a:satMod val="115000"/>
                </a:srgbClr>
              </a:gs>
              <a:gs pos="50000">
                <a:srgbClr val="9B2707">
                  <a:shade val="67500"/>
                  <a:satMod val="115000"/>
                </a:srgbClr>
              </a:gs>
              <a:gs pos="100000">
                <a:srgbClr val="9B2707">
                  <a:shade val="100000"/>
                  <a:satMod val="115000"/>
                </a:srgbClr>
              </a:gs>
            </a:gsLst>
            <a:lin ang="2700000" scaled="1"/>
            <a:tileRect/>
          </a:gradFill>
        </p:grpSpPr>
        <p:sp>
          <p:nvSpPr>
            <p:cNvPr id="11" name="Rectangle 10"/>
            <p:cNvSpPr/>
            <p:nvPr/>
          </p:nvSpPr>
          <p:spPr>
            <a:xfrm>
              <a:off x="4842645" y="4824162"/>
              <a:ext cx="6731876" cy="78827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971393" y="4951515"/>
              <a:ext cx="6224752" cy="523220"/>
            </a:xfrm>
            <a:prstGeom prst="rect">
              <a:avLst/>
            </a:prstGeom>
            <a:grpFill/>
          </p:spPr>
          <p:txBody>
            <a:bodyPr wrap="square" rtlCol="0">
              <a:spAutoFit/>
            </a:bodyPr>
            <a:lstStyle/>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 Configure the Client Application</a:t>
              </a:r>
            </a:p>
          </p:txBody>
        </p:sp>
      </p:grpSp>
      <p:grpSp>
        <p:nvGrpSpPr>
          <p:cNvPr id="22" name="Group 21"/>
          <p:cNvGrpSpPr/>
          <p:nvPr/>
        </p:nvGrpSpPr>
        <p:grpSpPr>
          <a:xfrm>
            <a:off x="4152901" y="4772301"/>
            <a:ext cx="6731876" cy="788276"/>
            <a:chOff x="4842645" y="4824162"/>
            <a:chExt cx="6731876" cy="788276"/>
          </a:xfrm>
          <a:gradFill flip="none" rotWithShape="1">
            <a:gsLst>
              <a:gs pos="0">
                <a:srgbClr val="9B2707">
                  <a:shade val="30000"/>
                  <a:satMod val="115000"/>
                </a:srgbClr>
              </a:gs>
              <a:gs pos="50000">
                <a:srgbClr val="9B2707">
                  <a:shade val="67500"/>
                  <a:satMod val="115000"/>
                </a:srgbClr>
              </a:gs>
              <a:gs pos="100000">
                <a:srgbClr val="9B2707">
                  <a:shade val="100000"/>
                  <a:satMod val="115000"/>
                </a:srgbClr>
              </a:gs>
            </a:gsLst>
            <a:lin ang="2700000" scaled="1"/>
            <a:tileRect/>
          </a:gradFill>
        </p:grpSpPr>
        <p:sp>
          <p:nvSpPr>
            <p:cNvPr id="23" name="Rectangle 22"/>
            <p:cNvSpPr/>
            <p:nvPr/>
          </p:nvSpPr>
          <p:spPr>
            <a:xfrm>
              <a:off x="4842645" y="4824162"/>
              <a:ext cx="6731876" cy="78827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971393" y="4951515"/>
              <a:ext cx="6224752" cy="523220"/>
            </a:xfrm>
            <a:prstGeom prst="rect">
              <a:avLst/>
            </a:prstGeom>
            <a:grpFill/>
          </p:spPr>
          <p:txBody>
            <a:bodyPr wrap="square" rtlCol="0">
              <a:spAutoFit/>
            </a:bodyPr>
            <a:lstStyle/>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 Create a Client Application</a:t>
              </a:r>
            </a:p>
          </p:txBody>
        </p:sp>
      </p:grpSp>
    </p:spTree>
    <p:extLst>
      <p:ext uri="{BB962C8B-B14F-4D97-AF65-F5344CB8AC3E}">
        <p14:creationId xmlns:p14="http://schemas.microsoft.com/office/powerpoint/2010/main" val="99611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50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6006</TotalTime>
  <Words>842</Words>
  <Application>Microsoft Office PowerPoint</Application>
  <PresentationFormat>Widescreen</PresentationFormat>
  <Paragraphs>214</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Georgia</vt:lpstr>
      <vt:lpstr>Times New Roman</vt:lpstr>
      <vt:lpstr>Wingdings</vt:lpstr>
      <vt:lpstr>Office Theme</vt:lpstr>
      <vt:lpstr>PowerPoint Presentation</vt:lpstr>
      <vt:lpstr>PowerPoint Presentation</vt:lpstr>
      <vt:lpstr>Example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WCF Fundamentals</vt:lpstr>
      <vt:lpstr>PowerPoint Presentation</vt:lpstr>
      <vt:lpstr>PowerPoint Presentation</vt:lpstr>
      <vt:lpstr>PowerPoint Presentation</vt:lpstr>
      <vt:lpstr>PowerPoint Presentation</vt:lpstr>
      <vt:lpstr>PowerPoint Presentation</vt:lpstr>
      <vt:lpstr>PowerPoint Presentation</vt:lpstr>
      <vt:lpstr>Features of WCF</vt:lpstr>
      <vt:lpstr>Features of WCF – Cont.d</vt:lpstr>
      <vt:lpstr>Fundamental Windows Communication Foundation Concepts </vt:lpstr>
      <vt:lpstr>Fundamental Windows Communication Foundation Concepts – Cont.d </vt:lpstr>
      <vt:lpstr>PowerPoint Presentation</vt:lpstr>
      <vt:lpstr>Service End Point</vt:lpstr>
      <vt:lpstr>PowerPoint Presentation</vt:lpstr>
      <vt:lpstr>NOT needed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Fundamentals</dc:title>
  <dc:creator>Paul Williams</dc:creator>
  <cp:lastModifiedBy>Paul Williams</cp:lastModifiedBy>
  <cp:revision>47</cp:revision>
  <dcterms:created xsi:type="dcterms:W3CDTF">2020-04-11T13:58:34Z</dcterms:created>
  <dcterms:modified xsi:type="dcterms:W3CDTF">2020-04-16T07:54:29Z</dcterms:modified>
</cp:coreProperties>
</file>