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83" r:id="rId3"/>
    <p:sldId id="261" r:id="rId4"/>
    <p:sldId id="259" r:id="rId5"/>
    <p:sldId id="266" r:id="rId6"/>
    <p:sldId id="267" r:id="rId7"/>
    <p:sldId id="272" r:id="rId8"/>
    <p:sldId id="271" r:id="rId9"/>
    <p:sldId id="273" r:id="rId10"/>
    <p:sldId id="262" r:id="rId11"/>
    <p:sldId id="263" r:id="rId12"/>
    <p:sldId id="264" r:id="rId13"/>
    <p:sldId id="265" r:id="rId14"/>
    <p:sldId id="284" r:id="rId15"/>
    <p:sldId id="285" r:id="rId16"/>
    <p:sldId id="287" r:id="rId17"/>
    <p:sldId id="288" r:id="rId18"/>
    <p:sldId id="292" r:id="rId19"/>
    <p:sldId id="289" r:id="rId20"/>
    <p:sldId id="290" r:id="rId21"/>
    <p:sldId id="257" r:id="rId22"/>
    <p:sldId id="258" r:id="rId23"/>
    <p:sldId id="26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88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66930A-AC1E-43D1-814E-511E662B74BB}" type="datetimeFigureOut">
              <a:rPr lang="en-US" smtClean="0"/>
              <a:t>4/13/2020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10A8C2-9D6B-410C-BEB1-DE5D00E2800F}" type="slidenum">
              <a:rPr lang="en-US" smtClean="0"/>
              <a:t>‹#›</a:t>
            </a:fld>
            <a:endParaRPr lang="en-US"/>
          </a:p>
        </p:txBody>
      </p:sp>
    </p:spTree>
    <p:extLst>
      <p:ext uri="{BB962C8B-B14F-4D97-AF65-F5344CB8AC3E}">
        <p14:creationId xmlns:p14="http://schemas.microsoft.com/office/powerpoint/2010/main" val="7101309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10A8C2-9D6B-410C-BEB1-DE5D00E2800F}" type="slidenum">
              <a:rPr lang="en-US" smtClean="0"/>
              <a:t>3</a:t>
            </a:fld>
            <a:endParaRPr lang="en-US"/>
          </a:p>
        </p:txBody>
      </p:sp>
    </p:spTree>
    <p:extLst>
      <p:ext uri="{BB962C8B-B14F-4D97-AF65-F5344CB8AC3E}">
        <p14:creationId xmlns:p14="http://schemas.microsoft.com/office/powerpoint/2010/main" val="13107255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ASMX = Active Server </a:t>
            </a:r>
            <a:r>
              <a:rPr lang="en-US" dirty="0" err="1"/>
              <a:t>Methodss</a:t>
            </a:r>
            <a:endParaRPr lang="en-US" dirty="0"/>
          </a:p>
        </p:txBody>
      </p:sp>
      <p:sp>
        <p:nvSpPr>
          <p:cNvPr id="4" name="Slide Number Placeholder 3"/>
          <p:cNvSpPr>
            <a:spLocks noGrp="1"/>
          </p:cNvSpPr>
          <p:nvPr>
            <p:ph type="sldNum" sz="quarter" idx="5"/>
          </p:nvPr>
        </p:nvSpPr>
        <p:spPr/>
        <p:txBody>
          <a:bodyPr/>
          <a:lstStyle/>
          <a:p>
            <a:fld id="{6C10A8C2-9D6B-410C-BEB1-DE5D00E2800F}" type="slidenum">
              <a:rPr lang="en-US" smtClean="0"/>
              <a:t>7</a:t>
            </a:fld>
            <a:endParaRPr lang="en-US"/>
          </a:p>
        </p:txBody>
      </p:sp>
    </p:spTree>
    <p:extLst>
      <p:ext uri="{BB962C8B-B14F-4D97-AF65-F5344CB8AC3E}">
        <p14:creationId xmlns:p14="http://schemas.microsoft.com/office/powerpoint/2010/main" val="2567690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83A11-9230-4F08-9ACA-7A8A0B3EA3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A82A58B-190D-48C8-88E2-E28581EA63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A2130D5-B63A-4083-A302-AB13F4FF344B}"/>
              </a:ext>
            </a:extLst>
          </p:cNvPr>
          <p:cNvSpPr>
            <a:spLocks noGrp="1"/>
          </p:cNvSpPr>
          <p:nvPr>
            <p:ph type="dt" sz="half" idx="10"/>
          </p:nvPr>
        </p:nvSpPr>
        <p:spPr/>
        <p:txBody>
          <a:bodyPr/>
          <a:lstStyle/>
          <a:p>
            <a:fld id="{077C6D5A-0E24-455E-9AAF-CADADEE08263}" type="datetimeFigureOut">
              <a:rPr lang="en-US" smtClean="0"/>
              <a:t>4/13/2020</a:t>
            </a:fld>
            <a:endParaRPr lang="en-US"/>
          </a:p>
        </p:txBody>
      </p:sp>
      <p:sp>
        <p:nvSpPr>
          <p:cNvPr id="5" name="Footer Placeholder 4">
            <a:extLst>
              <a:ext uri="{FF2B5EF4-FFF2-40B4-BE49-F238E27FC236}">
                <a16:creationId xmlns:a16="http://schemas.microsoft.com/office/drawing/2014/main" id="{15B58E40-1F2E-4E9E-BEAA-FCDFFAD279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1C0353-13D0-4BE8-B20B-4B313928D5E1}"/>
              </a:ext>
            </a:extLst>
          </p:cNvPr>
          <p:cNvSpPr>
            <a:spLocks noGrp="1"/>
          </p:cNvSpPr>
          <p:nvPr>
            <p:ph type="sldNum" sz="quarter" idx="12"/>
          </p:nvPr>
        </p:nvSpPr>
        <p:spPr/>
        <p:txBody>
          <a:bodyPr/>
          <a:lstStyle/>
          <a:p>
            <a:fld id="{B2FE55DA-E4D7-48F0-A778-A8F563BDF3EB}" type="slidenum">
              <a:rPr lang="en-US" smtClean="0"/>
              <a:t>‹#›</a:t>
            </a:fld>
            <a:endParaRPr lang="en-US"/>
          </a:p>
        </p:txBody>
      </p:sp>
    </p:spTree>
    <p:extLst>
      <p:ext uri="{BB962C8B-B14F-4D97-AF65-F5344CB8AC3E}">
        <p14:creationId xmlns:p14="http://schemas.microsoft.com/office/powerpoint/2010/main" val="3258658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92AC9-0543-4BC7-B800-D81105AB4C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973AE3E-0F2D-496A-B82F-2BB9F06BE8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DA81E1-1D9B-48B3-8B99-D4B312D2F04D}"/>
              </a:ext>
            </a:extLst>
          </p:cNvPr>
          <p:cNvSpPr>
            <a:spLocks noGrp="1"/>
          </p:cNvSpPr>
          <p:nvPr>
            <p:ph type="dt" sz="half" idx="10"/>
          </p:nvPr>
        </p:nvSpPr>
        <p:spPr/>
        <p:txBody>
          <a:bodyPr/>
          <a:lstStyle/>
          <a:p>
            <a:fld id="{077C6D5A-0E24-455E-9AAF-CADADEE08263}" type="datetimeFigureOut">
              <a:rPr lang="en-US" smtClean="0"/>
              <a:t>4/13/2020</a:t>
            </a:fld>
            <a:endParaRPr lang="en-US"/>
          </a:p>
        </p:txBody>
      </p:sp>
      <p:sp>
        <p:nvSpPr>
          <p:cNvPr id="5" name="Footer Placeholder 4">
            <a:extLst>
              <a:ext uri="{FF2B5EF4-FFF2-40B4-BE49-F238E27FC236}">
                <a16:creationId xmlns:a16="http://schemas.microsoft.com/office/drawing/2014/main" id="{321A13D9-CD00-440B-8821-EF7BF4FDDE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97D313-1043-4852-972E-3AF52A407457}"/>
              </a:ext>
            </a:extLst>
          </p:cNvPr>
          <p:cNvSpPr>
            <a:spLocks noGrp="1"/>
          </p:cNvSpPr>
          <p:nvPr>
            <p:ph type="sldNum" sz="quarter" idx="12"/>
          </p:nvPr>
        </p:nvSpPr>
        <p:spPr/>
        <p:txBody>
          <a:bodyPr/>
          <a:lstStyle/>
          <a:p>
            <a:fld id="{B2FE55DA-E4D7-48F0-A778-A8F563BDF3EB}" type="slidenum">
              <a:rPr lang="en-US" smtClean="0"/>
              <a:t>‹#›</a:t>
            </a:fld>
            <a:endParaRPr lang="en-US"/>
          </a:p>
        </p:txBody>
      </p:sp>
    </p:spTree>
    <p:extLst>
      <p:ext uri="{BB962C8B-B14F-4D97-AF65-F5344CB8AC3E}">
        <p14:creationId xmlns:p14="http://schemas.microsoft.com/office/powerpoint/2010/main" val="2656558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5699E8-4E69-40C2-B9DC-4361C6CC24F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5F7FC4-318D-471D-B317-29A594B049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754E0-4C11-46C5-A5CC-A2FD360CC8F8}"/>
              </a:ext>
            </a:extLst>
          </p:cNvPr>
          <p:cNvSpPr>
            <a:spLocks noGrp="1"/>
          </p:cNvSpPr>
          <p:nvPr>
            <p:ph type="dt" sz="half" idx="10"/>
          </p:nvPr>
        </p:nvSpPr>
        <p:spPr/>
        <p:txBody>
          <a:bodyPr/>
          <a:lstStyle/>
          <a:p>
            <a:fld id="{077C6D5A-0E24-455E-9AAF-CADADEE08263}" type="datetimeFigureOut">
              <a:rPr lang="en-US" smtClean="0"/>
              <a:t>4/13/2020</a:t>
            </a:fld>
            <a:endParaRPr lang="en-US"/>
          </a:p>
        </p:txBody>
      </p:sp>
      <p:sp>
        <p:nvSpPr>
          <p:cNvPr id="5" name="Footer Placeholder 4">
            <a:extLst>
              <a:ext uri="{FF2B5EF4-FFF2-40B4-BE49-F238E27FC236}">
                <a16:creationId xmlns:a16="http://schemas.microsoft.com/office/drawing/2014/main" id="{4A4FFCB3-A30E-47ED-9D60-147D4B866E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A7184E-302C-4F4D-B466-6808343BCE99}"/>
              </a:ext>
            </a:extLst>
          </p:cNvPr>
          <p:cNvSpPr>
            <a:spLocks noGrp="1"/>
          </p:cNvSpPr>
          <p:nvPr>
            <p:ph type="sldNum" sz="quarter" idx="12"/>
          </p:nvPr>
        </p:nvSpPr>
        <p:spPr/>
        <p:txBody>
          <a:bodyPr/>
          <a:lstStyle/>
          <a:p>
            <a:fld id="{B2FE55DA-E4D7-48F0-A778-A8F563BDF3EB}" type="slidenum">
              <a:rPr lang="en-US" smtClean="0"/>
              <a:t>‹#›</a:t>
            </a:fld>
            <a:endParaRPr lang="en-US"/>
          </a:p>
        </p:txBody>
      </p:sp>
    </p:spTree>
    <p:extLst>
      <p:ext uri="{BB962C8B-B14F-4D97-AF65-F5344CB8AC3E}">
        <p14:creationId xmlns:p14="http://schemas.microsoft.com/office/powerpoint/2010/main" val="2759666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6AD9E-1A29-49E5-9311-1B61FDCE0C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E7678C-5E12-449F-8E83-60E28CEF8F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4E93B3-1755-406C-A256-045F94E66CC1}"/>
              </a:ext>
            </a:extLst>
          </p:cNvPr>
          <p:cNvSpPr>
            <a:spLocks noGrp="1"/>
          </p:cNvSpPr>
          <p:nvPr>
            <p:ph type="dt" sz="half" idx="10"/>
          </p:nvPr>
        </p:nvSpPr>
        <p:spPr/>
        <p:txBody>
          <a:bodyPr/>
          <a:lstStyle/>
          <a:p>
            <a:fld id="{077C6D5A-0E24-455E-9AAF-CADADEE08263}" type="datetimeFigureOut">
              <a:rPr lang="en-US" smtClean="0"/>
              <a:t>4/13/2020</a:t>
            </a:fld>
            <a:endParaRPr lang="en-US"/>
          </a:p>
        </p:txBody>
      </p:sp>
      <p:sp>
        <p:nvSpPr>
          <p:cNvPr id="5" name="Footer Placeholder 4">
            <a:extLst>
              <a:ext uri="{FF2B5EF4-FFF2-40B4-BE49-F238E27FC236}">
                <a16:creationId xmlns:a16="http://schemas.microsoft.com/office/drawing/2014/main" id="{1A1A83B3-BF53-478E-A981-19418E0CE0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82A1EE-298A-411F-836B-7A748BED881A}"/>
              </a:ext>
            </a:extLst>
          </p:cNvPr>
          <p:cNvSpPr>
            <a:spLocks noGrp="1"/>
          </p:cNvSpPr>
          <p:nvPr>
            <p:ph type="sldNum" sz="quarter" idx="12"/>
          </p:nvPr>
        </p:nvSpPr>
        <p:spPr/>
        <p:txBody>
          <a:bodyPr/>
          <a:lstStyle/>
          <a:p>
            <a:fld id="{B2FE55DA-E4D7-48F0-A778-A8F563BDF3EB}" type="slidenum">
              <a:rPr lang="en-US" smtClean="0"/>
              <a:t>‹#›</a:t>
            </a:fld>
            <a:endParaRPr lang="en-US"/>
          </a:p>
        </p:txBody>
      </p:sp>
    </p:spTree>
    <p:extLst>
      <p:ext uri="{BB962C8B-B14F-4D97-AF65-F5344CB8AC3E}">
        <p14:creationId xmlns:p14="http://schemas.microsoft.com/office/powerpoint/2010/main" val="321366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DE71D-00F1-4A00-9BE3-67D9F986F40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809290A-ABEB-4759-BDB7-C635B4A0C5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F85455-E892-4D69-8B8C-AF7B29E9E159}"/>
              </a:ext>
            </a:extLst>
          </p:cNvPr>
          <p:cNvSpPr>
            <a:spLocks noGrp="1"/>
          </p:cNvSpPr>
          <p:nvPr>
            <p:ph type="dt" sz="half" idx="10"/>
          </p:nvPr>
        </p:nvSpPr>
        <p:spPr/>
        <p:txBody>
          <a:bodyPr/>
          <a:lstStyle/>
          <a:p>
            <a:fld id="{077C6D5A-0E24-455E-9AAF-CADADEE08263}" type="datetimeFigureOut">
              <a:rPr lang="en-US" smtClean="0"/>
              <a:t>4/13/2020</a:t>
            </a:fld>
            <a:endParaRPr lang="en-US"/>
          </a:p>
        </p:txBody>
      </p:sp>
      <p:sp>
        <p:nvSpPr>
          <p:cNvPr id="5" name="Footer Placeholder 4">
            <a:extLst>
              <a:ext uri="{FF2B5EF4-FFF2-40B4-BE49-F238E27FC236}">
                <a16:creationId xmlns:a16="http://schemas.microsoft.com/office/drawing/2014/main" id="{40DE9169-B738-4E24-86C2-04EE9DBEF0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9F8693-A7BE-4426-845F-4290D8907380}"/>
              </a:ext>
            </a:extLst>
          </p:cNvPr>
          <p:cNvSpPr>
            <a:spLocks noGrp="1"/>
          </p:cNvSpPr>
          <p:nvPr>
            <p:ph type="sldNum" sz="quarter" idx="12"/>
          </p:nvPr>
        </p:nvSpPr>
        <p:spPr/>
        <p:txBody>
          <a:bodyPr/>
          <a:lstStyle/>
          <a:p>
            <a:fld id="{B2FE55DA-E4D7-48F0-A778-A8F563BDF3EB}" type="slidenum">
              <a:rPr lang="en-US" smtClean="0"/>
              <a:t>‹#›</a:t>
            </a:fld>
            <a:endParaRPr lang="en-US"/>
          </a:p>
        </p:txBody>
      </p:sp>
    </p:spTree>
    <p:extLst>
      <p:ext uri="{BB962C8B-B14F-4D97-AF65-F5344CB8AC3E}">
        <p14:creationId xmlns:p14="http://schemas.microsoft.com/office/powerpoint/2010/main" val="565354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E26AB-85C6-45E5-9894-6FB5AEF1F0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7DB62E-B1A2-4F43-BF00-A59DF75D24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87952AD-8740-44E1-8DE4-6B2CDF36E6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0858196-47B7-43EF-8015-95A9767E2E71}"/>
              </a:ext>
            </a:extLst>
          </p:cNvPr>
          <p:cNvSpPr>
            <a:spLocks noGrp="1"/>
          </p:cNvSpPr>
          <p:nvPr>
            <p:ph type="dt" sz="half" idx="10"/>
          </p:nvPr>
        </p:nvSpPr>
        <p:spPr/>
        <p:txBody>
          <a:bodyPr/>
          <a:lstStyle/>
          <a:p>
            <a:fld id="{077C6D5A-0E24-455E-9AAF-CADADEE08263}" type="datetimeFigureOut">
              <a:rPr lang="en-US" smtClean="0"/>
              <a:t>4/13/2020</a:t>
            </a:fld>
            <a:endParaRPr lang="en-US"/>
          </a:p>
        </p:txBody>
      </p:sp>
      <p:sp>
        <p:nvSpPr>
          <p:cNvPr id="6" name="Footer Placeholder 5">
            <a:extLst>
              <a:ext uri="{FF2B5EF4-FFF2-40B4-BE49-F238E27FC236}">
                <a16:creationId xmlns:a16="http://schemas.microsoft.com/office/drawing/2014/main" id="{45A6A12E-1EDD-4F20-B4AD-30C9E124BE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7479D6-208D-4CF3-B08F-FED7E43C2576}"/>
              </a:ext>
            </a:extLst>
          </p:cNvPr>
          <p:cNvSpPr>
            <a:spLocks noGrp="1"/>
          </p:cNvSpPr>
          <p:nvPr>
            <p:ph type="sldNum" sz="quarter" idx="12"/>
          </p:nvPr>
        </p:nvSpPr>
        <p:spPr/>
        <p:txBody>
          <a:bodyPr/>
          <a:lstStyle/>
          <a:p>
            <a:fld id="{B2FE55DA-E4D7-48F0-A778-A8F563BDF3EB}" type="slidenum">
              <a:rPr lang="en-US" smtClean="0"/>
              <a:t>‹#›</a:t>
            </a:fld>
            <a:endParaRPr lang="en-US"/>
          </a:p>
        </p:txBody>
      </p:sp>
    </p:spTree>
    <p:extLst>
      <p:ext uri="{BB962C8B-B14F-4D97-AF65-F5344CB8AC3E}">
        <p14:creationId xmlns:p14="http://schemas.microsoft.com/office/powerpoint/2010/main" val="1553542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98C2D-1242-40FB-AA8B-263378D41C7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F749660-1465-4BCE-A80A-92860CEBA8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088280-98E3-4673-90F7-39C4DD444C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BD2CCB1-DCB5-470D-9191-B11E4ECDFD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A23C8CF-0567-43F0-AEF3-F109F6C365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D046607-08FD-43D2-B4AC-D15AD7FCB1F6}"/>
              </a:ext>
            </a:extLst>
          </p:cNvPr>
          <p:cNvSpPr>
            <a:spLocks noGrp="1"/>
          </p:cNvSpPr>
          <p:nvPr>
            <p:ph type="dt" sz="half" idx="10"/>
          </p:nvPr>
        </p:nvSpPr>
        <p:spPr/>
        <p:txBody>
          <a:bodyPr/>
          <a:lstStyle/>
          <a:p>
            <a:fld id="{077C6D5A-0E24-455E-9AAF-CADADEE08263}" type="datetimeFigureOut">
              <a:rPr lang="en-US" smtClean="0"/>
              <a:t>4/13/2020</a:t>
            </a:fld>
            <a:endParaRPr lang="en-US"/>
          </a:p>
        </p:txBody>
      </p:sp>
      <p:sp>
        <p:nvSpPr>
          <p:cNvPr id="8" name="Footer Placeholder 7">
            <a:extLst>
              <a:ext uri="{FF2B5EF4-FFF2-40B4-BE49-F238E27FC236}">
                <a16:creationId xmlns:a16="http://schemas.microsoft.com/office/drawing/2014/main" id="{14F11E55-3BBF-438A-9F48-8081F390E60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9B0400D-D393-431A-A999-692847843A3A}"/>
              </a:ext>
            </a:extLst>
          </p:cNvPr>
          <p:cNvSpPr>
            <a:spLocks noGrp="1"/>
          </p:cNvSpPr>
          <p:nvPr>
            <p:ph type="sldNum" sz="quarter" idx="12"/>
          </p:nvPr>
        </p:nvSpPr>
        <p:spPr/>
        <p:txBody>
          <a:bodyPr/>
          <a:lstStyle/>
          <a:p>
            <a:fld id="{B2FE55DA-E4D7-48F0-A778-A8F563BDF3EB}" type="slidenum">
              <a:rPr lang="en-US" smtClean="0"/>
              <a:t>‹#›</a:t>
            </a:fld>
            <a:endParaRPr lang="en-US"/>
          </a:p>
        </p:txBody>
      </p:sp>
    </p:spTree>
    <p:extLst>
      <p:ext uri="{BB962C8B-B14F-4D97-AF65-F5344CB8AC3E}">
        <p14:creationId xmlns:p14="http://schemas.microsoft.com/office/powerpoint/2010/main" val="1271624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38690-E375-43E4-A1A2-9E31308EEC7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42E2EBD-FDC8-4F3C-97A1-F21FE8E50332}"/>
              </a:ext>
            </a:extLst>
          </p:cNvPr>
          <p:cNvSpPr>
            <a:spLocks noGrp="1"/>
          </p:cNvSpPr>
          <p:nvPr>
            <p:ph type="dt" sz="half" idx="10"/>
          </p:nvPr>
        </p:nvSpPr>
        <p:spPr/>
        <p:txBody>
          <a:bodyPr/>
          <a:lstStyle/>
          <a:p>
            <a:fld id="{077C6D5A-0E24-455E-9AAF-CADADEE08263}" type="datetimeFigureOut">
              <a:rPr lang="en-US" smtClean="0"/>
              <a:t>4/13/2020</a:t>
            </a:fld>
            <a:endParaRPr lang="en-US"/>
          </a:p>
        </p:txBody>
      </p:sp>
      <p:sp>
        <p:nvSpPr>
          <p:cNvPr id="4" name="Footer Placeholder 3">
            <a:extLst>
              <a:ext uri="{FF2B5EF4-FFF2-40B4-BE49-F238E27FC236}">
                <a16:creationId xmlns:a16="http://schemas.microsoft.com/office/drawing/2014/main" id="{5EE90724-537E-4968-B77B-1F6B3AF0BDA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E195F75-B392-4337-B1E8-8B1D00CA8F7C}"/>
              </a:ext>
            </a:extLst>
          </p:cNvPr>
          <p:cNvSpPr>
            <a:spLocks noGrp="1"/>
          </p:cNvSpPr>
          <p:nvPr>
            <p:ph type="sldNum" sz="quarter" idx="12"/>
          </p:nvPr>
        </p:nvSpPr>
        <p:spPr/>
        <p:txBody>
          <a:bodyPr/>
          <a:lstStyle/>
          <a:p>
            <a:fld id="{B2FE55DA-E4D7-48F0-A778-A8F563BDF3EB}" type="slidenum">
              <a:rPr lang="en-US" smtClean="0"/>
              <a:t>‹#›</a:t>
            </a:fld>
            <a:endParaRPr lang="en-US"/>
          </a:p>
        </p:txBody>
      </p:sp>
    </p:spTree>
    <p:extLst>
      <p:ext uri="{BB962C8B-B14F-4D97-AF65-F5344CB8AC3E}">
        <p14:creationId xmlns:p14="http://schemas.microsoft.com/office/powerpoint/2010/main" val="1214618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CB3F78-282A-4FCB-870B-A347FDE566A6}"/>
              </a:ext>
            </a:extLst>
          </p:cNvPr>
          <p:cNvSpPr>
            <a:spLocks noGrp="1"/>
          </p:cNvSpPr>
          <p:nvPr>
            <p:ph type="dt" sz="half" idx="10"/>
          </p:nvPr>
        </p:nvSpPr>
        <p:spPr/>
        <p:txBody>
          <a:bodyPr/>
          <a:lstStyle/>
          <a:p>
            <a:fld id="{077C6D5A-0E24-455E-9AAF-CADADEE08263}" type="datetimeFigureOut">
              <a:rPr lang="en-US" smtClean="0"/>
              <a:t>4/13/2020</a:t>
            </a:fld>
            <a:endParaRPr lang="en-US"/>
          </a:p>
        </p:txBody>
      </p:sp>
      <p:sp>
        <p:nvSpPr>
          <p:cNvPr id="3" name="Footer Placeholder 2">
            <a:extLst>
              <a:ext uri="{FF2B5EF4-FFF2-40B4-BE49-F238E27FC236}">
                <a16:creationId xmlns:a16="http://schemas.microsoft.com/office/drawing/2014/main" id="{151959A6-4FFA-4879-9FF3-1644B3A3DC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E6508A7-10C3-48AB-BDC1-ECD498F15143}"/>
              </a:ext>
            </a:extLst>
          </p:cNvPr>
          <p:cNvSpPr>
            <a:spLocks noGrp="1"/>
          </p:cNvSpPr>
          <p:nvPr>
            <p:ph type="sldNum" sz="quarter" idx="12"/>
          </p:nvPr>
        </p:nvSpPr>
        <p:spPr/>
        <p:txBody>
          <a:bodyPr/>
          <a:lstStyle/>
          <a:p>
            <a:fld id="{B2FE55DA-E4D7-48F0-A778-A8F563BDF3EB}" type="slidenum">
              <a:rPr lang="en-US" smtClean="0"/>
              <a:t>‹#›</a:t>
            </a:fld>
            <a:endParaRPr lang="en-US"/>
          </a:p>
        </p:txBody>
      </p:sp>
    </p:spTree>
    <p:extLst>
      <p:ext uri="{BB962C8B-B14F-4D97-AF65-F5344CB8AC3E}">
        <p14:creationId xmlns:p14="http://schemas.microsoft.com/office/powerpoint/2010/main" val="463440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F5575-02B9-4377-A534-DC562C9930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528DB21-B1A7-4426-978A-F0B8BA0331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8DEA101-C480-4296-8922-D0120B12E7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59EBCC-21DA-4960-B180-FF2B17AF7CBB}"/>
              </a:ext>
            </a:extLst>
          </p:cNvPr>
          <p:cNvSpPr>
            <a:spLocks noGrp="1"/>
          </p:cNvSpPr>
          <p:nvPr>
            <p:ph type="dt" sz="half" idx="10"/>
          </p:nvPr>
        </p:nvSpPr>
        <p:spPr/>
        <p:txBody>
          <a:bodyPr/>
          <a:lstStyle/>
          <a:p>
            <a:fld id="{077C6D5A-0E24-455E-9AAF-CADADEE08263}" type="datetimeFigureOut">
              <a:rPr lang="en-US" smtClean="0"/>
              <a:t>4/13/2020</a:t>
            </a:fld>
            <a:endParaRPr lang="en-US"/>
          </a:p>
        </p:txBody>
      </p:sp>
      <p:sp>
        <p:nvSpPr>
          <p:cNvPr id="6" name="Footer Placeholder 5">
            <a:extLst>
              <a:ext uri="{FF2B5EF4-FFF2-40B4-BE49-F238E27FC236}">
                <a16:creationId xmlns:a16="http://schemas.microsoft.com/office/drawing/2014/main" id="{BBBE1419-533F-472E-A4F0-64AB54D89D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826EA0-1D71-4415-85ED-8C2E1E6B841D}"/>
              </a:ext>
            </a:extLst>
          </p:cNvPr>
          <p:cNvSpPr>
            <a:spLocks noGrp="1"/>
          </p:cNvSpPr>
          <p:nvPr>
            <p:ph type="sldNum" sz="quarter" idx="12"/>
          </p:nvPr>
        </p:nvSpPr>
        <p:spPr/>
        <p:txBody>
          <a:bodyPr/>
          <a:lstStyle/>
          <a:p>
            <a:fld id="{B2FE55DA-E4D7-48F0-A778-A8F563BDF3EB}" type="slidenum">
              <a:rPr lang="en-US" smtClean="0"/>
              <a:t>‹#›</a:t>
            </a:fld>
            <a:endParaRPr lang="en-US"/>
          </a:p>
        </p:txBody>
      </p:sp>
    </p:spTree>
    <p:extLst>
      <p:ext uri="{BB962C8B-B14F-4D97-AF65-F5344CB8AC3E}">
        <p14:creationId xmlns:p14="http://schemas.microsoft.com/office/powerpoint/2010/main" val="376884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F341D-BC19-45C0-8065-1DDAAFB52A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3974161-5511-497E-8A02-E7A8C0AC49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87E05DA-DF36-47D4-BDEC-10092987A5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BD6814-F588-4991-8367-93F42136B675}"/>
              </a:ext>
            </a:extLst>
          </p:cNvPr>
          <p:cNvSpPr>
            <a:spLocks noGrp="1"/>
          </p:cNvSpPr>
          <p:nvPr>
            <p:ph type="dt" sz="half" idx="10"/>
          </p:nvPr>
        </p:nvSpPr>
        <p:spPr/>
        <p:txBody>
          <a:bodyPr/>
          <a:lstStyle/>
          <a:p>
            <a:fld id="{077C6D5A-0E24-455E-9AAF-CADADEE08263}" type="datetimeFigureOut">
              <a:rPr lang="en-US" smtClean="0"/>
              <a:t>4/13/2020</a:t>
            </a:fld>
            <a:endParaRPr lang="en-US"/>
          </a:p>
        </p:txBody>
      </p:sp>
      <p:sp>
        <p:nvSpPr>
          <p:cNvPr id="6" name="Footer Placeholder 5">
            <a:extLst>
              <a:ext uri="{FF2B5EF4-FFF2-40B4-BE49-F238E27FC236}">
                <a16:creationId xmlns:a16="http://schemas.microsoft.com/office/drawing/2014/main" id="{6E9EC158-A406-464E-994D-BC19E9B604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39DFA8-B9AA-4CBE-99A0-E6DA3ACABBE1}"/>
              </a:ext>
            </a:extLst>
          </p:cNvPr>
          <p:cNvSpPr>
            <a:spLocks noGrp="1"/>
          </p:cNvSpPr>
          <p:nvPr>
            <p:ph type="sldNum" sz="quarter" idx="12"/>
          </p:nvPr>
        </p:nvSpPr>
        <p:spPr/>
        <p:txBody>
          <a:bodyPr/>
          <a:lstStyle/>
          <a:p>
            <a:fld id="{B2FE55DA-E4D7-48F0-A778-A8F563BDF3EB}" type="slidenum">
              <a:rPr lang="en-US" smtClean="0"/>
              <a:t>‹#›</a:t>
            </a:fld>
            <a:endParaRPr lang="en-US"/>
          </a:p>
        </p:txBody>
      </p:sp>
    </p:spTree>
    <p:extLst>
      <p:ext uri="{BB962C8B-B14F-4D97-AF65-F5344CB8AC3E}">
        <p14:creationId xmlns:p14="http://schemas.microsoft.com/office/powerpoint/2010/main" val="2545944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80ECA7-7566-4B27-ACA3-BAA51B2D9F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2425BD2-4F1F-492A-B401-F5BC66C167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43E2A1-0925-4466-BB25-3138220A21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7C6D5A-0E24-455E-9AAF-CADADEE08263}" type="datetimeFigureOut">
              <a:rPr lang="en-US" smtClean="0"/>
              <a:t>4/13/2020</a:t>
            </a:fld>
            <a:endParaRPr lang="en-US"/>
          </a:p>
        </p:txBody>
      </p:sp>
      <p:sp>
        <p:nvSpPr>
          <p:cNvPr id="5" name="Footer Placeholder 4">
            <a:extLst>
              <a:ext uri="{FF2B5EF4-FFF2-40B4-BE49-F238E27FC236}">
                <a16:creationId xmlns:a16="http://schemas.microsoft.com/office/drawing/2014/main" id="{4902E2F5-AAA5-4DD0-9525-9B0F781F15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E6F09C5-6188-4944-9336-7586894B2D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FE55DA-E4D7-48F0-A778-A8F563BDF3EB}" type="slidenum">
              <a:rPr lang="en-US" smtClean="0"/>
              <a:t>‹#›</a:t>
            </a:fld>
            <a:endParaRPr lang="en-US"/>
          </a:p>
        </p:txBody>
      </p:sp>
    </p:spTree>
    <p:extLst>
      <p:ext uri="{BB962C8B-B14F-4D97-AF65-F5344CB8AC3E}">
        <p14:creationId xmlns:p14="http://schemas.microsoft.com/office/powerpoint/2010/main" val="1073472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docs.microsoft.com/en-us/dotnet/api/system.transaction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ocs.microsoft.com/en-us/dotnet/api/system.servicemodel.operationcontractattribute" TargetMode="External"/><Relationship Id="rId2" Type="http://schemas.openxmlformats.org/officeDocument/2006/relationships/hyperlink" Target="https://docs.microsoft.com/en-us/dotnet/api/system.servicemodel.servicecontractattribute"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docs.microsoft.com/en-us/dotnet/api/system.servicemodel.wshttpbinding"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8B664-E4BF-41CF-B36D-CD0611B89555}"/>
              </a:ext>
            </a:extLst>
          </p:cNvPr>
          <p:cNvSpPr>
            <a:spLocks noGrp="1"/>
          </p:cNvSpPr>
          <p:nvPr>
            <p:ph type="ctrTitle"/>
          </p:nvPr>
        </p:nvSpPr>
        <p:spPr/>
        <p:txBody>
          <a:bodyPr/>
          <a:lstStyle/>
          <a:p>
            <a:r>
              <a:rPr lang="en-US" dirty="0">
                <a:latin typeface="Georgia" panose="02040502050405020303" pitchFamily="18" charset="0"/>
              </a:rPr>
              <a:t>WCF Fundamentals</a:t>
            </a:r>
          </a:p>
        </p:txBody>
      </p:sp>
      <p:sp>
        <p:nvSpPr>
          <p:cNvPr id="3" name="Subtitle 2">
            <a:extLst>
              <a:ext uri="{FF2B5EF4-FFF2-40B4-BE49-F238E27FC236}">
                <a16:creationId xmlns:a16="http://schemas.microsoft.com/office/drawing/2014/main" id="{5346B072-8370-4FA2-9BEF-BD2670732831}"/>
              </a:ext>
            </a:extLst>
          </p:cNvPr>
          <p:cNvSpPr>
            <a:spLocks noGrp="1"/>
          </p:cNvSpPr>
          <p:nvPr>
            <p:ph type="subTitle" idx="1"/>
          </p:nvPr>
        </p:nvSpPr>
        <p:spPr/>
        <p:txBody>
          <a:bodyPr>
            <a:normAutofit/>
          </a:bodyPr>
          <a:lstStyle/>
          <a:p>
            <a:endParaRPr lang="en-US" dirty="0"/>
          </a:p>
        </p:txBody>
      </p:sp>
    </p:spTree>
    <p:extLst>
      <p:ext uri="{BB962C8B-B14F-4D97-AF65-F5344CB8AC3E}">
        <p14:creationId xmlns:p14="http://schemas.microsoft.com/office/powerpoint/2010/main" val="2046921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9D522-BF10-4A25-A773-7E3B76C41DDA}"/>
              </a:ext>
            </a:extLst>
          </p:cNvPr>
          <p:cNvSpPr>
            <a:spLocks noGrp="1"/>
          </p:cNvSpPr>
          <p:nvPr>
            <p:ph type="title"/>
          </p:nvPr>
        </p:nvSpPr>
        <p:spPr>
          <a:xfrm>
            <a:off x="202095" y="57017"/>
            <a:ext cx="10515600" cy="469762"/>
          </a:xfrm>
        </p:spPr>
        <p:txBody>
          <a:bodyPr>
            <a:normAutofit/>
          </a:bodyPr>
          <a:lstStyle/>
          <a:p>
            <a:r>
              <a:rPr lang="en-US" sz="2400" b="1" dirty="0"/>
              <a:t>Features of WCF</a:t>
            </a:r>
            <a:endParaRPr lang="en-US" sz="2400" dirty="0"/>
          </a:p>
        </p:txBody>
      </p:sp>
      <p:sp>
        <p:nvSpPr>
          <p:cNvPr id="3" name="Content Placeholder 2">
            <a:extLst>
              <a:ext uri="{FF2B5EF4-FFF2-40B4-BE49-F238E27FC236}">
                <a16:creationId xmlns:a16="http://schemas.microsoft.com/office/drawing/2014/main" id="{8377143E-B95C-4190-9C83-C56DD4692131}"/>
              </a:ext>
            </a:extLst>
          </p:cNvPr>
          <p:cNvSpPr>
            <a:spLocks noGrp="1"/>
          </p:cNvSpPr>
          <p:nvPr>
            <p:ph idx="1"/>
          </p:nvPr>
        </p:nvSpPr>
        <p:spPr>
          <a:xfrm>
            <a:off x="417443" y="526779"/>
            <a:ext cx="10936357" cy="6274204"/>
          </a:xfrm>
        </p:spPr>
        <p:txBody>
          <a:bodyPr>
            <a:normAutofit/>
          </a:bodyPr>
          <a:lstStyle/>
          <a:p>
            <a:pPr marL="0" indent="0">
              <a:buNone/>
            </a:pPr>
            <a:r>
              <a:rPr lang="en-US" sz="1400" b="1" dirty="0"/>
              <a:t>Service Orientation</a:t>
            </a:r>
            <a:endParaRPr lang="en-US" sz="1400" dirty="0"/>
          </a:p>
          <a:p>
            <a:r>
              <a:rPr lang="en-US" sz="1400" dirty="0"/>
              <a:t>WCF enables you to create </a:t>
            </a:r>
            <a:r>
              <a:rPr lang="en-US" sz="1400" i="1" dirty="0"/>
              <a:t>service oriented</a:t>
            </a:r>
            <a:r>
              <a:rPr lang="en-US" sz="1400" dirty="0"/>
              <a:t> applications. Service-oriented architecture (SOA) is the reliance on Web services to send and receive data. The services have the general advantage of being loosely-coupled instead of hard-coded from one application to another. A loosely-coupled relationship implies that any client created on any platform can connect to any service as long as the essential contracts are met.</a:t>
            </a:r>
          </a:p>
          <a:p>
            <a:pPr marL="0" indent="0">
              <a:buNone/>
            </a:pPr>
            <a:r>
              <a:rPr lang="en-US" sz="1400" b="1" dirty="0"/>
              <a:t>Interoperability</a:t>
            </a:r>
            <a:endParaRPr lang="en-US" sz="1400" dirty="0"/>
          </a:p>
          <a:p>
            <a:r>
              <a:rPr lang="en-US" sz="1400" dirty="0"/>
              <a:t>WCF implements modern industry standards for Web service interoperability. </a:t>
            </a:r>
          </a:p>
          <a:p>
            <a:pPr marL="0" indent="0">
              <a:buNone/>
            </a:pPr>
            <a:r>
              <a:rPr lang="en-US" sz="1400" b="1" dirty="0"/>
              <a:t>Multiple Message Patterns</a:t>
            </a:r>
            <a:endParaRPr lang="en-US" sz="1400" dirty="0"/>
          </a:p>
          <a:p>
            <a:r>
              <a:rPr lang="en-US" sz="1400" dirty="0"/>
              <a:t>Messages are exchanged in one of several patterns. The most common pattern is the request/reply pattern, where one endpoint requests data from a second endpoint. The second endpoint replies. There are other patterns such as a one-way message in which a single endpoint sends a message without any expectation of a reply. A more complex pattern is the duplex exchange pattern where two endpoints establish a connection and send data back and forth, similar to an instant messaging program. </a:t>
            </a:r>
          </a:p>
          <a:p>
            <a:pPr marL="0" indent="0">
              <a:buNone/>
            </a:pPr>
            <a:r>
              <a:rPr lang="en-US" sz="1400" b="1" dirty="0"/>
              <a:t>Service Metadata</a:t>
            </a:r>
            <a:endParaRPr lang="en-US" sz="1400" dirty="0"/>
          </a:p>
          <a:p>
            <a:r>
              <a:rPr lang="en-US" sz="1400" dirty="0"/>
              <a:t>WCF supports publishing service metadata using formats specified in industry standards such as WSDL, XML Schema and WS-Policy. This metadata can be used to automatically generate and configure clients for accessing WCF services. Metadata can be published over HTTP and HTTPS or using the Web Service Metadata Exchange standard. </a:t>
            </a:r>
          </a:p>
          <a:p>
            <a:pPr marL="0" indent="0">
              <a:buNone/>
            </a:pPr>
            <a:r>
              <a:rPr lang="en-US" sz="1400" b="1" dirty="0"/>
              <a:t>Data Contracts</a:t>
            </a:r>
            <a:endParaRPr lang="en-US" sz="1400" dirty="0"/>
          </a:p>
          <a:p>
            <a:r>
              <a:rPr lang="en-US" sz="1400" dirty="0"/>
              <a:t>Because WCF is built using the .NET Framework, it also includes code-friendly methods of supplying the contracts you want to enforce. One of the universal types of contracts is the data contract. In essence, as you code your service using Visual C# or Visual Basic, the easiest way to handle data is by creating classes that represent a data entity with properties that belong to the data entity. WCF includes a comprehensive system for working with data in this easy manner. Once you have created the classes that represent data, your service automatically generates the metadata that allows clients to comply with the data types you have designed. </a:t>
            </a:r>
          </a:p>
          <a:p>
            <a:pPr marL="0" indent="0">
              <a:buNone/>
            </a:pPr>
            <a:r>
              <a:rPr lang="en-US" sz="1400" b="1" dirty="0"/>
              <a:t>Security</a:t>
            </a:r>
            <a:endParaRPr lang="en-US" sz="1400" dirty="0"/>
          </a:p>
          <a:p>
            <a:r>
              <a:rPr lang="en-US" sz="1400" dirty="0"/>
              <a:t>Messages can be encrypted to protect privacy and you can require users to authenticate themselves before being allowed to receive messages. Security can be implemented using well-known standards such as SSL or WS-</a:t>
            </a:r>
            <a:r>
              <a:rPr lang="en-US" sz="1400" dirty="0" err="1"/>
              <a:t>SecureConversation</a:t>
            </a:r>
            <a:r>
              <a:rPr lang="en-US" sz="1400" dirty="0"/>
              <a:t>. </a:t>
            </a:r>
          </a:p>
        </p:txBody>
      </p:sp>
    </p:spTree>
    <p:extLst>
      <p:ext uri="{BB962C8B-B14F-4D97-AF65-F5344CB8AC3E}">
        <p14:creationId xmlns:p14="http://schemas.microsoft.com/office/powerpoint/2010/main" val="4148376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2BB64-420C-4A55-AA5F-30777B802BCA}"/>
              </a:ext>
            </a:extLst>
          </p:cNvPr>
          <p:cNvSpPr>
            <a:spLocks noGrp="1"/>
          </p:cNvSpPr>
          <p:nvPr>
            <p:ph type="title"/>
          </p:nvPr>
        </p:nvSpPr>
        <p:spPr>
          <a:xfrm>
            <a:off x="178904" y="178907"/>
            <a:ext cx="10598426" cy="496956"/>
          </a:xfrm>
        </p:spPr>
        <p:txBody>
          <a:bodyPr>
            <a:normAutofit/>
          </a:bodyPr>
          <a:lstStyle/>
          <a:p>
            <a:r>
              <a:rPr lang="en-US" sz="2400" b="1" dirty="0"/>
              <a:t>Features of WCF – </a:t>
            </a:r>
            <a:r>
              <a:rPr lang="en-US" sz="2400" b="1" dirty="0" err="1"/>
              <a:t>Cont.d</a:t>
            </a:r>
            <a:endParaRPr lang="en-US" sz="2400" dirty="0"/>
          </a:p>
        </p:txBody>
      </p:sp>
      <p:sp>
        <p:nvSpPr>
          <p:cNvPr id="3" name="Content Placeholder 2">
            <a:extLst>
              <a:ext uri="{FF2B5EF4-FFF2-40B4-BE49-F238E27FC236}">
                <a16:creationId xmlns:a16="http://schemas.microsoft.com/office/drawing/2014/main" id="{74EDBC86-6E52-484D-90F2-EE9C126F8F07}"/>
              </a:ext>
            </a:extLst>
          </p:cNvPr>
          <p:cNvSpPr>
            <a:spLocks noGrp="1"/>
          </p:cNvSpPr>
          <p:nvPr>
            <p:ph idx="1"/>
          </p:nvPr>
        </p:nvSpPr>
        <p:spPr>
          <a:xfrm>
            <a:off x="665922" y="775253"/>
            <a:ext cx="10687878" cy="5983356"/>
          </a:xfrm>
        </p:spPr>
        <p:txBody>
          <a:bodyPr>
            <a:normAutofit/>
          </a:bodyPr>
          <a:lstStyle/>
          <a:p>
            <a:pPr marL="0" indent="0">
              <a:buNone/>
            </a:pPr>
            <a:r>
              <a:rPr lang="en-US" sz="1400" b="1" dirty="0"/>
              <a:t>Multiple Transports and Encodings</a:t>
            </a:r>
            <a:endParaRPr lang="en-US" sz="1400" dirty="0"/>
          </a:p>
          <a:p>
            <a:r>
              <a:rPr lang="en-US" sz="1400" dirty="0"/>
              <a:t>Messages can be sent on any of several built-in transport protocols and encodings. The most common protocol and encoding is to send text encoded SOAP messages using the </a:t>
            </a:r>
            <a:r>
              <a:rPr lang="en-US" sz="1400" dirty="0" err="1"/>
              <a:t>HyperText</a:t>
            </a:r>
            <a:r>
              <a:rPr lang="en-US" sz="1400" dirty="0"/>
              <a:t> Transfer Protocol (HTTP) for use on the World Wide Web. Alternatively, WCF allows you to send messages over TCP, named pipes, or MSMQ. These messages can be encoded as text or using an optimized binary format. Binary data can be sent efficiently using the MTOM standard. If none of the provided transports or encodings suit your needs you can create your own custom transport or encoding. </a:t>
            </a:r>
          </a:p>
          <a:p>
            <a:pPr marL="0" indent="0">
              <a:buNone/>
            </a:pPr>
            <a:r>
              <a:rPr lang="en-US" sz="1400" b="1" dirty="0"/>
              <a:t>Reliable and Queued Messages</a:t>
            </a:r>
            <a:endParaRPr lang="en-US" sz="1400" dirty="0"/>
          </a:p>
          <a:p>
            <a:r>
              <a:rPr lang="en-US" sz="1400" dirty="0"/>
              <a:t>WCF supports reliable message exchange using reliable sessions implemented over WS-Reliable Messaging and using MSMQ. </a:t>
            </a:r>
          </a:p>
          <a:p>
            <a:pPr marL="0" indent="0">
              <a:buNone/>
            </a:pPr>
            <a:r>
              <a:rPr lang="en-US" sz="1400" b="1" dirty="0"/>
              <a:t>Durable Messages</a:t>
            </a:r>
            <a:endParaRPr lang="en-US" sz="1400" dirty="0"/>
          </a:p>
          <a:p>
            <a:r>
              <a:rPr lang="en-US" sz="1400" dirty="0"/>
              <a:t>A durable message is one that is never lost due to a disruption in the communication. The messages in a durable message pattern are always saved to a database. If a disruption occurs, the database allows you to resume the message exchange when the connection is restored. You can also create a durable message using the Windows Workflow Foundation (WF). </a:t>
            </a:r>
          </a:p>
          <a:p>
            <a:pPr marL="0" indent="0">
              <a:buNone/>
            </a:pPr>
            <a:r>
              <a:rPr lang="en-US" sz="1400" b="1" dirty="0"/>
              <a:t>Transactions</a:t>
            </a:r>
            <a:endParaRPr lang="en-US" sz="1400" dirty="0"/>
          </a:p>
          <a:p>
            <a:r>
              <a:rPr lang="en-US" sz="1400" dirty="0"/>
              <a:t>WCF also supports transactions using one of three transaction models: WS-</a:t>
            </a:r>
            <a:r>
              <a:rPr lang="en-US" sz="1400" dirty="0" err="1"/>
              <a:t>AtomicTransactions</a:t>
            </a:r>
            <a:r>
              <a:rPr lang="en-US" sz="1400" dirty="0"/>
              <a:t>, the APIs in the </a:t>
            </a:r>
            <a:r>
              <a:rPr lang="en-US" sz="1400" u="sng" dirty="0" err="1">
                <a:hlinkClick r:id="rId2"/>
              </a:rPr>
              <a:t>System.Transactions</a:t>
            </a:r>
            <a:r>
              <a:rPr lang="en-US" sz="1400" dirty="0"/>
              <a:t> namespace, and Microsoft Distributed Transaction Coordinator. </a:t>
            </a:r>
          </a:p>
          <a:p>
            <a:pPr marL="0" indent="0">
              <a:buNone/>
            </a:pPr>
            <a:r>
              <a:rPr lang="en-US" sz="1400" b="1" dirty="0"/>
              <a:t>AJAX and REST Support</a:t>
            </a:r>
            <a:endParaRPr lang="en-US" sz="1400" dirty="0"/>
          </a:p>
          <a:p>
            <a:r>
              <a:rPr lang="en-US" sz="1400" dirty="0"/>
              <a:t>REST is an example of an evolving Web 2.0 technology. WCF can be configured to process "plain" XML data that is not wrapped in a SOAP envelope. WCF can also be extended to support specific XML formats, such as ATOM (a popular RSS standard), and even non-XML formats, such as JavaScript Object Notation (JSON).</a:t>
            </a:r>
          </a:p>
          <a:p>
            <a:pPr marL="0" indent="0">
              <a:buNone/>
            </a:pPr>
            <a:r>
              <a:rPr lang="en-US" sz="1400" b="1" dirty="0"/>
              <a:t>Extensibility</a:t>
            </a:r>
            <a:endParaRPr lang="en-US" sz="1400" dirty="0"/>
          </a:p>
          <a:p>
            <a:r>
              <a:rPr lang="en-US" sz="1400" dirty="0"/>
              <a:t>The WCF architecture has a number of extensibility points. If extra capability is required, there are a number of entry points that allow you to customize the behavior of a service. </a:t>
            </a:r>
          </a:p>
        </p:txBody>
      </p:sp>
    </p:spTree>
    <p:extLst>
      <p:ext uri="{BB962C8B-B14F-4D97-AF65-F5344CB8AC3E}">
        <p14:creationId xmlns:p14="http://schemas.microsoft.com/office/powerpoint/2010/main" val="27916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1F28B-D5D8-44A3-B08F-F845BEF407D3}"/>
              </a:ext>
            </a:extLst>
          </p:cNvPr>
          <p:cNvSpPr>
            <a:spLocks noGrp="1"/>
          </p:cNvSpPr>
          <p:nvPr>
            <p:ph type="title"/>
          </p:nvPr>
        </p:nvSpPr>
        <p:spPr>
          <a:xfrm>
            <a:off x="178904" y="401430"/>
            <a:ext cx="11174896" cy="559213"/>
          </a:xfrm>
        </p:spPr>
        <p:txBody>
          <a:bodyPr>
            <a:noAutofit/>
          </a:bodyPr>
          <a:lstStyle/>
          <a:p>
            <a:r>
              <a:rPr lang="en-US" sz="2800" b="1" dirty="0"/>
              <a:t>Fundamental Windows Communication Foundation Concepts</a:t>
            </a:r>
            <a:br>
              <a:rPr lang="en-US" sz="2800" b="1" dirty="0"/>
            </a:br>
            <a:endParaRPr lang="en-US" sz="2800" dirty="0"/>
          </a:p>
        </p:txBody>
      </p:sp>
      <p:sp>
        <p:nvSpPr>
          <p:cNvPr id="3" name="Content Placeholder 2">
            <a:extLst>
              <a:ext uri="{FF2B5EF4-FFF2-40B4-BE49-F238E27FC236}">
                <a16:creationId xmlns:a16="http://schemas.microsoft.com/office/drawing/2014/main" id="{FCE3E7F9-B46D-40B2-B051-DC1610744B34}"/>
              </a:ext>
            </a:extLst>
          </p:cNvPr>
          <p:cNvSpPr>
            <a:spLocks noGrp="1"/>
          </p:cNvSpPr>
          <p:nvPr>
            <p:ph idx="1"/>
          </p:nvPr>
        </p:nvSpPr>
        <p:spPr>
          <a:xfrm>
            <a:off x="308113" y="874643"/>
            <a:ext cx="11045687" cy="5302320"/>
          </a:xfrm>
        </p:spPr>
        <p:txBody>
          <a:bodyPr>
            <a:normAutofit fontScale="77500" lnSpcReduction="20000"/>
          </a:bodyPr>
          <a:lstStyle/>
          <a:p>
            <a:pPr marL="0" indent="0">
              <a:buNone/>
            </a:pPr>
            <a:r>
              <a:rPr lang="en-US" b="1" dirty="0"/>
              <a:t>Messaging</a:t>
            </a:r>
          </a:p>
          <a:p>
            <a:r>
              <a:rPr lang="en-US" dirty="0"/>
              <a:t>WCF is based on the notion of message-based communication, and anything that can be modeled as a message (for example, an HTTP request or a Message Queuing (also known as MSMQ) message) can be represented in a uniform way in the programming model. This enables a unified API across different transport mechanisms.</a:t>
            </a:r>
          </a:p>
          <a:p>
            <a:r>
              <a:rPr lang="en-US" dirty="0"/>
              <a:t>The model distinguishes between </a:t>
            </a:r>
            <a:r>
              <a:rPr lang="en-US" i="1" dirty="0"/>
              <a:t>clients</a:t>
            </a:r>
            <a:r>
              <a:rPr lang="en-US" dirty="0"/>
              <a:t>, which are applications that initiate communication, and </a:t>
            </a:r>
            <a:r>
              <a:rPr lang="en-US" i="1" dirty="0"/>
              <a:t>services</a:t>
            </a:r>
            <a:r>
              <a:rPr lang="en-US" dirty="0"/>
              <a:t>, which are applications that wait for clients to communicate with them and respond to that communication. A single application can act as both a client and a service. </a:t>
            </a:r>
          </a:p>
          <a:p>
            <a:pPr marL="0" indent="0">
              <a:buNone/>
            </a:pPr>
            <a:r>
              <a:rPr lang="en-US" b="1" dirty="0"/>
              <a:t>Endpoints</a:t>
            </a:r>
            <a:endParaRPr lang="en-US" dirty="0"/>
          </a:p>
          <a:p>
            <a:r>
              <a:rPr lang="en-US" dirty="0"/>
              <a:t>Messages are sent between endpoints. </a:t>
            </a:r>
            <a:r>
              <a:rPr lang="en-US" i="1" dirty="0"/>
              <a:t>Endpoints</a:t>
            </a:r>
            <a:r>
              <a:rPr lang="en-US" dirty="0"/>
              <a:t> are places where messages are sent or received (or both), and they define all the information required for the message exchange. A service exposes one or more application endpoints (as well as zero or more infrastructure endpoints), and the client generates an endpoint that is compatible with one of the service's endpoints.</a:t>
            </a:r>
          </a:p>
          <a:p>
            <a:r>
              <a:rPr lang="en-US" dirty="0"/>
              <a:t>An </a:t>
            </a:r>
            <a:r>
              <a:rPr lang="en-US" i="1" dirty="0"/>
              <a:t>endpoint</a:t>
            </a:r>
            <a:r>
              <a:rPr lang="en-US" dirty="0"/>
              <a:t> describes in a standard-based way where messages should be sent, how they should be sent, and what the messages should look like. A service can expose this information as metadata that clients can process to generate appropriate WCF clients and communication </a:t>
            </a:r>
            <a:r>
              <a:rPr lang="en-US" i="1" dirty="0"/>
              <a:t>stacks</a:t>
            </a:r>
            <a:r>
              <a:rPr lang="en-US" dirty="0"/>
              <a:t>.</a:t>
            </a:r>
          </a:p>
          <a:p>
            <a:endParaRPr lang="en-US" dirty="0"/>
          </a:p>
        </p:txBody>
      </p:sp>
    </p:spTree>
    <p:extLst>
      <p:ext uri="{BB962C8B-B14F-4D97-AF65-F5344CB8AC3E}">
        <p14:creationId xmlns:p14="http://schemas.microsoft.com/office/powerpoint/2010/main" val="1163510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604396-1681-4753-84AB-28B322214785}"/>
              </a:ext>
            </a:extLst>
          </p:cNvPr>
          <p:cNvSpPr>
            <a:spLocks noGrp="1"/>
          </p:cNvSpPr>
          <p:nvPr>
            <p:ph idx="1"/>
          </p:nvPr>
        </p:nvSpPr>
        <p:spPr>
          <a:xfrm>
            <a:off x="708993" y="1050372"/>
            <a:ext cx="10515600" cy="4351338"/>
          </a:xfrm>
        </p:spPr>
        <p:txBody>
          <a:bodyPr>
            <a:normAutofit/>
          </a:bodyPr>
          <a:lstStyle/>
          <a:p>
            <a:pPr marL="0" indent="0">
              <a:buNone/>
            </a:pPr>
            <a:r>
              <a:rPr lang="en-US" sz="2200" b="1" dirty="0"/>
              <a:t>Communication Protocols</a:t>
            </a:r>
          </a:p>
          <a:p>
            <a:r>
              <a:rPr lang="en-US" sz="2200" dirty="0"/>
              <a:t>One required element of the communication stack is the </a:t>
            </a:r>
            <a:r>
              <a:rPr lang="en-US" sz="2200" i="1" dirty="0"/>
              <a:t>transport protocol</a:t>
            </a:r>
            <a:r>
              <a:rPr lang="en-US" sz="2200" dirty="0"/>
              <a:t>. Messages can be sent over intranets and the Internet using common transports, such as HTTP and TCP. More transport mechanisms can be added using the built-in extension points of WCF.</a:t>
            </a:r>
          </a:p>
          <a:p>
            <a:pPr marL="0" indent="0">
              <a:buNone/>
            </a:pPr>
            <a:r>
              <a:rPr lang="en-US" sz="2200" b="1" dirty="0"/>
              <a:t>Message Patterns</a:t>
            </a:r>
          </a:p>
          <a:p>
            <a:r>
              <a:rPr lang="en-US" sz="2200" dirty="0"/>
              <a:t>WCF supports several messaging patterns, including request-reply, one-way, and duplex communication. Different transports support different messaging patterns, and thus affect the types of interactions that they support. The WCF APIs and runtime also help you to send messages securely and reliably.</a:t>
            </a:r>
          </a:p>
          <a:p>
            <a:endParaRPr lang="en-US" sz="2200" dirty="0"/>
          </a:p>
        </p:txBody>
      </p:sp>
      <p:sp>
        <p:nvSpPr>
          <p:cNvPr id="4" name="Title 1">
            <a:extLst>
              <a:ext uri="{FF2B5EF4-FFF2-40B4-BE49-F238E27FC236}">
                <a16:creationId xmlns:a16="http://schemas.microsoft.com/office/drawing/2014/main" id="{19CA5262-2ED4-4F56-8F36-5EC541EE12F8}"/>
              </a:ext>
            </a:extLst>
          </p:cNvPr>
          <p:cNvSpPr>
            <a:spLocks noGrp="1"/>
          </p:cNvSpPr>
          <p:nvPr>
            <p:ph type="title"/>
          </p:nvPr>
        </p:nvSpPr>
        <p:spPr>
          <a:xfrm>
            <a:off x="178904" y="345247"/>
            <a:ext cx="11174896" cy="559213"/>
          </a:xfrm>
        </p:spPr>
        <p:txBody>
          <a:bodyPr>
            <a:noAutofit/>
          </a:bodyPr>
          <a:lstStyle/>
          <a:p>
            <a:r>
              <a:rPr lang="en-US" sz="2800" b="1" dirty="0"/>
              <a:t>Fundamental Windows Communication Foundation Concepts – </a:t>
            </a:r>
            <a:r>
              <a:rPr lang="en-US" sz="2800" b="1" dirty="0" err="1"/>
              <a:t>Cont.d</a:t>
            </a:r>
            <a:br>
              <a:rPr lang="en-US" sz="2800" b="1" dirty="0"/>
            </a:br>
            <a:endParaRPr lang="en-US" sz="2800" dirty="0"/>
          </a:p>
        </p:txBody>
      </p:sp>
    </p:spTree>
    <p:extLst>
      <p:ext uri="{BB962C8B-B14F-4D97-AF65-F5344CB8AC3E}">
        <p14:creationId xmlns:p14="http://schemas.microsoft.com/office/powerpoint/2010/main" val="21552530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12BE81F-ACAD-48B7-A3F0-DB2ADC972734}"/>
              </a:ext>
            </a:extLst>
          </p:cNvPr>
          <p:cNvSpPr/>
          <p:nvPr/>
        </p:nvSpPr>
        <p:spPr>
          <a:xfrm>
            <a:off x="347870" y="188843"/>
            <a:ext cx="8796130" cy="5232202"/>
          </a:xfrm>
          <a:prstGeom prst="rect">
            <a:avLst/>
          </a:prstGeom>
        </p:spPr>
        <p:txBody>
          <a:bodyPr wrap="square">
            <a:spAutoFit/>
          </a:bodyPr>
          <a:lstStyle/>
          <a:p>
            <a:r>
              <a:rPr lang="en-US" sz="2800" b="1" dirty="0"/>
              <a:t>WCF Terms</a:t>
            </a:r>
          </a:p>
          <a:p>
            <a:r>
              <a:rPr lang="en-US" dirty="0"/>
              <a:t>Other concepts and terms used in the WCF documentation include the following:</a:t>
            </a:r>
          </a:p>
          <a:p>
            <a:endParaRPr lang="en-US" b="1" dirty="0">
              <a:solidFill>
                <a:srgbClr val="171717"/>
              </a:solidFill>
              <a:latin typeface="Segoe UI" panose="020B0502040204020203" pitchFamily="34" charset="0"/>
            </a:endParaRPr>
          </a:p>
          <a:p>
            <a:r>
              <a:rPr lang="en-US" b="1" dirty="0">
                <a:solidFill>
                  <a:srgbClr val="171717"/>
                </a:solidFill>
                <a:latin typeface="Segoe UI" panose="020B0502040204020203" pitchFamily="34" charset="0"/>
              </a:rPr>
              <a:t>Message</a:t>
            </a:r>
            <a:br>
              <a:rPr lang="en-US" dirty="0">
                <a:solidFill>
                  <a:srgbClr val="171717"/>
                </a:solidFill>
                <a:latin typeface="Segoe UI" panose="020B0502040204020203" pitchFamily="34" charset="0"/>
              </a:rPr>
            </a:br>
            <a:r>
              <a:rPr lang="en-US" dirty="0">
                <a:solidFill>
                  <a:srgbClr val="171717"/>
                </a:solidFill>
                <a:latin typeface="Segoe UI" panose="020B0502040204020203" pitchFamily="34" charset="0"/>
              </a:rPr>
              <a:t>A self-contained unit of data that can consist of several parts, including a body and headers.</a:t>
            </a:r>
          </a:p>
          <a:p>
            <a:endParaRPr lang="en-US" dirty="0">
              <a:solidFill>
                <a:srgbClr val="171717"/>
              </a:solidFill>
              <a:latin typeface="Segoe UI" panose="020B0502040204020203" pitchFamily="34" charset="0"/>
            </a:endParaRPr>
          </a:p>
          <a:p>
            <a:r>
              <a:rPr lang="en-US" b="1" dirty="0">
                <a:solidFill>
                  <a:srgbClr val="171717"/>
                </a:solidFill>
                <a:latin typeface="Segoe UI" panose="020B0502040204020203" pitchFamily="34" charset="0"/>
              </a:rPr>
              <a:t>Service</a:t>
            </a:r>
            <a:br>
              <a:rPr lang="en-US" dirty="0">
                <a:solidFill>
                  <a:srgbClr val="171717"/>
                </a:solidFill>
                <a:latin typeface="Segoe UI" panose="020B0502040204020203" pitchFamily="34" charset="0"/>
              </a:rPr>
            </a:br>
            <a:r>
              <a:rPr lang="en-US" dirty="0">
                <a:solidFill>
                  <a:srgbClr val="171717"/>
                </a:solidFill>
                <a:latin typeface="Segoe UI" panose="020B0502040204020203" pitchFamily="34" charset="0"/>
              </a:rPr>
              <a:t>A construct that exposes one or more endpoints, with each endpoint exposing one or more service operations.</a:t>
            </a:r>
          </a:p>
          <a:p>
            <a:endParaRPr lang="en-US" dirty="0">
              <a:solidFill>
                <a:srgbClr val="171717"/>
              </a:solidFill>
              <a:latin typeface="Segoe UI" panose="020B0502040204020203" pitchFamily="34" charset="0"/>
            </a:endParaRPr>
          </a:p>
          <a:p>
            <a:r>
              <a:rPr lang="en-US" b="1" dirty="0">
                <a:solidFill>
                  <a:srgbClr val="171717"/>
                </a:solidFill>
                <a:latin typeface="Segoe UI" panose="020B0502040204020203" pitchFamily="34" charset="0"/>
              </a:rPr>
              <a:t>Endpoint</a:t>
            </a:r>
            <a:br>
              <a:rPr lang="en-US" dirty="0">
                <a:solidFill>
                  <a:srgbClr val="171717"/>
                </a:solidFill>
                <a:latin typeface="Segoe UI" panose="020B0502040204020203" pitchFamily="34" charset="0"/>
              </a:rPr>
            </a:br>
            <a:r>
              <a:rPr lang="en-US" dirty="0">
                <a:solidFill>
                  <a:srgbClr val="171717"/>
                </a:solidFill>
                <a:latin typeface="Segoe UI" panose="020B0502040204020203" pitchFamily="34" charset="0"/>
              </a:rPr>
              <a:t>A construct at which messages are sent or received (or both). It comprises a location (an address) that defines where messages can be sent, a specification of the communication mechanism (a binding) that describes how messages should be sent, and a definition for a set of messages that can be sent or received (or both) at that location (a service contract) that describes what message can be sent. A WCF service is exposed to the world as a collection of endpoints.</a:t>
            </a:r>
          </a:p>
        </p:txBody>
      </p:sp>
    </p:spTree>
    <p:extLst>
      <p:ext uri="{BB962C8B-B14F-4D97-AF65-F5344CB8AC3E}">
        <p14:creationId xmlns:p14="http://schemas.microsoft.com/office/powerpoint/2010/main" val="1274800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12AB34C4-BD63-47D3-88E8-1634F82676CA}"/>
              </a:ext>
            </a:extLst>
          </p:cNvPr>
          <p:cNvSpPr>
            <a:spLocks noChangeArrowheads="1"/>
          </p:cNvSpPr>
          <p:nvPr/>
        </p:nvSpPr>
        <p:spPr bwMode="auto">
          <a:xfrm>
            <a:off x="1083366" y="1319909"/>
            <a:ext cx="9998765" cy="443198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Address</a:t>
            </a:r>
            <a:br>
              <a:rPr kumimoji="0" lang="en-US" altLang="en-US"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br>
            <a:r>
              <a:rPr kumimoji="0" lang="en-US" altLang="en-US"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Specifies the location where messages are received. It is specified as a Uniform Resource Identifier (URI). The URI schema part names the transport mechanism to use to reach the address, such as HTTP and TCP.  The hierarchical part of the URI contains a unique location whose format is dependent on the transport mechanism.</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The endpoint address enables you to create unique endpoint addresses for each endpoint in a service or, under certain conditions, to share an address across endpoints.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rgbClr val="171717"/>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Binding</a:t>
            </a:r>
            <a:br>
              <a:rPr kumimoji="0" lang="en-US" altLang="en-US"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br>
            <a:r>
              <a:rPr kumimoji="0" lang="en-US" altLang="en-US"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Defines how an endpoint communicates to the world. It is constructed of a set of components called binding elements that "stack“</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 one on top of the other to create the communication infrastructure. At the very least, a binding defines the transport (such as HTTP or TCP)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and the encoding being used (such as text or binary). A binding can contain binding elements that specify details like the security mechanisms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 used to secure messages, or the message pattern used by an endpoint. </a:t>
            </a:r>
          </a:p>
        </p:txBody>
      </p:sp>
    </p:spTree>
    <p:extLst>
      <p:ext uri="{BB962C8B-B14F-4D97-AF65-F5344CB8AC3E}">
        <p14:creationId xmlns:p14="http://schemas.microsoft.com/office/powerpoint/2010/main" val="34396622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9FA8D68-7F31-4B5C-83CB-5AFA69005F30}"/>
              </a:ext>
            </a:extLst>
          </p:cNvPr>
          <p:cNvSpPr/>
          <p:nvPr/>
        </p:nvSpPr>
        <p:spPr>
          <a:xfrm>
            <a:off x="506895" y="253958"/>
            <a:ext cx="10634869" cy="5909310"/>
          </a:xfrm>
          <a:prstGeom prst="rect">
            <a:avLst/>
          </a:prstGeom>
        </p:spPr>
        <p:txBody>
          <a:bodyPr wrap="square">
            <a:spAutoFit/>
          </a:bodyPr>
          <a:lstStyle/>
          <a:p>
            <a:r>
              <a:rPr lang="en-US" b="1" dirty="0">
                <a:solidFill>
                  <a:srgbClr val="171717"/>
                </a:solidFill>
                <a:latin typeface="Segoe UI" panose="020B0502040204020203" pitchFamily="34" charset="0"/>
              </a:rPr>
              <a:t>Service operation</a:t>
            </a:r>
            <a:br>
              <a:rPr lang="en-US" dirty="0">
                <a:solidFill>
                  <a:srgbClr val="171717"/>
                </a:solidFill>
                <a:latin typeface="Segoe UI" panose="020B0502040204020203" pitchFamily="34" charset="0"/>
              </a:rPr>
            </a:br>
            <a:r>
              <a:rPr lang="en-US" dirty="0">
                <a:solidFill>
                  <a:srgbClr val="171717"/>
                </a:solidFill>
                <a:latin typeface="Segoe UI" panose="020B0502040204020203" pitchFamily="34" charset="0"/>
              </a:rPr>
              <a:t>A procedure defined in a service's code that implements the functionality for an operation. This operation is exposed to clients as methods on a WCF client. The method can return a value, and can take an optional number of arguments, or take no arguments, and return no response. For example, an operation that functions as a simple "Hello" can be used as a notification of a client's presence and to begin a series of operations.</a:t>
            </a:r>
          </a:p>
          <a:p>
            <a:endParaRPr lang="en-US" dirty="0">
              <a:solidFill>
                <a:srgbClr val="171717"/>
              </a:solidFill>
              <a:latin typeface="Segoe UI" panose="020B0502040204020203" pitchFamily="34" charset="0"/>
            </a:endParaRPr>
          </a:p>
          <a:p>
            <a:r>
              <a:rPr lang="en-US" b="1" dirty="0">
                <a:solidFill>
                  <a:srgbClr val="171717"/>
                </a:solidFill>
                <a:latin typeface="Segoe UI" panose="020B0502040204020203" pitchFamily="34" charset="0"/>
              </a:rPr>
              <a:t>Service contract</a:t>
            </a:r>
            <a:br>
              <a:rPr lang="en-US" dirty="0">
                <a:solidFill>
                  <a:srgbClr val="171717"/>
                </a:solidFill>
                <a:latin typeface="Segoe UI" panose="020B0502040204020203" pitchFamily="34" charset="0"/>
              </a:rPr>
            </a:br>
            <a:r>
              <a:rPr lang="en-US" dirty="0">
                <a:solidFill>
                  <a:srgbClr val="171717"/>
                </a:solidFill>
                <a:latin typeface="Segoe UI" panose="020B0502040204020203" pitchFamily="34" charset="0"/>
              </a:rPr>
              <a:t>Ties together multiple related operations into a single functional unit. The contract can define service-level settings, such as the namespace of the service, a corresponding callback contract, and other such settings. In most cases, the contract is defined by creating an interface in the programming language of your choice and applying the </a:t>
            </a:r>
            <a:r>
              <a:rPr lang="en-US" u="sng" dirty="0" err="1">
                <a:solidFill>
                  <a:srgbClr val="171717"/>
                </a:solidFill>
                <a:latin typeface="Segoe UI" panose="020B0502040204020203" pitchFamily="34" charset="0"/>
                <a:hlinkClick r:id="rId2"/>
              </a:rPr>
              <a:t>ServiceContractAttribute</a:t>
            </a:r>
            <a:r>
              <a:rPr lang="en-US" dirty="0">
                <a:solidFill>
                  <a:srgbClr val="171717"/>
                </a:solidFill>
                <a:latin typeface="Segoe UI" panose="020B0502040204020203" pitchFamily="34" charset="0"/>
              </a:rPr>
              <a:t> attribute to the interface. The actual service code results by implementing the interface.</a:t>
            </a:r>
          </a:p>
          <a:p>
            <a:endParaRPr lang="en-US" dirty="0">
              <a:solidFill>
                <a:srgbClr val="171717"/>
              </a:solidFill>
              <a:latin typeface="Segoe UI" panose="020B0502040204020203" pitchFamily="34" charset="0"/>
            </a:endParaRPr>
          </a:p>
          <a:p>
            <a:r>
              <a:rPr lang="en-US" b="1" dirty="0">
                <a:solidFill>
                  <a:srgbClr val="171717"/>
                </a:solidFill>
                <a:latin typeface="Segoe UI" panose="020B0502040204020203" pitchFamily="34" charset="0"/>
              </a:rPr>
              <a:t>Operation contract</a:t>
            </a:r>
            <a:br>
              <a:rPr lang="en-US" dirty="0">
                <a:solidFill>
                  <a:srgbClr val="171717"/>
                </a:solidFill>
                <a:latin typeface="Segoe UI" panose="020B0502040204020203" pitchFamily="34" charset="0"/>
              </a:rPr>
            </a:br>
            <a:r>
              <a:rPr lang="en-US" dirty="0">
                <a:solidFill>
                  <a:srgbClr val="171717"/>
                </a:solidFill>
                <a:latin typeface="Segoe UI" panose="020B0502040204020203" pitchFamily="34" charset="0"/>
              </a:rPr>
              <a:t>An operation contract defines the parameters and return type of an operation. When creating an interface that defines the service contract, you signify an operation contract by applying the </a:t>
            </a:r>
            <a:r>
              <a:rPr lang="en-US" u="sng" dirty="0" err="1">
                <a:solidFill>
                  <a:srgbClr val="171717"/>
                </a:solidFill>
                <a:latin typeface="Segoe UI" panose="020B0502040204020203" pitchFamily="34" charset="0"/>
                <a:hlinkClick r:id="rId3"/>
              </a:rPr>
              <a:t>OperationContractAttribute</a:t>
            </a:r>
            <a:r>
              <a:rPr lang="en-US" dirty="0">
                <a:solidFill>
                  <a:srgbClr val="171717"/>
                </a:solidFill>
                <a:latin typeface="Segoe UI" panose="020B0502040204020203" pitchFamily="34" charset="0"/>
              </a:rPr>
              <a:t> attribute to each method definition that is part of the contract. The operations can be modeled as taking a single message and returning a single message, or as taking a set of types and returning a type. In the latter case, the system will determine the format for the messages that need to be exchanged for that operation.</a:t>
            </a:r>
          </a:p>
        </p:txBody>
      </p:sp>
    </p:spTree>
    <p:extLst>
      <p:ext uri="{BB962C8B-B14F-4D97-AF65-F5344CB8AC3E}">
        <p14:creationId xmlns:p14="http://schemas.microsoft.com/office/powerpoint/2010/main" val="42611676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4402C6-75AD-4C5F-8B85-BDA20BA18943}"/>
              </a:ext>
            </a:extLst>
          </p:cNvPr>
          <p:cNvSpPr/>
          <p:nvPr/>
        </p:nvSpPr>
        <p:spPr>
          <a:xfrm>
            <a:off x="944217" y="889844"/>
            <a:ext cx="8199783" cy="4801314"/>
          </a:xfrm>
          <a:prstGeom prst="rect">
            <a:avLst/>
          </a:prstGeom>
        </p:spPr>
        <p:txBody>
          <a:bodyPr wrap="square">
            <a:spAutoFit/>
          </a:bodyPr>
          <a:lstStyle/>
          <a:p>
            <a:r>
              <a:rPr lang="en-US" b="1" dirty="0">
                <a:solidFill>
                  <a:srgbClr val="171717"/>
                </a:solidFill>
                <a:latin typeface="Segoe UI" panose="020B0502040204020203" pitchFamily="34" charset="0"/>
              </a:rPr>
              <a:t>Data contract</a:t>
            </a:r>
            <a:br>
              <a:rPr lang="en-US" dirty="0">
                <a:solidFill>
                  <a:srgbClr val="171717"/>
                </a:solidFill>
                <a:latin typeface="Segoe UI" panose="020B0502040204020203" pitchFamily="34" charset="0"/>
              </a:rPr>
            </a:br>
            <a:r>
              <a:rPr lang="en-US" dirty="0">
                <a:solidFill>
                  <a:srgbClr val="171717"/>
                </a:solidFill>
                <a:latin typeface="Segoe UI" panose="020B0502040204020203" pitchFamily="34" charset="0"/>
              </a:rPr>
              <a:t>The descriptions in metadata of the data types that a service uses. This enables others to interoperate with the service. The data types can be used in any part of a message, for example, as parameters or return types. If the service is using only simple types, there is no need to explicitly use data contracts.</a:t>
            </a:r>
          </a:p>
          <a:p>
            <a:endParaRPr lang="en-US" b="1" dirty="0">
              <a:solidFill>
                <a:srgbClr val="171717"/>
              </a:solidFill>
              <a:latin typeface="Segoe UI" panose="020B0502040204020203" pitchFamily="34" charset="0"/>
            </a:endParaRPr>
          </a:p>
          <a:p>
            <a:r>
              <a:rPr lang="en-US" b="1" dirty="0">
                <a:solidFill>
                  <a:srgbClr val="171717"/>
                </a:solidFill>
                <a:latin typeface="Segoe UI" panose="020B0502040204020203" pitchFamily="34" charset="0"/>
              </a:rPr>
              <a:t>Message contract</a:t>
            </a:r>
            <a:br>
              <a:rPr lang="en-US" dirty="0">
                <a:solidFill>
                  <a:srgbClr val="171717"/>
                </a:solidFill>
                <a:latin typeface="Segoe UI" panose="020B0502040204020203" pitchFamily="34" charset="0"/>
              </a:rPr>
            </a:br>
            <a:r>
              <a:rPr lang="en-US" dirty="0">
                <a:solidFill>
                  <a:srgbClr val="171717"/>
                </a:solidFill>
                <a:latin typeface="Segoe UI" panose="020B0502040204020203" pitchFamily="34" charset="0"/>
              </a:rPr>
              <a:t>Describes the format of a message. For example, it declares whether message elements should go in headers versus the body, what level of security should be applied to what elements of the message, and so on.</a:t>
            </a:r>
          </a:p>
          <a:p>
            <a:endParaRPr lang="en-US" dirty="0">
              <a:solidFill>
                <a:srgbClr val="171717"/>
              </a:solidFill>
              <a:latin typeface="Segoe UI" panose="020B0502040204020203" pitchFamily="34" charset="0"/>
            </a:endParaRPr>
          </a:p>
          <a:p>
            <a:r>
              <a:rPr lang="en-US" b="1" dirty="0">
                <a:solidFill>
                  <a:srgbClr val="171717"/>
                </a:solidFill>
                <a:latin typeface="Segoe UI" panose="020B0502040204020203" pitchFamily="34" charset="0"/>
              </a:rPr>
              <a:t>Fault contract</a:t>
            </a:r>
            <a:br>
              <a:rPr lang="en-US" dirty="0">
                <a:solidFill>
                  <a:srgbClr val="171717"/>
                </a:solidFill>
                <a:latin typeface="Segoe UI" panose="020B0502040204020203" pitchFamily="34" charset="0"/>
              </a:rPr>
            </a:br>
            <a:r>
              <a:rPr lang="en-US" dirty="0">
                <a:solidFill>
                  <a:srgbClr val="171717"/>
                </a:solidFill>
                <a:latin typeface="Segoe UI" panose="020B0502040204020203" pitchFamily="34" charset="0"/>
              </a:rPr>
              <a:t>Can be associated with a service operation to denote errors that can be returned to the caller. An operation can have zero or more faults associated with it. These errors are SOAP faults that are modeled as exceptions in the programming model.</a:t>
            </a:r>
          </a:p>
          <a:p>
            <a:endParaRPr lang="en-US" dirty="0">
              <a:solidFill>
                <a:srgbClr val="171717"/>
              </a:solidFill>
              <a:latin typeface="Segoe UI" panose="020B0502040204020203" pitchFamily="34" charset="0"/>
            </a:endParaRPr>
          </a:p>
        </p:txBody>
      </p:sp>
    </p:spTree>
    <p:extLst>
      <p:ext uri="{BB962C8B-B14F-4D97-AF65-F5344CB8AC3E}">
        <p14:creationId xmlns:p14="http://schemas.microsoft.com/office/powerpoint/2010/main" val="27731486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F33E738-5574-455F-8C37-C495E595D882}"/>
              </a:ext>
            </a:extLst>
          </p:cNvPr>
          <p:cNvSpPr/>
          <p:nvPr/>
        </p:nvSpPr>
        <p:spPr>
          <a:xfrm>
            <a:off x="606287" y="86718"/>
            <a:ext cx="8537713" cy="6948056"/>
          </a:xfrm>
          <a:prstGeom prst="rect">
            <a:avLst/>
          </a:prstGeom>
        </p:spPr>
        <p:txBody>
          <a:bodyPr wrap="square">
            <a:spAutoFit/>
          </a:bodyPr>
          <a:lstStyle/>
          <a:p>
            <a:pPr lvl="0" eaLnBrk="0" fontAlgn="base" hangingPunct="0">
              <a:spcBef>
                <a:spcPct val="0"/>
              </a:spcBef>
              <a:spcAft>
                <a:spcPct val="0"/>
              </a:spcAft>
            </a:pPr>
            <a:r>
              <a:rPr lang="en-US" altLang="en-US" b="1" dirty="0">
                <a:solidFill>
                  <a:srgbClr val="171717"/>
                </a:solidFill>
                <a:latin typeface="Segoe UI" panose="020B0502040204020203" pitchFamily="34" charset="0"/>
                <a:cs typeface="Segoe UI" panose="020B0502040204020203" pitchFamily="34" charset="0"/>
              </a:rPr>
              <a:t>Behaviors</a:t>
            </a:r>
            <a:br>
              <a:rPr lang="en-US" altLang="en-US" dirty="0">
                <a:solidFill>
                  <a:srgbClr val="171717"/>
                </a:solidFill>
                <a:latin typeface="Segoe UI" panose="020B0502040204020203" pitchFamily="34" charset="0"/>
                <a:cs typeface="Segoe UI" panose="020B0502040204020203" pitchFamily="34" charset="0"/>
              </a:rPr>
            </a:br>
            <a:r>
              <a:rPr lang="en-US" altLang="en-US" dirty="0">
                <a:solidFill>
                  <a:srgbClr val="171717"/>
                </a:solidFill>
                <a:latin typeface="Segoe UI" panose="020B0502040204020203" pitchFamily="34" charset="0"/>
                <a:cs typeface="Segoe UI" panose="020B0502040204020203" pitchFamily="34" charset="0"/>
              </a:rPr>
              <a:t>A component that controls various run-time aspects of a service, an endpoint, a particular operation, or a client.  Behaviors are grouped according to scope: common behaviors affect all endpoints globally, service behaviors affect only service-related aspects, endpoint behaviors affect only endpoint-related properties, and operation-level behaviors affect particular operations. </a:t>
            </a:r>
          </a:p>
          <a:p>
            <a:pPr lvl="0" eaLnBrk="0" fontAlgn="base" hangingPunct="0">
              <a:spcBef>
                <a:spcPct val="0"/>
              </a:spcBef>
              <a:spcAft>
                <a:spcPct val="0"/>
              </a:spcAft>
            </a:pPr>
            <a:r>
              <a:rPr lang="en-US" altLang="en-US" dirty="0">
                <a:solidFill>
                  <a:srgbClr val="171717"/>
                </a:solidFill>
                <a:latin typeface="Segoe UI" panose="020B0502040204020203" pitchFamily="34" charset="0"/>
                <a:cs typeface="Segoe UI" panose="020B0502040204020203" pitchFamily="34" charset="0"/>
              </a:rPr>
              <a:t>For example, one service behavior is throttling, which specifies how a service reacts when an excess of messages threaten to overwhelm its handling capabilities. </a:t>
            </a:r>
          </a:p>
          <a:p>
            <a:pPr lvl="0" eaLnBrk="0" fontAlgn="base" hangingPunct="0">
              <a:spcBef>
                <a:spcPct val="0"/>
              </a:spcBef>
              <a:spcAft>
                <a:spcPct val="0"/>
              </a:spcAft>
            </a:pPr>
            <a:r>
              <a:rPr lang="en-US" altLang="en-US" dirty="0">
                <a:solidFill>
                  <a:srgbClr val="171717"/>
                </a:solidFill>
                <a:latin typeface="Segoe UI" panose="020B0502040204020203" pitchFamily="34" charset="0"/>
                <a:cs typeface="Segoe UI" panose="020B0502040204020203" pitchFamily="34" charset="0"/>
              </a:rPr>
              <a:t>An endpoint behavior, on the other hand, controls only aspects that are relevant to endpoints, such as how and where to find a security credential.</a:t>
            </a:r>
          </a:p>
          <a:p>
            <a:pPr lvl="0" eaLnBrk="0" fontAlgn="base" hangingPunct="0">
              <a:spcBef>
                <a:spcPct val="0"/>
              </a:spcBef>
              <a:spcAft>
                <a:spcPct val="0"/>
              </a:spcAft>
            </a:pPr>
            <a:endParaRPr lang="en-US" altLang="en-US" b="1" dirty="0">
              <a:solidFill>
                <a:srgbClr val="171717"/>
              </a:solidFill>
              <a:latin typeface="Segoe UI" panose="020B0502040204020203" pitchFamily="34" charset="0"/>
              <a:cs typeface="Segoe UI" panose="020B0502040204020203" pitchFamily="34" charset="0"/>
            </a:endParaRPr>
          </a:p>
          <a:p>
            <a:pPr lvl="0" eaLnBrk="0" fontAlgn="base" hangingPunct="0">
              <a:spcBef>
                <a:spcPct val="0"/>
              </a:spcBef>
              <a:spcAft>
                <a:spcPct val="0"/>
              </a:spcAft>
            </a:pPr>
            <a:r>
              <a:rPr lang="en-US" altLang="en-US" b="1" dirty="0">
                <a:solidFill>
                  <a:srgbClr val="171717"/>
                </a:solidFill>
                <a:latin typeface="Segoe UI" panose="020B0502040204020203" pitchFamily="34" charset="0"/>
                <a:cs typeface="Segoe UI" panose="020B0502040204020203" pitchFamily="34" charset="0"/>
              </a:rPr>
              <a:t>Binding element</a:t>
            </a:r>
            <a:br>
              <a:rPr lang="en-US" altLang="en-US" dirty="0">
                <a:solidFill>
                  <a:srgbClr val="171717"/>
                </a:solidFill>
                <a:latin typeface="Segoe UI" panose="020B0502040204020203" pitchFamily="34" charset="0"/>
                <a:cs typeface="Segoe UI" panose="020B0502040204020203" pitchFamily="34" charset="0"/>
              </a:rPr>
            </a:br>
            <a:r>
              <a:rPr lang="en-US" altLang="en-US" dirty="0">
                <a:solidFill>
                  <a:srgbClr val="171717"/>
                </a:solidFill>
                <a:latin typeface="Segoe UI" panose="020B0502040204020203" pitchFamily="34" charset="0"/>
                <a:cs typeface="Segoe UI" panose="020B0502040204020203" pitchFamily="34" charset="0"/>
              </a:rPr>
              <a:t>Represents a particular piece of the binding, such as a transport, an encoding, </a:t>
            </a:r>
          </a:p>
          <a:p>
            <a:pPr lvl="0" eaLnBrk="0" fontAlgn="base" hangingPunct="0">
              <a:spcBef>
                <a:spcPct val="0"/>
              </a:spcBef>
              <a:spcAft>
                <a:spcPct val="0"/>
              </a:spcAft>
            </a:pPr>
            <a:r>
              <a:rPr lang="en-US" altLang="en-US" dirty="0">
                <a:solidFill>
                  <a:srgbClr val="171717"/>
                </a:solidFill>
                <a:latin typeface="Segoe UI" panose="020B0502040204020203" pitchFamily="34" charset="0"/>
                <a:cs typeface="Segoe UI" panose="020B0502040204020203" pitchFamily="34" charset="0"/>
              </a:rPr>
              <a:t>an implementation of an infrastructure-level protocol (such as WS-</a:t>
            </a:r>
            <a:r>
              <a:rPr lang="en-US" altLang="en-US" dirty="0" err="1">
                <a:solidFill>
                  <a:srgbClr val="171717"/>
                </a:solidFill>
                <a:latin typeface="Segoe UI" panose="020B0502040204020203" pitchFamily="34" charset="0"/>
                <a:cs typeface="Segoe UI" panose="020B0502040204020203" pitchFamily="34" charset="0"/>
              </a:rPr>
              <a:t>ReliableMessaging</a:t>
            </a:r>
            <a:r>
              <a:rPr lang="en-US" altLang="en-US" dirty="0">
                <a:solidFill>
                  <a:srgbClr val="171717"/>
                </a:solidFill>
                <a:latin typeface="Segoe UI" panose="020B0502040204020203" pitchFamily="34" charset="0"/>
                <a:cs typeface="Segoe UI" panose="020B0502040204020203" pitchFamily="34" charset="0"/>
              </a:rPr>
              <a:t>), or any other component of the communication stack.</a:t>
            </a:r>
          </a:p>
          <a:p>
            <a:pPr lvl="0" eaLnBrk="0" fontAlgn="base" hangingPunct="0">
              <a:spcBef>
                <a:spcPct val="0"/>
              </a:spcBef>
              <a:spcAft>
                <a:spcPct val="0"/>
              </a:spcAft>
            </a:pPr>
            <a:endParaRPr lang="en-US" altLang="en-US" sz="1050" dirty="0">
              <a:solidFill>
                <a:srgbClr val="171717"/>
              </a:solidFill>
              <a:latin typeface="Segoe UI" panose="020B0502040204020203" pitchFamily="34" charset="0"/>
              <a:cs typeface="Segoe UI" panose="020B0502040204020203" pitchFamily="34" charset="0"/>
            </a:endParaRPr>
          </a:p>
          <a:p>
            <a:pPr lvl="0" eaLnBrk="0" fontAlgn="base" hangingPunct="0">
              <a:spcBef>
                <a:spcPct val="0"/>
              </a:spcBef>
              <a:spcAft>
                <a:spcPct val="0"/>
              </a:spcAft>
            </a:pPr>
            <a:endParaRPr lang="en-US" altLang="en-US" sz="1050" dirty="0"/>
          </a:p>
          <a:p>
            <a:pPr lvl="0" eaLnBrk="0" fontAlgn="base" hangingPunct="0">
              <a:spcBef>
                <a:spcPct val="0"/>
              </a:spcBef>
              <a:spcAft>
                <a:spcPct val="0"/>
              </a:spcAft>
            </a:pPr>
            <a:endParaRPr lang="en-US" altLang="en-US" sz="1050" dirty="0">
              <a:solidFill>
                <a:srgbClr val="171717"/>
              </a:solidFill>
              <a:latin typeface="Segoe UI" panose="020B0502040204020203" pitchFamily="34" charset="0"/>
              <a:cs typeface="Segoe UI" panose="020B0502040204020203" pitchFamily="34" charset="0"/>
            </a:endParaRPr>
          </a:p>
          <a:p>
            <a:pPr lvl="0" eaLnBrk="0" fontAlgn="base" hangingPunct="0">
              <a:spcBef>
                <a:spcPct val="0"/>
              </a:spcBef>
              <a:spcAft>
                <a:spcPct val="0"/>
              </a:spcAft>
            </a:pPr>
            <a:r>
              <a:rPr lang="en-US" altLang="en-US" b="1" dirty="0">
                <a:solidFill>
                  <a:srgbClr val="171717"/>
                </a:solidFill>
                <a:latin typeface="Segoe UI" panose="020B0502040204020203" pitchFamily="34" charset="0"/>
                <a:cs typeface="Segoe UI" panose="020B0502040204020203" pitchFamily="34" charset="0"/>
              </a:rPr>
              <a:t>System-provided bindings</a:t>
            </a:r>
            <a:br>
              <a:rPr lang="en-US" altLang="en-US" dirty="0">
                <a:solidFill>
                  <a:srgbClr val="171717"/>
                </a:solidFill>
                <a:latin typeface="Segoe UI" panose="020B0502040204020203" pitchFamily="34" charset="0"/>
                <a:cs typeface="Segoe UI" panose="020B0502040204020203" pitchFamily="34" charset="0"/>
              </a:rPr>
            </a:br>
            <a:r>
              <a:rPr lang="en-US" altLang="en-US" dirty="0">
                <a:solidFill>
                  <a:srgbClr val="171717"/>
                </a:solidFill>
                <a:latin typeface="Segoe UI" panose="020B0502040204020203" pitchFamily="34" charset="0"/>
                <a:cs typeface="Segoe UI" panose="020B0502040204020203" pitchFamily="34" charset="0"/>
              </a:rPr>
              <a:t>WCF includes a number of system-provided bindings. These are collections of binding elements that are optimized for specific scenarios. </a:t>
            </a:r>
          </a:p>
          <a:p>
            <a:pPr lvl="0" eaLnBrk="0" fontAlgn="base" hangingPunct="0">
              <a:spcBef>
                <a:spcPct val="0"/>
              </a:spcBef>
              <a:spcAft>
                <a:spcPct val="0"/>
              </a:spcAft>
            </a:pPr>
            <a:r>
              <a:rPr lang="en-US" altLang="en-US" dirty="0">
                <a:solidFill>
                  <a:srgbClr val="171717"/>
                </a:solidFill>
                <a:latin typeface="Segoe UI" panose="020B0502040204020203" pitchFamily="34" charset="0"/>
                <a:cs typeface="Segoe UI" panose="020B0502040204020203" pitchFamily="34" charset="0"/>
              </a:rPr>
              <a:t>For example, the </a:t>
            </a:r>
            <a:r>
              <a:rPr lang="en-US" altLang="en-US" u="sng" dirty="0" err="1">
                <a:solidFill>
                  <a:srgbClr val="171717"/>
                </a:solidFill>
                <a:latin typeface="Segoe UI" panose="020B0502040204020203" pitchFamily="34" charset="0"/>
                <a:cs typeface="Segoe UI" panose="020B0502040204020203" pitchFamily="34" charset="0"/>
                <a:hlinkClick r:id="rId2"/>
              </a:rPr>
              <a:t>WSHttpBinding</a:t>
            </a:r>
            <a:r>
              <a:rPr lang="en-US" altLang="en-US" dirty="0">
                <a:solidFill>
                  <a:srgbClr val="171717"/>
                </a:solidFill>
                <a:latin typeface="Segoe UI" panose="020B0502040204020203" pitchFamily="34" charset="0"/>
                <a:cs typeface="Segoe UI" panose="020B0502040204020203" pitchFamily="34" charset="0"/>
              </a:rPr>
              <a:t> is designed for interoperability with services that implement various WS-* specifications. These predefined bindings save time by presenting only those options that can be correctly applied to the specific scenario. </a:t>
            </a:r>
          </a:p>
          <a:p>
            <a:pPr lvl="0" eaLnBrk="0" fontAlgn="base" hangingPunct="0">
              <a:spcBef>
                <a:spcPct val="0"/>
              </a:spcBef>
              <a:spcAft>
                <a:spcPct val="0"/>
              </a:spcAft>
            </a:pPr>
            <a:r>
              <a:rPr lang="en-US" altLang="en-US" dirty="0">
                <a:solidFill>
                  <a:srgbClr val="171717"/>
                </a:solidFill>
                <a:latin typeface="Segoe UI" panose="020B0502040204020203" pitchFamily="34" charset="0"/>
                <a:cs typeface="Segoe UI" panose="020B0502040204020203" pitchFamily="34" charset="0"/>
              </a:rPr>
              <a:t>If a predefined binding does not meet your requirements, you can create your own custom binding.</a:t>
            </a:r>
            <a:endParaRPr lang="en-US" altLang="en-US" sz="1050" dirty="0"/>
          </a:p>
        </p:txBody>
      </p:sp>
    </p:spTree>
    <p:extLst>
      <p:ext uri="{BB962C8B-B14F-4D97-AF65-F5344CB8AC3E}">
        <p14:creationId xmlns:p14="http://schemas.microsoft.com/office/powerpoint/2010/main" val="34339875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992B182-9EFE-4949-9B34-C51483839173}"/>
              </a:ext>
            </a:extLst>
          </p:cNvPr>
          <p:cNvSpPr/>
          <p:nvPr/>
        </p:nvSpPr>
        <p:spPr>
          <a:xfrm>
            <a:off x="467139" y="751344"/>
            <a:ext cx="8676861" cy="4801314"/>
          </a:xfrm>
          <a:prstGeom prst="rect">
            <a:avLst/>
          </a:prstGeom>
        </p:spPr>
        <p:txBody>
          <a:bodyPr wrap="square">
            <a:spAutoFit/>
          </a:bodyPr>
          <a:lstStyle/>
          <a:p>
            <a:r>
              <a:rPr lang="en-US" b="1" dirty="0">
                <a:solidFill>
                  <a:srgbClr val="171717"/>
                </a:solidFill>
                <a:latin typeface="Segoe UI" panose="020B0502040204020203" pitchFamily="34" charset="0"/>
              </a:rPr>
              <a:t>Hosting</a:t>
            </a:r>
            <a:br>
              <a:rPr lang="en-US" dirty="0">
                <a:solidFill>
                  <a:srgbClr val="171717"/>
                </a:solidFill>
                <a:latin typeface="Segoe UI" panose="020B0502040204020203" pitchFamily="34" charset="0"/>
              </a:rPr>
            </a:br>
            <a:r>
              <a:rPr lang="en-US" dirty="0">
                <a:solidFill>
                  <a:srgbClr val="171717"/>
                </a:solidFill>
                <a:latin typeface="Segoe UI" panose="020B0502040204020203" pitchFamily="34" charset="0"/>
              </a:rPr>
              <a:t>A service must be hosted in some process. A </a:t>
            </a:r>
            <a:r>
              <a:rPr lang="en-US" i="1" dirty="0">
                <a:solidFill>
                  <a:srgbClr val="171717"/>
                </a:solidFill>
                <a:latin typeface="Segoe UI" panose="020B0502040204020203" pitchFamily="34" charset="0"/>
              </a:rPr>
              <a:t>host</a:t>
            </a:r>
            <a:r>
              <a:rPr lang="en-US" dirty="0">
                <a:solidFill>
                  <a:srgbClr val="171717"/>
                </a:solidFill>
                <a:latin typeface="Segoe UI" panose="020B0502040204020203" pitchFamily="34" charset="0"/>
              </a:rPr>
              <a:t> is an application that controls the lifetime of the service. Services can be self-hosted or managed by an existing hosting process.</a:t>
            </a:r>
          </a:p>
          <a:p>
            <a:endParaRPr lang="en-US" dirty="0">
              <a:solidFill>
                <a:srgbClr val="171717"/>
              </a:solidFill>
              <a:latin typeface="Segoe UI" panose="020B0502040204020203" pitchFamily="34" charset="0"/>
            </a:endParaRPr>
          </a:p>
          <a:p>
            <a:r>
              <a:rPr lang="en-US" b="1" dirty="0">
                <a:solidFill>
                  <a:srgbClr val="171717"/>
                </a:solidFill>
                <a:latin typeface="Segoe UI" panose="020B0502040204020203" pitchFamily="34" charset="0"/>
              </a:rPr>
              <a:t>Self-hosted service</a:t>
            </a:r>
            <a:br>
              <a:rPr lang="en-US" dirty="0">
                <a:solidFill>
                  <a:srgbClr val="171717"/>
                </a:solidFill>
                <a:latin typeface="Segoe UI" panose="020B0502040204020203" pitchFamily="34" charset="0"/>
              </a:rPr>
            </a:br>
            <a:r>
              <a:rPr lang="en-US" dirty="0">
                <a:solidFill>
                  <a:srgbClr val="171717"/>
                </a:solidFill>
                <a:latin typeface="Segoe UI" panose="020B0502040204020203" pitchFamily="34" charset="0"/>
              </a:rPr>
              <a:t>A service that runs within a process application that the developer created. The developer controls its lifetime, sets the properties of the service, opens the service (which sets it into a listening mode), and closes the service.</a:t>
            </a:r>
          </a:p>
          <a:p>
            <a:endParaRPr lang="en-US" dirty="0">
              <a:solidFill>
                <a:srgbClr val="171717"/>
              </a:solidFill>
              <a:latin typeface="Segoe UI" panose="020B0502040204020203" pitchFamily="34" charset="0"/>
            </a:endParaRPr>
          </a:p>
          <a:p>
            <a:r>
              <a:rPr lang="en-US" b="1" dirty="0">
                <a:solidFill>
                  <a:srgbClr val="171717"/>
                </a:solidFill>
                <a:latin typeface="Segoe UI" panose="020B0502040204020203" pitchFamily="34" charset="0"/>
              </a:rPr>
              <a:t>Hosting process</a:t>
            </a:r>
            <a:br>
              <a:rPr lang="en-US" dirty="0">
                <a:solidFill>
                  <a:srgbClr val="171717"/>
                </a:solidFill>
                <a:latin typeface="Segoe UI" panose="020B0502040204020203" pitchFamily="34" charset="0"/>
              </a:rPr>
            </a:br>
            <a:r>
              <a:rPr lang="en-US" dirty="0">
                <a:solidFill>
                  <a:srgbClr val="171717"/>
                </a:solidFill>
                <a:latin typeface="Segoe UI" panose="020B0502040204020203" pitchFamily="34" charset="0"/>
              </a:rPr>
              <a:t>An application that is designed to host services. These include Internet Information Services (IIS), Windows Activation Services (WAS), and Windows Services. In these hosted scenarios, the host controls the lifetime of the service. For example, using IIS you can set up a virtual directory that contains the service assembly and configuration file. When a message is received, IIS starts the service and controls its lifetime.</a:t>
            </a:r>
            <a:endParaRPr lang="en-US" b="0" i="0" dirty="0">
              <a:solidFill>
                <a:srgbClr val="171717"/>
              </a:solidFill>
              <a:effectLst/>
              <a:latin typeface="Segoe UI" panose="020B0502040204020203" pitchFamily="34" charset="0"/>
            </a:endParaRPr>
          </a:p>
        </p:txBody>
      </p:sp>
    </p:spTree>
    <p:extLst>
      <p:ext uri="{BB962C8B-B14F-4D97-AF65-F5344CB8AC3E}">
        <p14:creationId xmlns:p14="http://schemas.microsoft.com/office/powerpoint/2010/main" val="2452624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0811E-DFC4-4F2A-8D59-4E5F7D246F90}"/>
              </a:ext>
            </a:extLst>
          </p:cNvPr>
          <p:cNvSpPr>
            <a:spLocks noGrp="1"/>
          </p:cNvSpPr>
          <p:nvPr>
            <p:ph type="title"/>
          </p:nvPr>
        </p:nvSpPr>
        <p:spPr/>
        <p:txBody>
          <a:bodyPr>
            <a:normAutofit/>
          </a:bodyPr>
          <a:lstStyle/>
          <a:p>
            <a:r>
              <a:rPr lang="en-US" sz="2400" b="1" dirty="0"/>
              <a:t>What is a Service</a:t>
            </a:r>
          </a:p>
        </p:txBody>
      </p:sp>
      <p:sp>
        <p:nvSpPr>
          <p:cNvPr id="3" name="Content Placeholder 2">
            <a:extLst>
              <a:ext uri="{FF2B5EF4-FFF2-40B4-BE49-F238E27FC236}">
                <a16:creationId xmlns:a16="http://schemas.microsoft.com/office/drawing/2014/main" id="{BC6EAFE7-5A3B-497D-AC96-D340038D8411}"/>
              </a:ext>
            </a:extLst>
          </p:cNvPr>
          <p:cNvSpPr>
            <a:spLocks noGrp="1"/>
          </p:cNvSpPr>
          <p:nvPr>
            <p:ph idx="1"/>
          </p:nvPr>
        </p:nvSpPr>
        <p:spPr/>
        <p:txBody>
          <a:bodyPr>
            <a:normAutofit/>
          </a:bodyPr>
          <a:lstStyle/>
          <a:p>
            <a:r>
              <a:rPr lang="en-US" sz="2000" dirty="0"/>
              <a:t>In general, a </a:t>
            </a:r>
            <a:r>
              <a:rPr lang="en-US" sz="2000" b="1" dirty="0"/>
              <a:t>service</a:t>
            </a:r>
            <a:r>
              <a:rPr lang="en-US" sz="2000" dirty="0"/>
              <a:t> refers to work that is performed by one or more people that benefits others.</a:t>
            </a:r>
          </a:p>
          <a:p>
            <a:pPr marL="0" indent="0">
              <a:buNone/>
            </a:pPr>
            <a:r>
              <a:rPr lang="en-US" sz="2000" dirty="0"/>
              <a:t>e.g. A doctor performs the service of diagnosis and treatment</a:t>
            </a:r>
          </a:p>
          <a:p>
            <a:pPr marL="0" indent="0">
              <a:buNone/>
            </a:pPr>
            <a:endParaRPr lang="en-US" sz="2000" dirty="0"/>
          </a:p>
          <a:p>
            <a:r>
              <a:rPr lang="en-US" sz="2000" b="1" dirty="0"/>
              <a:t>In reference to computer software</a:t>
            </a:r>
            <a:r>
              <a:rPr lang="en-US" sz="2000" dirty="0"/>
              <a:t>, a </a:t>
            </a:r>
            <a:r>
              <a:rPr lang="en-US" sz="2000" b="1" dirty="0"/>
              <a:t>service</a:t>
            </a:r>
            <a:r>
              <a:rPr lang="en-US" sz="2000" dirty="0"/>
              <a:t> is software that performs automated tasks, responds to hardware events, or listens for data requests from other software. In a user's operating system, these services are often loaded automatically at startup, and run in the background, without user interaction. </a:t>
            </a:r>
          </a:p>
          <a:p>
            <a:pPr marL="0" indent="0">
              <a:buNone/>
            </a:pPr>
            <a:r>
              <a:rPr lang="en-US" sz="2000" dirty="0"/>
              <a:t>e.g.  For example, </a:t>
            </a:r>
            <a:r>
              <a:rPr lang="en-US" sz="2000" b="1" dirty="0"/>
              <a:t>in Microsoft Windows</a:t>
            </a:r>
            <a:r>
              <a:rPr lang="en-US" sz="2000" dirty="0"/>
              <a:t>, many services are loaded to accomplish different functions. They respond to user keyboard shortcuts, index and optimize the file system, and communicate with other devices on the local network.</a:t>
            </a:r>
          </a:p>
          <a:p>
            <a:pPr marL="0" indent="0">
              <a:buNone/>
            </a:pPr>
            <a:r>
              <a:rPr lang="en-US" sz="2000" b="1" dirty="0"/>
              <a:t>To see the list of services in windows, open </a:t>
            </a:r>
            <a:r>
              <a:rPr lang="en-US" sz="2000" b="1" dirty="0" err="1"/>
              <a:t>cmd</a:t>
            </a:r>
            <a:r>
              <a:rPr lang="en-US" sz="2000" b="1" dirty="0"/>
              <a:t> and enter: </a:t>
            </a:r>
            <a:r>
              <a:rPr lang="en-US" sz="2000" b="1" i="1" dirty="0" err="1"/>
              <a:t>sc</a:t>
            </a:r>
            <a:r>
              <a:rPr lang="en-US" sz="2000" b="1" i="1" dirty="0"/>
              <a:t> query type= service</a:t>
            </a:r>
          </a:p>
        </p:txBody>
      </p:sp>
    </p:spTree>
    <p:extLst>
      <p:ext uri="{BB962C8B-B14F-4D97-AF65-F5344CB8AC3E}">
        <p14:creationId xmlns:p14="http://schemas.microsoft.com/office/powerpoint/2010/main" val="15204376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4DD4B8A-B567-4337-9DD4-D0572BF3E95E}"/>
              </a:ext>
            </a:extLst>
          </p:cNvPr>
          <p:cNvSpPr/>
          <p:nvPr/>
        </p:nvSpPr>
        <p:spPr>
          <a:xfrm>
            <a:off x="337930" y="129061"/>
            <a:ext cx="11688418" cy="5909310"/>
          </a:xfrm>
          <a:prstGeom prst="rect">
            <a:avLst/>
          </a:prstGeom>
        </p:spPr>
        <p:txBody>
          <a:bodyPr wrap="square">
            <a:spAutoFit/>
          </a:bodyPr>
          <a:lstStyle/>
          <a:p>
            <a:r>
              <a:rPr lang="en-US" b="1" dirty="0">
                <a:solidFill>
                  <a:srgbClr val="171717"/>
                </a:solidFill>
                <a:latin typeface="Segoe UI" panose="020B0502040204020203" pitchFamily="34" charset="0"/>
              </a:rPr>
              <a:t>Client application</a:t>
            </a:r>
            <a:br>
              <a:rPr lang="en-US" dirty="0">
                <a:solidFill>
                  <a:srgbClr val="171717"/>
                </a:solidFill>
                <a:latin typeface="Segoe UI" panose="020B0502040204020203" pitchFamily="34" charset="0"/>
              </a:rPr>
            </a:br>
            <a:r>
              <a:rPr lang="en-US" dirty="0">
                <a:solidFill>
                  <a:srgbClr val="171717"/>
                </a:solidFill>
                <a:latin typeface="Segoe UI" panose="020B0502040204020203" pitchFamily="34" charset="0"/>
              </a:rPr>
              <a:t>A program that exchanges messages with one or more endpoints. The client application begins by creating an instance of a WCF client and calling methods of the WCF client. It is important to note that a single application can be both a client and a service.</a:t>
            </a:r>
          </a:p>
          <a:p>
            <a:endParaRPr lang="en-US" dirty="0">
              <a:solidFill>
                <a:srgbClr val="171717"/>
              </a:solidFill>
              <a:latin typeface="Segoe UI" panose="020B0502040204020203" pitchFamily="34" charset="0"/>
            </a:endParaRPr>
          </a:p>
          <a:p>
            <a:r>
              <a:rPr lang="en-US" b="1" dirty="0">
                <a:solidFill>
                  <a:srgbClr val="171717"/>
                </a:solidFill>
                <a:latin typeface="Segoe UI" panose="020B0502040204020203" pitchFamily="34" charset="0"/>
              </a:rPr>
              <a:t>WCF client</a:t>
            </a:r>
            <a:br>
              <a:rPr lang="en-US" dirty="0">
                <a:solidFill>
                  <a:srgbClr val="171717"/>
                </a:solidFill>
                <a:latin typeface="Segoe UI" panose="020B0502040204020203" pitchFamily="34" charset="0"/>
              </a:rPr>
            </a:br>
            <a:r>
              <a:rPr lang="en-US" dirty="0">
                <a:solidFill>
                  <a:srgbClr val="171717"/>
                </a:solidFill>
                <a:latin typeface="Segoe UI" panose="020B0502040204020203" pitchFamily="34" charset="0"/>
              </a:rPr>
              <a:t>A client-application construct that exposes the service operations as methods (in the .NET Framework programming language of your choice, such as Visual Basic or Visual C#). Any application can host a WCF client, including an application that hosts a service. Therefore, it is possible to create a service that includes WCF clients of other services.</a:t>
            </a:r>
          </a:p>
          <a:p>
            <a:endParaRPr lang="en-US" dirty="0">
              <a:solidFill>
                <a:srgbClr val="171717"/>
              </a:solidFill>
              <a:latin typeface="Segoe UI" panose="020B0502040204020203" pitchFamily="34" charset="0"/>
            </a:endParaRPr>
          </a:p>
          <a:p>
            <a:r>
              <a:rPr lang="en-US" b="1" dirty="0">
                <a:solidFill>
                  <a:srgbClr val="171717"/>
                </a:solidFill>
                <a:latin typeface="Segoe UI" panose="020B0502040204020203" pitchFamily="34" charset="0"/>
              </a:rPr>
              <a:t>Metadata</a:t>
            </a:r>
            <a:br>
              <a:rPr lang="en-US" dirty="0">
                <a:solidFill>
                  <a:srgbClr val="171717"/>
                </a:solidFill>
                <a:latin typeface="Segoe UI" panose="020B0502040204020203" pitchFamily="34" charset="0"/>
              </a:rPr>
            </a:br>
            <a:r>
              <a:rPr lang="en-US" dirty="0">
                <a:solidFill>
                  <a:srgbClr val="171717"/>
                </a:solidFill>
                <a:latin typeface="Segoe UI" panose="020B0502040204020203" pitchFamily="34" charset="0"/>
              </a:rPr>
              <a:t>In a service, it describes the characteristics of the service that an external entity needs to understand to communicate with the service. When enabled, metadata for the service is automatically generated by WCF by inspecting the service and its endpoints. To publish metadata from a service, you must explicitly enable the metadata behavior.</a:t>
            </a:r>
          </a:p>
          <a:p>
            <a:endParaRPr lang="en-US" b="1" dirty="0">
              <a:solidFill>
                <a:srgbClr val="171717"/>
              </a:solidFill>
              <a:latin typeface="Segoe UI" panose="020B0502040204020203" pitchFamily="34" charset="0"/>
            </a:endParaRPr>
          </a:p>
          <a:p>
            <a:r>
              <a:rPr lang="en-US" b="1" dirty="0">
                <a:solidFill>
                  <a:srgbClr val="171717"/>
                </a:solidFill>
                <a:latin typeface="Segoe UI" panose="020B0502040204020203" pitchFamily="34" charset="0"/>
              </a:rPr>
              <a:t>Security</a:t>
            </a:r>
            <a:br>
              <a:rPr lang="en-US" dirty="0">
                <a:solidFill>
                  <a:srgbClr val="171717"/>
                </a:solidFill>
                <a:latin typeface="Segoe UI" panose="020B0502040204020203" pitchFamily="34" charset="0"/>
              </a:rPr>
            </a:br>
            <a:r>
              <a:rPr lang="en-US" dirty="0">
                <a:solidFill>
                  <a:srgbClr val="171717"/>
                </a:solidFill>
                <a:latin typeface="Segoe UI" panose="020B0502040204020203" pitchFamily="34" charset="0"/>
              </a:rPr>
              <a:t>In WCF, includes confidentiality (encryption of messages to prevent eavesdropping), integrity (the means for detection of tampering with the message), authentication (the means for validation of servers and clients), and authorization (the control of access to resources). </a:t>
            </a:r>
          </a:p>
        </p:txBody>
      </p:sp>
    </p:spTree>
    <p:extLst>
      <p:ext uri="{BB962C8B-B14F-4D97-AF65-F5344CB8AC3E}">
        <p14:creationId xmlns:p14="http://schemas.microsoft.com/office/powerpoint/2010/main" val="15691739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E197B-EF06-4534-B4AE-338D1C1F920E}"/>
              </a:ext>
            </a:extLst>
          </p:cNvPr>
          <p:cNvSpPr>
            <a:spLocks noGrp="1"/>
          </p:cNvSpPr>
          <p:nvPr>
            <p:ph type="title"/>
          </p:nvPr>
        </p:nvSpPr>
        <p:spPr/>
        <p:txBody>
          <a:bodyPr/>
          <a:lstStyle/>
          <a:p>
            <a:r>
              <a:rPr lang="en-US" dirty="0"/>
              <a:t>Service End Point</a:t>
            </a:r>
          </a:p>
        </p:txBody>
      </p:sp>
      <p:sp>
        <p:nvSpPr>
          <p:cNvPr id="3" name="Content Placeholder 2">
            <a:extLst>
              <a:ext uri="{FF2B5EF4-FFF2-40B4-BE49-F238E27FC236}">
                <a16:creationId xmlns:a16="http://schemas.microsoft.com/office/drawing/2014/main" id="{839FD0E0-C8FD-497A-A173-E9E5F5144298}"/>
              </a:ext>
            </a:extLst>
          </p:cNvPr>
          <p:cNvSpPr>
            <a:spLocks noGrp="1"/>
          </p:cNvSpPr>
          <p:nvPr>
            <p:ph idx="1"/>
          </p:nvPr>
        </p:nvSpPr>
        <p:spPr>
          <a:xfrm>
            <a:off x="838200" y="1388304"/>
            <a:ext cx="10515600" cy="4351338"/>
          </a:xfrm>
        </p:spPr>
        <p:txBody>
          <a:bodyPr/>
          <a:lstStyle/>
          <a:p>
            <a:pPr marL="0" indent="0">
              <a:buNone/>
            </a:pPr>
            <a:r>
              <a:rPr lang="en-US" dirty="0"/>
              <a:t>An End point consists of three things, which are A,B,C</a:t>
            </a:r>
          </a:p>
          <a:p>
            <a:r>
              <a:rPr lang="en-US" dirty="0"/>
              <a:t>Address (Where?)</a:t>
            </a:r>
          </a:p>
          <a:p>
            <a:r>
              <a:rPr lang="en-US" dirty="0"/>
              <a:t>Binding (how?)</a:t>
            </a:r>
          </a:p>
          <a:p>
            <a:r>
              <a:rPr lang="en-US" dirty="0"/>
              <a:t>Contract (What?)</a:t>
            </a:r>
          </a:p>
          <a:p>
            <a:pPr marL="0" indent="0">
              <a:buNone/>
            </a:pPr>
            <a:r>
              <a:rPr lang="en-US" b="1" dirty="0"/>
              <a:t>Endpoint = A + B+ C</a:t>
            </a:r>
            <a:endParaRPr lang="en-US" dirty="0"/>
          </a:p>
          <a:p>
            <a:endParaRPr lang="en-US" dirty="0"/>
          </a:p>
          <a:p>
            <a:endParaRPr lang="en-US" dirty="0"/>
          </a:p>
        </p:txBody>
      </p:sp>
    </p:spTree>
    <p:extLst>
      <p:ext uri="{BB962C8B-B14F-4D97-AF65-F5344CB8AC3E}">
        <p14:creationId xmlns:p14="http://schemas.microsoft.com/office/powerpoint/2010/main" val="17194991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C8D669-F195-4579-88CF-76E3B03B423D}"/>
              </a:ext>
            </a:extLst>
          </p:cNvPr>
          <p:cNvSpPr>
            <a:spLocks noGrp="1"/>
          </p:cNvSpPr>
          <p:nvPr>
            <p:ph idx="1"/>
          </p:nvPr>
        </p:nvSpPr>
        <p:spPr>
          <a:xfrm>
            <a:off x="838200" y="0"/>
            <a:ext cx="10515600" cy="6176963"/>
          </a:xfrm>
        </p:spPr>
        <p:txBody>
          <a:bodyPr>
            <a:normAutofit fontScale="70000" lnSpcReduction="20000"/>
          </a:bodyPr>
          <a:lstStyle/>
          <a:p>
            <a:pPr marL="0" indent="0">
              <a:buNone/>
            </a:pPr>
            <a:r>
              <a:rPr lang="en-US" b="1" dirty="0"/>
              <a:t>Address</a:t>
            </a:r>
            <a:endParaRPr lang="en-US" i="1" dirty="0"/>
          </a:p>
          <a:p>
            <a:r>
              <a:rPr lang="en-US" i="1" dirty="0"/>
              <a:t>Address</a:t>
            </a:r>
            <a:r>
              <a:rPr lang="en-US" dirty="0"/>
              <a:t> is the address of WCF Service, where the Service is hosted? It gives the exact URL of Web Service, where the Service hosts the pattern of URL, which is-</a:t>
            </a:r>
            <a:br>
              <a:rPr lang="en-US" dirty="0"/>
            </a:br>
            <a:br>
              <a:rPr lang="en-US" dirty="0"/>
            </a:br>
            <a:r>
              <a:rPr lang="en-US" i="1" dirty="0"/>
              <a:t>Scheme://domain/[:port]/path</a:t>
            </a:r>
            <a:br>
              <a:rPr lang="en-US" i="1" dirty="0"/>
            </a:br>
            <a:r>
              <a:rPr lang="en-US" i="1" dirty="0" err="1"/>
              <a:t>net.tcp</a:t>
            </a:r>
            <a:r>
              <a:rPr lang="en-US" i="1" dirty="0"/>
              <a:t>://localhost:1234/</a:t>
            </a:r>
            <a:r>
              <a:rPr lang="en-US" i="1" dirty="0" err="1"/>
              <a:t>MyService</a:t>
            </a:r>
            <a:br>
              <a:rPr lang="en-US" i="1" dirty="0"/>
            </a:br>
            <a:r>
              <a:rPr lang="en-US" i="1" dirty="0"/>
              <a:t>http://localhost:1234/MyService</a:t>
            </a:r>
            <a:br>
              <a:rPr lang="en-US" dirty="0"/>
            </a:br>
            <a:br>
              <a:rPr lang="en-US" dirty="0"/>
            </a:br>
            <a:r>
              <a:rPr lang="en-US" b="1" dirty="0"/>
              <a:t>Binding</a:t>
            </a:r>
            <a:endParaRPr lang="en-US" dirty="0"/>
          </a:p>
          <a:p>
            <a:r>
              <a:rPr lang="en-US" dirty="0"/>
              <a:t>It describes the way or mechanism by which the user will communicate with Web Service. It constitutes some binding element, which creates the structure of communication such as some transport protocols like HTTP, TCP etc. Message format or security techniques etc.</a:t>
            </a:r>
            <a:br>
              <a:rPr lang="en-US" dirty="0"/>
            </a:br>
            <a:br>
              <a:rPr lang="en-US" dirty="0"/>
            </a:br>
            <a:r>
              <a:rPr lang="en-US" b="1" dirty="0"/>
              <a:t>Contract</a:t>
            </a:r>
            <a:endParaRPr lang="en-US" dirty="0"/>
          </a:p>
          <a:p>
            <a:r>
              <a:rPr lang="en-US" dirty="0"/>
              <a:t>What functionality and operation is being provided by  the service is called contract. It specifies what functionality and operations are need to be exposed to the client. It is the interface name which has all operation that need to be exposed.</a:t>
            </a:r>
            <a:br>
              <a:rPr lang="en-US" dirty="0"/>
            </a:br>
            <a:br>
              <a:rPr lang="en-US" dirty="0"/>
            </a:br>
            <a:r>
              <a:rPr lang="en-US" b="1" dirty="0"/>
              <a:t>SOAP</a:t>
            </a:r>
            <a:br>
              <a:rPr lang="en-US" dirty="0"/>
            </a:br>
            <a:br>
              <a:rPr lang="en-US" dirty="0"/>
            </a:br>
            <a:r>
              <a:rPr lang="en-US" dirty="0" err="1"/>
              <a:t>SOAP</a:t>
            </a:r>
            <a:r>
              <a:rPr lang="en-US" dirty="0"/>
              <a:t> stands for Simple Object Access Protocol. It is not a transport protocol but an  XML based message protocol.</a:t>
            </a:r>
          </a:p>
          <a:p>
            <a:pPr marL="0" indent="0">
              <a:buNone/>
            </a:pPr>
            <a:br>
              <a:rPr lang="en-US" dirty="0"/>
            </a:br>
            <a:endParaRPr lang="en-US" dirty="0"/>
          </a:p>
        </p:txBody>
      </p:sp>
    </p:spTree>
    <p:extLst>
      <p:ext uri="{BB962C8B-B14F-4D97-AF65-F5344CB8AC3E}">
        <p14:creationId xmlns:p14="http://schemas.microsoft.com/office/powerpoint/2010/main" val="39863537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AFA39-4C62-4670-AD8D-29B677F9F53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40FD5F6-DEA4-4BB3-B670-23A75E239FB3}"/>
              </a:ext>
            </a:extLst>
          </p:cNvPr>
          <p:cNvSpPr>
            <a:spLocks noGrp="1"/>
          </p:cNvSpPr>
          <p:nvPr>
            <p:ph idx="1"/>
          </p:nvPr>
        </p:nvSpPr>
        <p:spPr/>
        <p:txBody>
          <a:bodyPr/>
          <a:lstStyle/>
          <a:p>
            <a:r>
              <a:rPr lang="en-US" dirty="0"/>
              <a:t>WCF service</a:t>
            </a:r>
          </a:p>
          <a:p>
            <a:r>
              <a:rPr lang="en-US" dirty="0"/>
              <a:t>User Defined Pass </a:t>
            </a:r>
          </a:p>
          <a:p>
            <a:r>
              <a:rPr lang="en-US" dirty="0"/>
              <a:t>Inbuilt Type</a:t>
            </a:r>
          </a:p>
          <a:p>
            <a:r>
              <a:rPr lang="en-US" dirty="0"/>
              <a:t>How to convert to RESTful.</a:t>
            </a:r>
          </a:p>
        </p:txBody>
      </p:sp>
    </p:spTree>
    <p:extLst>
      <p:ext uri="{BB962C8B-B14F-4D97-AF65-F5344CB8AC3E}">
        <p14:creationId xmlns:p14="http://schemas.microsoft.com/office/powerpoint/2010/main" val="2341015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E367E-D504-4BC5-B082-9F6600CECC80}"/>
              </a:ext>
            </a:extLst>
          </p:cNvPr>
          <p:cNvSpPr>
            <a:spLocks noGrp="1"/>
          </p:cNvSpPr>
          <p:nvPr>
            <p:ph type="title"/>
          </p:nvPr>
        </p:nvSpPr>
        <p:spPr>
          <a:xfrm>
            <a:off x="132521" y="-52318"/>
            <a:ext cx="10515600" cy="1325563"/>
          </a:xfrm>
        </p:spPr>
        <p:txBody>
          <a:bodyPr>
            <a:normAutofit/>
          </a:bodyPr>
          <a:lstStyle/>
          <a:p>
            <a:r>
              <a:rPr lang="en-US" sz="2400" dirty="0"/>
              <a:t>What is WCF</a:t>
            </a:r>
          </a:p>
        </p:txBody>
      </p:sp>
      <p:sp>
        <p:nvSpPr>
          <p:cNvPr id="3" name="Content Placeholder 2">
            <a:extLst>
              <a:ext uri="{FF2B5EF4-FFF2-40B4-BE49-F238E27FC236}">
                <a16:creationId xmlns:a16="http://schemas.microsoft.com/office/drawing/2014/main" id="{A294C984-30B7-42BD-B8EA-B2D778E95DEB}"/>
              </a:ext>
            </a:extLst>
          </p:cNvPr>
          <p:cNvSpPr>
            <a:spLocks noGrp="1"/>
          </p:cNvSpPr>
          <p:nvPr>
            <p:ph idx="1"/>
          </p:nvPr>
        </p:nvSpPr>
        <p:spPr>
          <a:xfrm>
            <a:off x="626165" y="1292087"/>
            <a:ext cx="10727635" cy="4884876"/>
          </a:xfrm>
        </p:spPr>
        <p:txBody>
          <a:bodyPr>
            <a:normAutofit fontScale="92500" lnSpcReduction="20000"/>
          </a:bodyPr>
          <a:lstStyle/>
          <a:p>
            <a:pPr marL="0" indent="0">
              <a:buNone/>
            </a:pPr>
            <a:r>
              <a:rPr lang="en-US" sz="2000" dirty="0"/>
              <a:t>Windows Communication Foundation (WCF) is a framework for building service-oriented applications. Using WCF, you can send data as asynchronous messages from one service endpoint to another. A service endpoint can be part of a continuously available service hosted by IIS, or it can be a service hosted in an application. An endpoint can be a client of a service that requests data from a service endpoint. The messages can be as simple as a single character or word sent as XML, or as complex as a stream of binary data. A few sample scenarios include:</a:t>
            </a:r>
          </a:p>
          <a:p>
            <a:r>
              <a:rPr lang="en-US" sz="2000" dirty="0"/>
              <a:t>A secure service to process business transactions.</a:t>
            </a:r>
          </a:p>
          <a:p>
            <a:r>
              <a:rPr lang="en-US" sz="2000" dirty="0"/>
              <a:t>A service that supplies current data to others, such as a traffic report or other monitoring service.</a:t>
            </a:r>
          </a:p>
          <a:p>
            <a:r>
              <a:rPr lang="en-US" sz="2000" dirty="0"/>
              <a:t>A chat service that allows two people to communicate or exchange data in real time.</a:t>
            </a:r>
          </a:p>
          <a:p>
            <a:pPr marL="0" indent="0">
              <a:buNone/>
            </a:pPr>
            <a:endParaRPr lang="en-US" sz="2000" dirty="0"/>
          </a:p>
          <a:p>
            <a:r>
              <a:rPr lang="en-US" sz="2000" dirty="0"/>
              <a:t>In general, </a:t>
            </a:r>
            <a:r>
              <a:rPr lang="en-US" sz="2100" dirty="0"/>
              <a:t>A web application running on one machine and a web service that this application is consuming is running on another machine. </a:t>
            </a:r>
            <a:endParaRPr lang="en-US" sz="2000" dirty="0"/>
          </a:p>
          <a:p>
            <a:pPr marL="0" indent="0">
              <a:buNone/>
            </a:pPr>
            <a:r>
              <a:rPr lang="en-US" sz="2000" dirty="0"/>
              <a:t>	E.g. An ecommerce site using a payment gateway like </a:t>
            </a:r>
            <a:r>
              <a:rPr lang="en-US" sz="2000" dirty="0" err="1"/>
              <a:t>Paypal</a:t>
            </a:r>
            <a:endParaRPr lang="en-US" sz="2000" dirty="0"/>
          </a:p>
          <a:p>
            <a:pPr marL="0" indent="0">
              <a:buNone/>
            </a:pPr>
            <a:endParaRPr lang="en-US" sz="2000" dirty="0"/>
          </a:p>
          <a:p>
            <a:pPr marL="0" indent="0">
              <a:buNone/>
            </a:pPr>
            <a:r>
              <a:rPr lang="en-US" sz="2000" dirty="0"/>
              <a:t>While creating such applications was possible prior to the existence of WCF, WCF makes the development of endpoints easier than ever. In summary, WCF is designed to offer a manageable approach to creating Web services and Web service clients.</a:t>
            </a:r>
          </a:p>
        </p:txBody>
      </p:sp>
    </p:spTree>
    <p:extLst>
      <p:ext uri="{BB962C8B-B14F-4D97-AF65-F5344CB8AC3E}">
        <p14:creationId xmlns:p14="http://schemas.microsoft.com/office/powerpoint/2010/main" val="3879400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Isosceles Triangle 2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8D3777EC-CB08-4800-8D9D-2DC759C782DB}"/>
              </a:ext>
            </a:extLst>
          </p:cNvPr>
          <p:cNvPicPr>
            <a:picLocks noChangeAspect="1"/>
          </p:cNvPicPr>
          <p:nvPr/>
        </p:nvPicPr>
        <p:blipFill>
          <a:blip r:embed="rId2"/>
          <a:stretch>
            <a:fillRect/>
          </a:stretch>
        </p:blipFill>
        <p:spPr>
          <a:xfrm>
            <a:off x="1771653" y="647700"/>
            <a:ext cx="8191500" cy="5562600"/>
          </a:xfrm>
          <a:prstGeom prst="rect">
            <a:avLst/>
          </a:prstGeom>
        </p:spPr>
      </p:pic>
    </p:spTree>
    <p:extLst>
      <p:ext uri="{BB962C8B-B14F-4D97-AF65-F5344CB8AC3E}">
        <p14:creationId xmlns:p14="http://schemas.microsoft.com/office/powerpoint/2010/main" val="1145871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Isosceles Triangle 2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23989776-4F3E-4E02-9CF6-75809DF6F072}"/>
              </a:ext>
            </a:extLst>
          </p:cNvPr>
          <p:cNvPicPr>
            <a:picLocks noChangeAspect="1"/>
          </p:cNvPicPr>
          <p:nvPr/>
        </p:nvPicPr>
        <p:blipFill>
          <a:blip r:embed="rId2"/>
          <a:stretch>
            <a:fillRect/>
          </a:stretch>
        </p:blipFill>
        <p:spPr>
          <a:xfrm>
            <a:off x="1553818" y="897709"/>
            <a:ext cx="8725040" cy="4938130"/>
          </a:xfrm>
          <a:prstGeom prst="rect">
            <a:avLst/>
          </a:prstGeom>
        </p:spPr>
      </p:pic>
    </p:spTree>
    <p:extLst>
      <p:ext uri="{BB962C8B-B14F-4D97-AF65-F5344CB8AC3E}">
        <p14:creationId xmlns:p14="http://schemas.microsoft.com/office/powerpoint/2010/main" val="30831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Isosceles Triangle 2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A3AE3FB-F2CC-4C41-BF89-F8504D50B39B}"/>
              </a:ext>
            </a:extLst>
          </p:cNvPr>
          <p:cNvPicPr>
            <a:picLocks noChangeAspect="1"/>
          </p:cNvPicPr>
          <p:nvPr/>
        </p:nvPicPr>
        <p:blipFill>
          <a:blip r:embed="rId2"/>
          <a:stretch>
            <a:fillRect/>
          </a:stretch>
        </p:blipFill>
        <p:spPr>
          <a:xfrm>
            <a:off x="1831287" y="628650"/>
            <a:ext cx="8191500" cy="5600700"/>
          </a:xfrm>
          <a:prstGeom prst="rect">
            <a:avLst/>
          </a:prstGeom>
        </p:spPr>
      </p:pic>
    </p:spTree>
    <p:extLst>
      <p:ext uri="{BB962C8B-B14F-4D97-AF65-F5344CB8AC3E}">
        <p14:creationId xmlns:p14="http://schemas.microsoft.com/office/powerpoint/2010/main" val="3238073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Isosceles Triangle 2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57A0ABB3-4DB7-4E9C-91B5-F16C3EB1CFD3}"/>
              </a:ext>
            </a:extLst>
          </p:cNvPr>
          <p:cNvPicPr>
            <a:picLocks noChangeAspect="1"/>
          </p:cNvPicPr>
          <p:nvPr/>
        </p:nvPicPr>
        <p:blipFill>
          <a:blip r:embed="rId3"/>
          <a:stretch>
            <a:fillRect/>
          </a:stretch>
        </p:blipFill>
        <p:spPr>
          <a:xfrm>
            <a:off x="2000250" y="642937"/>
            <a:ext cx="8191500" cy="5572125"/>
          </a:xfrm>
          <a:prstGeom prst="rect">
            <a:avLst/>
          </a:prstGeom>
        </p:spPr>
      </p:pic>
    </p:spTree>
    <p:extLst>
      <p:ext uri="{BB962C8B-B14F-4D97-AF65-F5344CB8AC3E}">
        <p14:creationId xmlns:p14="http://schemas.microsoft.com/office/powerpoint/2010/main" val="2128294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Isosceles Triangle 2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42901879-E0C8-4936-8C19-31D9C538EDE9}"/>
              </a:ext>
            </a:extLst>
          </p:cNvPr>
          <p:cNvPicPr>
            <a:picLocks noChangeAspect="1"/>
          </p:cNvPicPr>
          <p:nvPr/>
        </p:nvPicPr>
        <p:blipFill>
          <a:blip r:embed="rId2"/>
          <a:stretch>
            <a:fillRect/>
          </a:stretch>
        </p:blipFill>
        <p:spPr>
          <a:xfrm>
            <a:off x="1670670" y="740418"/>
            <a:ext cx="8210550" cy="5562600"/>
          </a:xfrm>
          <a:prstGeom prst="rect">
            <a:avLst/>
          </a:prstGeom>
        </p:spPr>
      </p:pic>
    </p:spTree>
    <p:extLst>
      <p:ext uri="{BB962C8B-B14F-4D97-AF65-F5344CB8AC3E}">
        <p14:creationId xmlns:p14="http://schemas.microsoft.com/office/powerpoint/2010/main" val="3923309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Isosceles Triangle 2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B8A6F640-05BD-4EAB-9E21-7D13322FA700}"/>
              </a:ext>
            </a:extLst>
          </p:cNvPr>
          <p:cNvPicPr>
            <a:picLocks noChangeAspect="1"/>
          </p:cNvPicPr>
          <p:nvPr/>
        </p:nvPicPr>
        <p:blipFill>
          <a:blip r:embed="rId2"/>
          <a:stretch>
            <a:fillRect/>
          </a:stretch>
        </p:blipFill>
        <p:spPr>
          <a:xfrm>
            <a:off x="1700076" y="683622"/>
            <a:ext cx="8201025" cy="5600700"/>
          </a:xfrm>
          <a:prstGeom prst="rect">
            <a:avLst/>
          </a:prstGeom>
        </p:spPr>
      </p:pic>
    </p:spTree>
    <p:extLst>
      <p:ext uri="{BB962C8B-B14F-4D97-AF65-F5344CB8AC3E}">
        <p14:creationId xmlns:p14="http://schemas.microsoft.com/office/powerpoint/2010/main" val="1745634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6584</TotalTime>
  <Words>594</Words>
  <Application>Microsoft Office PowerPoint</Application>
  <PresentationFormat>Widescreen</PresentationFormat>
  <Paragraphs>123</Paragraphs>
  <Slides>23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Georgia</vt:lpstr>
      <vt:lpstr>Segoe UI</vt:lpstr>
      <vt:lpstr>Office Theme</vt:lpstr>
      <vt:lpstr>WCF Fundamentals</vt:lpstr>
      <vt:lpstr>What is a Service</vt:lpstr>
      <vt:lpstr>What is WCF</vt:lpstr>
      <vt:lpstr>PowerPoint Presentation</vt:lpstr>
      <vt:lpstr>PowerPoint Presentation</vt:lpstr>
      <vt:lpstr>PowerPoint Presentation</vt:lpstr>
      <vt:lpstr>PowerPoint Presentation</vt:lpstr>
      <vt:lpstr>PowerPoint Presentation</vt:lpstr>
      <vt:lpstr>PowerPoint Presentation</vt:lpstr>
      <vt:lpstr>Features of WCF</vt:lpstr>
      <vt:lpstr>Features of WCF – Cont.d</vt:lpstr>
      <vt:lpstr>Fundamental Windows Communication Foundation Concepts </vt:lpstr>
      <vt:lpstr>Fundamental Windows Communication Foundation Concepts – Cont.d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Service End Point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WCF Fundamentals</dc:title>
  <dc:creator>Paul Williams</dc:creator>
  <cp:lastModifiedBy>Paul Williams</cp:lastModifiedBy>
  <cp:revision>18</cp:revision>
  <dcterms:created xsi:type="dcterms:W3CDTF">2020-04-11T13:58:34Z</dcterms:created>
  <dcterms:modified xsi:type="dcterms:W3CDTF">2020-04-16T03:52:12Z</dcterms:modified>
</cp:coreProperties>
</file>