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AB5E7F-D0DB-4A13-B2AF-D79D39EEAFE3}">
  <a:tblStyle styleId="{25AB5E7F-D0DB-4A13-B2AF-D79D39EEAFE3}"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864241d4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864241d4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64241d4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864241d4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864241d4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864241d4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864241d4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864241d4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864241d4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864241d4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864241d4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864241d4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864241d4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864241d4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864241d4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864241d4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864241d4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864241d4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64241d4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864241d4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864241d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864241d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864241d4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864241d4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864241d4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864241d4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864241d4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864241d4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864241d4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864241d4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864241d4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864241d4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864241d4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864241d4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864241d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864241d4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864241d4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864241d4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ADADAD"/>
                </a:solidFill>
              </a:rPr>
              <a:t>They would start by searching for groups in their area on LocalSquare, where they would ask to join the groups they were interested in. Once joined, they would be sent a welcome pack with all the information a newcomer might want to know. What activities there are, other groups they might want to be a part of, community facilities, etc.</a:t>
            </a:r>
            <a:endParaRPr sz="1600">
              <a:solidFill>
                <a:srgbClr val="ADADAD"/>
              </a:solidFill>
            </a:endParaRPr>
          </a:p>
          <a:p>
            <a:pPr indent="0" lvl="0" marL="0" rtl="0" algn="l">
              <a:lnSpc>
                <a:spcPct val="115000"/>
              </a:lnSpc>
              <a:spcBef>
                <a:spcPts val="1200"/>
              </a:spcBef>
              <a:spcAft>
                <a:spcPts val="0"/>
              </a:spcAft>
              <a:buNone/>
            </a:pPr>
            <a:r>
              <a:rPr lang="en-GB" sz="1600">
                <a:solidFill>
                  <a:srgbClr val="ADADAD"/>
                </a:solidFill>
              </a:rPr>
              <a:t>From there they would be able to interact with other members, find information about local activities, events, notices, etc. They would be able to find all the other related groups easily by group associations, find important members in their community, such as JOPs, council members, builders, plumbers, and also perhaps find local businesses. </a:t>
            </a:r>
            <a:endParaRPr sz="1600">
              <a:solidFill>
                <a:srgbClr val="ADADAD"/>
              </a:solidFill>
            </a:endParaRPr>
          </a:p>
          <a:p>
            <a:pPr indent="0" lvl="0" marL="0" rtl="0" algn="l">
              <a:lnSpc>
                <a:spcPct val="115000"/>
              </a:lnSpc>
              <a:spcBef>
                <a:spcPts val="1200"/>
              </a:spcBef>
              <a:spcAft>
                <a:spcPts val="1200"/>
              </a:spcAft>
              <a:buClr>
                <a:schemeClr val="dk1"/>
              </a:buClr>
              <a:buSzPts val="1100"/>
              <a:buFont typeface="Arial"/>
              <a:buNone/>
            </a:pPr>
            <a:r>
              <a:rPr lang="en-GB" sz="1600">
                <a:solidFill>
                  <a:srgbClr val="ADADAD"/>
                </a:solidFill>
              </a:rPr>
              <a:t>The vision is a place where any kind of physical group can easily create an online platform that suits the needs of their group, and works as a funnel to get members of their community to connect and interact with one another in a physical manner, not just online.</a:t>
            </a:r>
            <a:endParaRPr sz="1600">
              <a:solidFill>
                <a:srgbClr val="ADADAD"/>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864241d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864241d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door - 11 countries, limited functionalities when it comes to finding local activities, no flexibility for creating unique groups, can’t create individual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Meetup - only does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Facebook Groups - Part of a bigger platform that wants to capture your </a:t>
            </a:r>
            <a:r>
              <a:rPr lang="en-GB"/>
              <a:t>attention and feed you ads (aggressive business model), limited functionalities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Discord - Good for online groups, but limited functionalities for physical groups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864241d4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864241d4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864241d4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864241d4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864241d4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864241d4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864241d4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864241d4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0.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470248"/>
            <a:ext cx="8520600" cy="73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200">
                <a:latin typeface="Georgia"/>
                <a:ea typeface="Georgia"/>
                <a:cs typeface="Georgia"/>
                <a:sym typeface="Georgia"/>
              </a:rPr>
              <a:t>LocalSquare</a:t>
            </a:r>
            <a:endParaRPr sz="3200">
              <a:latin typeface="Georgia"/>
              <a:ea typeface="Georgia"/>
              <a:cs typeface="Georgia"/>
              <a:sym typeface="Georgia"/>
            </a:endParaRPr>
          </a:p>
        </p:txBody>
      </p:sp>
      <p:sp>
        <p:nvSpPr>
          <p:cNvPr id="55" name="Google Shape;55;p13"/>
          <p:cNvSpPr txBox="1"/>
          <p:nvPr>
            <p:ph idx="1" type="subTitle"/>
          </p:nvPr>
        </p:nvSpPr>
        <p:spPr>
          <a:xfrm>
            <a:off x="636100" y="3297375"/>
            <a:ext cx="78720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GB" sz="1879"/>
              <a:t>A platform to connect and enhance physical </a:t>
            </a:r>
            <a:endParaRPr sz="1879"/>
          </a:p>
          <a:p>
            <a:pPr indent="0" lvl="0" marL="0" rtl="0" algn="ctr">
              <a:lnSpc>
                <a:spcPct val="80000"/>
              </a:lnSpc>
              <a:spcBef>
                <a:spcPts val="0"/>
              </a:spcBef>
              <a:spcAft>
                <a:spcPts val="0"/>
              </a:spcAft>
              <a:buSzPts val="935"/>
              <a:buNone/>
            </a:pPr>
            <a:r>
              <a:rPr lang="en-GB" sz="1879"/>
              <a:t>communities and groups</a:t>
            </a:r>
            <a:endParaRPr sz="1879"/>
          </a:p>
        </p:txBody>
      </p:sp>
      <p:pic>
        <p:nvPicPr>
          <p:cNvPr id="56" name="Google Shape;56;p13"/>
          <p:cNvPicPr preferRelativeResize="0"/>
          <p:nvPr/>
        </p:nvPicPr>
        <p:blipFill>
          <a:blip r:embed="rId3">
            <a:alphaModFix/>
          </a:blip>
          <a:stretch>
            <a:fillRect/>
          </a:stretch>
        </p:blipFill>
        <p:spPr>
          <a:xfrm>
            <a:off x="3905275" y="896550"/>
            <a:ext cx="1333700" cy="133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51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Product architecture</a:t>
            </a:r>
            <a:endParaRPr/>
          </a:p>
        </p:txBody>
      </p:sp>
      <p:pic>
        <p:nvPicPr>
          <p:cNvPr id="112" name="Google Shape;112;p22"/>
          <p:cNvPicPr preferRelativeResize="0"/>
          <p:nvPr/>
        </p:nvPicPr>
        <p:blipFill>
          <a:blip r:embed="rId3">
            <a:alphaModFix/>
          </a:blip>
          <a:stretch>
            <a:fillRect/>
          </a:stretch>
        </p:blipFill>
        <p:spPr>
          <a:xfrm>
            <a:off x="2266525" y="1050600"/>
            <a:ext cx="4610975" cy="370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04450" y="38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a:t>
            </a:r>
            <a:endParaRPr/>
          </a:p>
        </p:txBody>
      </p:sp>
      <p:pic>
        <p:nvPicPr>
          <p:cNvPr id="118" name="Google Shape;118;p23"/>
          <p:cNvPicPr preferRelativeResize="0"/>
          <p:nvPr/>
        </p:nvPicPr>
        <p:blipFill>
          <a:blip r:embed="rId3">
            <a:alphaModFix/>
          </a:blip>
          <a:stretch>
            <a:fillRect/>
          </a:stretch>
        </p:blipFill>
        <p:spPr>
          <a:xfrm>
            <a:off x="2698825" y="266700"/>
            <a:ext cx="4886325" cy="461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175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Stories</a:t>
            </a:r>
            <a:endParaRPr/>
          </a:p>
        </p:txBody>
      </p:sp>
      <p:graphicFrame>
        <p:nvGraphicFramePr>
          <p:cNvPr id="124" name="Google Shape;124;p24"/>
          <p:cNvGraphicFramePr/>
          <p:nvPr/>
        </p:nvGraphicFramePr>
        <p:xfrm>
          <a:off x="2834400" y="171450"/>
          <a:ext cx="3000000" cy="3000000"/>
        </p:xfrm>
        <a:graphic>
          <a:graphicData uri="http://schemas.openxmlformats.org/drawingml/2006/table">
            <a:tbl>
              <a:tblPr bandRow="1">
                <a:noFill/>
                <a:tableStyleId>{25AB5E7F-D0DB-4A13-B2AF-D79D39EEAFE3}</a:tableStyleId>
              </a:tblPr>
              <a:tblGrid>
                <a:gridCol w="342900"/>
                <a:gridCol w="1047750"/>
                <a:gridCol w="2390775"/>
                <a:gridCol w="742950"/>
                <a:gridCol w="1190625"/>
              </a:tblGrid>
              <a:tr h="12700">
                <a:tc>
                  <a:txBody>
                    <a:bodyPr/>
                    <a:lstStyle/>
                    <a:p>
                      <a:pPr indent="0" lvl="0" marL="0" rtl="0" algn="l">
                        <a:spcBef>
                          <a:spcPts val="0"/>
                        </a:spcBef>
                        <a:spcAft>
                          <a:spcPts val="0"/>
                        </a:spcAft>
                        <a:buNone/>
                      </a:pPr>
                      <a:r>
                        <a:rPr lang="en-GB" sz="1100">
                          <a:solidFill>
                            <a:schemeClr val="dk1"/>
                          </a:solidFill>
                        </a:rPr>
                        <a:t>#</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User Story Title</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User Story Description</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Priority</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Additional Notes</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1</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Signing Up</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user I want to be able to sign up to LocalSquare</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2</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Logging in</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user I want to be able to log in to my existing account and have an option to keep me logged in.</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3</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Creating a group</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user / community leader I want to be able to create a group with default or custom settings.</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4</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Finding a group</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user I want to be able to be able to search for groups based off filters, tags, and location.</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5</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Joining a group</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user I want to be able to request to join groups</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6</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Accepting join requests</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group admin I want to be able to accept group join requests.</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7</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Adding a tab</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group owner I want to be able to add a tab to the group, and select what I want the content of the tab to be.</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8</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Adding content</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user I want to be able to request to add content if I need permission, or add content if it is open for anyone to add content.</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100">
                          <a:solidFill>
                            <a:schemeClr val="dk1"/>
                          </a:solidFill>
                        </a:rPr>
                        <a:t>16</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Setting permissions</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As a group admin I want to be able to set permission settings for different aspects of the group.</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rPr>
                        <a:t>High</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dk1"/>
                        </a:solidFill>
                      </a:endParaRPr>
                    </a:p>
                  </a:txBody>
                  <a:tcPr marT="0" marB="0" marR="68575" marL="68575">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741450" y="740125"/>
            <a:ext cx="248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Flows</a:t>
            </a:r>
            <a:endParaRPr/>
          </a:p>
        </p:txBody>
      </p:sp>
      <p:pic>
        <p:nvPicPr>
          <p:cNvPr id="130" name="Google Shape;130;p25"/>
          <p:cNvPicPr preferRelativeResize="0"/>
          <p:nvPr/>
        </p:nvPicPr>
        <p:blipFill>
          <a:blip r:embed="rId3">
            <a:alphaModFix/>
          </a:blip>
          <a:stretch>
            <a:fillRect/>
          </a:stretch>
        </p:blipFill>
        <p:spPr>
          <a:xfrm>
            <a:off x="4136275" y="337747"/>
            <a:ext cx="4826449" cy="4468015"/>
          </a:xfrm>
          <a:prstGeom prst="rect">
            <a:avLst/>
          </a:prstGeom>
          <a:noFill/>
          <a:ln>
            <a:noFill/>
          </a:ln>
        </p:spPr>
      </p:pic>
      <p:pic>
        <p:nvPicPr>
          <p:cNvPr id="131" name="Google Shape;131;p25"/>
          <p:cNvPicPr preferRelativeResize="0"/>
          <p:nvPr/>
        </p:nvPicPr>
        <p:blipFill>
          <a:blip r:embed="rId4">
            <a:alphaModFix/>
          </a:blip>
          <a:stretch>
            <a:fillRect/>
          </a:stretch>
        </p:blipFill>
        <p:spPr>
          <a:xfrm>
            <a:off x="252150" y="2096525"/>
            <a:ext cx="3673350" cy="270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325763" y="183600"/>
            <a:ext cx="4065724" cy="2289500"/>
          </a:xfrm>
          <a:prstGeom prst="rect">
            <a:avLst/>
          </a:prstGeom>
          <a:noFill/>
          <a:ln>
            <a:noFill/>
          </a:ln>
        </p:spPr>
      </p:pic>
      <p:pic>
        <p:nvPicPr>
          <p:cNvPr id="137" name="Google Shape;137;p26"/>
          <p:cNvPicPr preferRelativeResize="0"/>
          <p:nvPr/>
        </p:nvPicPr>
        <p:blipFill>
          <a:blip r:embed="rId4">
            <a:alphaModFix/>
          </a:blip>
          <a:stretch>
            <a:fillRect/>
          </a:stretch>
        </p:blipFill>
        <p:spPr>
          <a:xfrm>
            <a:off x="4752525" y="183600"/>
            <a:ext cx="4065724" cy="2289509"/>
          </a:xfrm>
          <a:prstGeom prst="rect">
            <a:avLst/>
          </a:prstGeom>
          <a:noFill/>
          <a:ln>
            <a:noFill/>
          </a:ln>
        </p:spPr>
      </p:pic>
      <p:pic>
        <p:nvPicPr>
          <p:cNvPr id="138" name="Google Shape;138;p26"/>
          <p:cNvPicPr preferRelativeResize="0"/>
          <p:nvPr/>
        </p:nvPicPr>
        <p:blipFill>
          <a:blip r:embed="rId5">
            <a:alphaModFix/>
          </a:blip>
          <a:stretch>
            <a:fillRect/>
          </a:stretch>
        </p:blipFill>
        <p:spPr>
          <a:xfrm>
            <a:off x="325763" y="2670400"/>
            <a:ext cx="4065724" cy="2289509"/>
          </a:xfrm>
          <a:prstGeom prst="rect">
            <a:avLst/>
          </a:prstGeom>
          <a:noFill/>
          <a:ln>
            <a:noFill/>
          </a:ln>
        </p:spPr>
      </p:pic>
      <p:pic>
        <p:nvPicPr>
          <p:cNvPr id="139" name="Google Shape;139;p26"/>
          <p:cNvPicPr preferRelativeResize="0"/>
          <p:nvPr/>
        </p:nvPicPr>
        <p:blipFill>
          <a:blip r:embed="rId6">
            <a:alphaModFix/>
          </a:blip>
          <a:stretch>
            <a:fillRect/>
          </a:stretch>
        </p:blipFill>
        <p:spPr>
          <a:xfrm>
            <a:off x="4752538" y="2670400"/>
            <a:ext cx="4065708" cy="228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398900" y="191713"/>
            <a:ext cx="4032784" cy="2251507"/>
          </a:xfrm>
          <a:prstGeom prst="rect">
            <a:avLst/>
          </a:prstGeom>
          <a:noFill/>
          <a:ln cap="flat" cmpd="sng" w="12700">
            <a:solidFill>
              <a:srgbClr val="999999"/>
            </a:solidFill>
            <a:prstDash val="solid"/>
            <a:miter lim="8000"/>
            <a:headEnd len="sm" w="sm" type="none"/>
            <a:tailEnd len="sm" w="sm" type="none"/>
          </a:ln>
        </p:spPr>
      </p:pic>
      <p:pic>
        <p:nvPicPr>
          <p:cNvPr id="145" name="Google Shape;145;p27"/>
          <p:cNvPicPr preferRelativeResize="0"/>
          <p:nvPr/>
        </p:nvPicPr>
        <p:blipFill>
          <a:blip r:embed="rId4">
            <a:alphaModFix/>
          </a:blip>
          <a:stretch>
            <a:fillRect/>
          </a:stretch>
        </p:blipFill>
        <p:spPr>
          <a:xfrm>
            <a:off x="4712329" y="191713"/>
            <a:ext cx="4032768" cy="2251507"/>
          </a:xfrm>
          <a:prstGeom prst="rect">
            <a:avLst/>
          </a:prstGeom>
          <a:noFill/>
          <a:ln cap="flat" cmpd="sng" w="12700">
            <a:solidFill>
              <a:srgbClr val="999999"/>
            </a:solidFill>
            <a:prstDash val="solid"/>
            <a:miter lim="8000"/>
            <a:headEnd len="sm" w="sm" type="none"/>
            <a:tailEnd len="sm" w="sm" type="none"/>
          </a:ln>
        </p:spPr>
      </p:pic>
      <p:pic>
        <p:nvPicPr>
          <p:cNvPr id="146" name="Google Shape;146;p27"/>
          <p:cNvPicPr preferRelativeResize="0"/>
          <p:nvPr/>
        </p:nvPicPr>
        <p:blipFill>
          <a:blip r:embed="rId5">
            <a:alphaModFix/>
          </a:blip>
          <a:stretch>
            <a:fillRect/>
          </a:stretch>
        </p:blipFill>
        <p:spPr>
          <a:xfrm>
            <a:off x="398900" y="2700259"/>
            <a:ext cx="4032784" cy="2251520"/>
          </a:xfrm>
          <a:prstGeom prst="rect">
            <a:avLst/>
          </a:prstGeom>
          <a:noFill/>
          <a:ln cap="flat" cmpd="sng" w="12700">
            <a:solidFill>
              <a:srgbClr val="999999"/>
            </a:solidFill>
            <a:prstDash val="solid"/>
            <a:miter lim="8000"/>
            <a:headEnd len="sm" w="sm" type="none"/>
            <a:tailEnd len="sm" w="sm" type="none"/>
          </a:ln>
        </p:spPr>
      </p:pic>
      <p:pic>
        <p:nvPicPr>
          <p:cNvPr id="147" name="Google Shape;147;p27"/>
          <p:cNvPicPr preferRelativeResize="0"/>
          <p:nvPr/>
        </p:nvPicPr>
        <p:blipFill>
          <a:blip r:embed="rId6">
            <a:alphaModFix/>
          </a:blip>
          <a:stretch>
            <a:fillRect/>
          </a:stretch>
        </p:blipFill>
        <p:spPr>
          <a:xfrm>
            <a:off x="4712316" y="2700272"/>
            <a:ext cx="4032784" cy="2251515"/>
          </a:xfrm>
          <a:prstGeom prst="rect">
            <a:avLst/>
          </a:prstGeom>
          <a:noFill/>
          <a:ln cap="flat" cmpd="sng" w="12700">
            <a:solidFill>
              <a:srgbClr val="999999"/>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422188" y="191713"/>
            <a:ext cx="3990875" cy="2247350"/>
          </a:xfrm>
          <a:prstGeom prst="rect">
            <a:avLst/>
          </a:prstGeom>
          <a:noFill/>
          <a:ln cap="flat" cmpd="sng" w="12700">
            <a:solidFill>
              <a:srgbClr val="999999"/>
            </a:solidFill>
            <a:prstDash val="solid"/>
            <a:miter lim="8000"/>
            <a:headEnd len="sm" w="sm" type="none"/>
            <a:tailEnd len="sm" w="sm" type="none"/>
          </a:ln>
        </p:spPr>
      </p:pic>
      <p:pic>
        <p:nvPicPr>
          <p:cNvPr id="153" name="Google Shape;153;p28"/>
          <p:cNvPicPr preferRelativeResize="0"/>
          <p:nvPr/>
        </p:nvPicPr>
        <p:blipFill>
          <a:blip r:embed="rId4">
            <a:alphaModFix/>
          </a:blip>
          <a:stretch>
            <a:fillRect/>
          </a:stretch>
        </p:blipFill>
        <p:spPr>
          <a:xfrm>
            <a:off x="4730937" y="191713"/>
            <a:ext cx="3990875" cy="2247353"/>
          </a:xfrm>
          <a:prstGeom prst="rect">
            <a:avLst/>
          </a:prstGeom>
          <a:noFill/>
          <a:ln cap="flat" cmpd="sng" w="12700">
            <a:solidFill>
              <a:srgbClr val="999999"/>
            </a:solidFill>
            <a:prstDash val="solid"/>
            <a:miter lim="8000"/>
            <a:headEnd len="sm" w="sm" type="none"/>
            <a:tailEnd len="sm" w="sm" type="none"/>
          </a:ln>
        </p:spPr>
      </p:pic>
      <p:pic>
        <p:nvPicPr>
          <p:cNvPr id="154" name="Google Shape;154;p28"/>
          <p:cNvPicPr preferRelativeResize="0"/>
          <p:nvPr/>
        </p:nvPicPr>
        <p:blipFill>
          <a:blip r:embed="rId5">
            <a:alphaModFix/>
          </a:blip>
          <a:stretch>
            <a:fillRect/>
          </a:stretch>
        </p:blipFill>
        <p:spPr>
          <a:xfrm>
            <a:off x="422188" y="2704438"/>
            <a:ext cx="3990875" cy="2247358"/>
          </a:xfrm>
          <a:prstGeom prst="rect">
            <a:avLst/>
          </a:prstGeom>
          <a:noFill/>
          <a:ln cap="flat" cmpd="sng" w="12700">
            <a:solidFill>
              <a:srgbClr val="999999"/>
            </a:solidFill>
            <a:prstDash val="solid"/>
            <a:miter lim="8000"/>
            <a:headEnd len="sm" w="sm" type="none"/>
            <a:tailEnd len="sm" w="sm" type="none"/>
          </a:ln>
        </p:spPr>
      </p:pic>
      <p:pic>
        <p:nvPicPr>
          <p:cNvPr id="155" name="Google Shape;155;p28"/>
          <p:cNvPicPr preferRelativeResize="0"/>
          <p:nvPr/>
        </p:nvPicPr>
        <p:blipFill>
          <a:blip r:embed="rId6">
            <a:alphaModFix/>
          </a:blip>
          <a:stretch>
            <a:fillRect/>
          </a:stretch>
        </p:blipFill>
        <p:spPr>
          <a:xfrm>
            <a:off x="4730937" y="2704438"/>
            <a:ext cx="3990875" cy="2247358"/>
          </a:xfrm>
          <a:prstGeom prst="rect">
            <a:avLst/>
          </a:prstGeom>
          <a:noFill/>
          <a:ln cap="flat" cmpd="sng" w="12700">
            <a:solidFill>
              <a:srgbClr val="999999"/>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 of Scope</a:t>
            </a:r>
            <a:endParaRPr/>
          </a:p>
        </p:txBody>
      </p:sp>
      <p:sp>
        <p:nvSpPr>
          <p:cNvPr id="161" name="Google Shape;161;p29"/>
          <p:cNvSpPr txBox="1"/>
          <p:nvPr>
            <p:ph idx="1" type="body"/>
          </p:nvPr>
        </p:nvSpPr>
        <p:spPr>
          <a:xfrm>
            <a:off x="311700" y="1152475"/>
            <a:ext cx="8520600" cy="36924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15000"/>
              </a:lnSpc>
              <a:spcBef>
                <a:spcPts val="0"/>
              </a:spcBef>
              <a:spcAft>
                <a:spcPts val="0"/>
              </a:spcAft>
              <a:buNone/>
            </a:pPr>
            <a:r>
              <a:rPr lang="en-GB" sz="1600"/>
              <a:t>Any of the user stories with a priority of moderate or low were only undertaken if time allowed.</a:t>
            </a:r>
            <a:endParaRPr sz="16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rPr lang="en-GB" sz="1600"/>
              <a:t>Deployment was not undertaken because of time constraints.</a:t>
            </a:r>
            <a:endParaRPr sz="1600"/>
          </a:p>
          <a:p>
            <a:pPr indent="0" lvl="0" marL="0" rtl="0" algn="just">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200"/>
              <a:t>Other out-of-scope functions:</a:t>
            </a:r>
            <a:endParaRPr sz="1200"/>
          </a:p>
          <a:p>
            <a:pPr indent="0" lvl="0" marL="0" rtl="0" algn="l">
              <a:lnSpc>
                <a:spcPct val="115000"/>
              </a:lnSpc>
              <a:spcBef>
                <a:spcPts val="0"/>
              </a:spcBef>
              <a:spcAft>
                <a:spcPts val="0"/>
              </a:spcAft>
              <a:buNone/>
            </a:pPr>
            <a:r>
              <a:t/>
            </a:r>
            <a:endParaRPr sz="1200"/>
          </a:p>
          <a:p>
            <a:pPr indent="-293370" lvl="0" marL="457200" rtl="0" algn="l">
              <a:lnSpc>
                <a:spcPct val="115000"/>
              </a:lnSpc>
              <a:spcBef>
                <a:spcPts val="0"/>
              </a:spcBef>
              <a:spcAft>
                <a:spcPts val="0"/>
              </a:spcAft>
              <a:buSzPct val="100000"/>
              <a:buChar char="●"/>
            </a:pPr>
            <a:r>
              <a:rPr lang="en-GB" sz="1200"/>
              <a:t>Email Validation</a:t>
            </a:r>
            <a:endParaRPr sz="1200"/>
          </a:p>
          <a:p>
            <a:pPr indent="-293370" lvl="0" marL="457200" rtl="0" algn="l">
              <a:lnSpc>
                <a:spcPct val="115000"/>
              </a:lnSpc>
              <a:spcBef>
                <a:spcPts val="1000"/>
              </a:spcBef>
              <a:spcAft>
                <a:spcPts val="0"/>
              </a:spcAft>
              <a:buSzPct val="100000"/>
              <a:buChar char="●"/>
            </a:pPr>
            <a:r>
              <a:rPr lang="en-GB" sz="1200"/>
              <a:t>Login with RealMe or similar authentication providers</a:t>
            </a:r>
            <a:endParaRPr sz="1200"/>
          </a:p>
          <a:p>
            <a:pPr indent="-293370" lvl="0" marL="457200" rtl="0" algn="l">
              <a:lnSpc>
                <a:spcPct val="115000"/>
              </a:lnSpc>
              <a:spcBef>
                <a:spcPts val="1000"/>
              </a:spcBef>
              <a:spcAft>
                <a:spcPts val="0"/>
              </a:spcAft>
              <a:buSzPct val="100000"/>
              <a:buChar char="●"/>
            </a:pPr>
            <a:r>
              <a:rPr lang="en-GB" sz="1200"/>
              <a:t>Payment systems for monetization</a:t>
            </a:r>
            <a:endParaRPr sz="1200"/>
          </a:p>
          <a:p>
            <a:pPr indent="-293370" lvl="0" marL="457200" rtl="0" algn="l">
              <a:lnSpc>
                <a:spcPct val="115000"/>
              </a:lnSpc>
              <a:spcBef>
                <a:spcPts val="1000"/>
              </a:spcBef>
              <a:spcAft>
                <a:spcPts val="0"/>
              </a:spcAft>
              <a:buSzPct val="100000"/>
              <a:buChar char="●"/>
            </a:pPr>
            <a:r>
              <a:rPr lang="en-GB" sz="1200"/>
              <a:t>User verification (make sure the user is who they say to help keep communities safe)</a:t>
            </a:r>
            <a:endParaRPr sz="1200"/>
          </a:p>
          <a:p>
            <a:pPr indent="-293370" lvl="0" marL="457200" rtl="0" algn="l">
              <a:lnSpc>
                <a:spcPct val="115000"/>
              </a:lnSpc>
              <a:spcBef>
                <a:spcPts val="1000"/>
              </a:spcBef>
              <a:spcAft>
                <a:spcPts val="0"/>
              </a:spcAft>
              <a:buSzPct val="100000"/>
              <a:buChar char="●"/>
            </a:pPr>
            <a:r>
              <a:rPr lang="en-GB" sz="1200"/>
              <a:t>Subscribing to the feeds of other group tabs (e.g. events could be passed to parent groups' event feed)</a:t>
            </a:r>
            <a:endParaRPr sz="1200"/>
          </a:p>
          <a:p>
            <a:pPr indent="-293370" lvl="0" marL="457200" rtl="0" algn="l">
              <a:lnSpc>
                <a:spcPct val="115000"/>
              </a:lnSpc>
              <a:spcBef>
                <a:spcPts val="1000"/>
              </a:spcBef>
              <a:spcAft>
                <a:spcPts val="0"/>
              </a:spcAft>
              <a:buSzPct val="100000"/>
              <a:buChar char="●"/>
            </a:pPr>
            <a:r>
              <a:rPr lang="en-GB" sz="1200"/>
              <a:t>Media storage</a:t>
            </a:r>
            <a:endParaRPr sz="1200"/>
          </a:p>
          <a:p>
            <a:pPr indent="-293370" lvl="0" marL="457200" rtl="0" algn="l">
              <a:lnSpc>
                <a:spcPct val="115000"/>
              </a:lnSpc>
              <a:spcBef>
                <a:spcPts val="1000"/>
              </a:spcBef>
              <a:spcAft>
                <a:spcPts val="0"/>
              </a:spcAft>
              <a:buSzPct val="100000"/>
              <a:buChar char="●"/>
            </a:pPr>
            <a:r>
              <a:rPr lang="en-GB" sz="1200"/>
              <a:t>Media compression</a:t>
            </a:r>
            <a:endParaRPr sz="1200"/>
          </a:p>
          <a:p>
            <a:pPr indent="0" lvl="0" marL="0" rtl="0" algn="l">
              <a:spcBef>
                <a:spcPts val="10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Non-functional Requirements</a:t>
            </a:r>
            <a:endParaRPr/>
          </a:p>
        </p:txBody>
      </p:sp>
      <p:sp>
        <p:nvSpPr>
          <p:cNvPr id="167" name="Google Shape;167;p30"/>
          <p:cNvSpPr txBox="1"/>
          <p:nvPr>
            <p:ph idx="1" type="body"/>
          </p:nvPr>
        </p:nvSpPr>
        <p:spPr>
          <a:xfrm>
            <a:off x="311700" y="1152475"/>
            <a:ext cx="8520600" cy="3684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t>Security:</a:t>
            </a:r>
            <a:endParaRPr sz="1300"/>
          </a:p>
          <a:p>
            <a:pPr indent="-298450" lvl="0" marL="457200" rtl="0" algn="l">
              <a:lnSpc>
                <a:spcPct val="115000"/>
              </a:lnSpc>
              <a:spcBef>
                <a:spcPts val="0"/>
              </a:spcBef>
              <a:spcAft>
                <a:spcPts val="0"/>
              </a:spcAft>
              <a:buSzPts val="1100"/>
              <a:buFont typeface="Noto Sans Symbols"/>
              <a:buChar char="●"/>
            </a:pPr>
            <a:r>
              <a:rPr lang="en-GB" sz="1100"/>
              <a:t>Login credentials kept safe</a:t>
            </a:r>
            <a:endParaRPr sz="1100"/>
          </a:p>
          <a:p>
            <a:pPr indent="-298450" lvl="0" marL="457200" rtl="0" algn="l">
              <a:lnSpc>
                <a:spcPct val="115000"/>
              </a:lnSpc>
              <a:spcBef>
                <a:spcPts val="0"/>
              </a:spcBef>
              <a:spcAft>
                <a:spcPts val="0"/>
              </a:spcAft>
              <a:buSzPts val="1100"/>
              <a:buFont typeface="Noto Sans Symbols"/>
              <a:buChar char="●"/>
            </a:pPr>
            <a:r>
              <a:rPr lang="en-GB" sz="1100"/>
              <a:t>Personal details kept safe</a:t>
            </a:r>
            <a:endParaRPr sz="1100"/>
          </a:p>
          <a:p>
            <a:pPr indent="-298450" lvl="0" marL="457200" rtl="0" algn="l">
              <a:lnSpc>
                <a:spcPct val="115000"/>
              </a:lnSpc>
              <a:spcBef>
                <a:spcPts val="0"/>
              </a:spcBef>
              <a:spcAft>
                <a:spcPts val="0"/>
              </a:spcAft>
              <a:buSzPts val="1100"/>
              <a:buFont typeface="Noto Sans Symbols"/>
              <a:buChar char="●"/>
            </a:pPr>
            <a:r>
              <a:rPr lang="en-GB" sz="1100"/>
              <a:t>Group content only accessible to those with accepted join requests</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a:p>
            <a:pPr indent="0" lvl="0" marL="0" rtl="0" algn="l">
              <a:spcBef>
                <a:spcPts val="0"/>
              </a:spcBef>
              <a:spcAft>
                <a:spcPts val="0"/>
              </a:spcAft>
              <a:buNone/>
            </a:pPr>
            <a:r>
              <a:rPr lang="en-GB" sz="1300"/>
              <a:t>Ease of use:</a:t>
            </a:r>
            <a:endParaRPr sz="1300"/>
          </a:p>
          <a:p>
            <a:pPr indent="0" lvl="0" marL="0" rtl="0" algn="l">
              <a:spcBef>
                <a:spcPts val="1200"/>
              </a:spcBef>
              <a:spcAft>
                <a:spcPts val="0"/>
              </a:spcAft>
              <a:buNone/>
            </a:pPr>
            <a:r>
              <a:rPr lang="en-GB" sz="1100"/>
              <a:t>The application should be very easy to use, so that a person of almost any demographic can use the application to connect with their community</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GB" sz="1300"/>
              <a:t>Speed and Reliability</a:t>
            </a:r>
            <a:r>
              <a:rPr lang="en-GB" sz="1300"/>
              <a:t>:</a:t>
            </a:r>
            <a:endParaRPr sz="1300"/>
          </a:p>
          <a:p>
            <a:pPr indent="0" lvl="0" marL="0" rtl="0" algn="l">
              <a:spcBef>
                <a:spcPts val="1200"/>
              </a:spcBef>
              <a:spcAft>
                <a:spcPts val="1200"/>
              </a:spcAft>
              <a:buNone/>
            </a:pPr>
            <a:r>
              <a:rPr lang="en-GB" sz="1100"/>
              <a:t>The application should be fast so that users have a good user experience, especially with the real-time features such as the chats, and it should be reliable so that users are not confused or put off by unexpected behaviour from the application.</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08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Project planning: Trello</a:t>
            </a:r>
            <a:endParaRPr/>
          </a:p>
        </p:txBody>
      </p:sp>
      <p:pic>
        <p:nvPicPr>
          <p:cNvPr id="173" name="Google Shape;173;p31"/>
          <p:cNvPicPr preferRelativeResize="0"/>
          <p:nvPr/>
        </p:nvPicPr>
        <p:blipFill>
          <a:blip r:embed="rId3">
            <a:alphaModFix/>
          </a:blip>
          <a:stretch>
            <a:fillRect/>
          </a:stretch>
        </p:blipFill>
        <p:spPr>
          <a:xfrm>
            <a:off x="1704975" y="961875"/>
            <a:ext cx="5734050" cy="387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97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Agenda</a:t>
            </a:r>
            <a:endParaRPr/>
          </a:p>
        </p:txBody>
      </p:sp>
      <p:sp>
        <p:nvSpPr>
          <p:cNvPr id="62" name="Google Shape;62;p14"/>
          <p:cNvSpPr txBox="1"/>
          <p:nvPr>
            <p:ph idx="1" type="body"/>
          </p:nvPr>
        </p:nvSpPr>
        <p:spPr>
          <a:xfrm>
            <a:off x="3367775" y="1683900"/>
            <a:ext cx="2708400" cy="2169300"/>
          </a:xfrm>
          <a:prstGeom prst="rect">
            <a:avLst/>
          </a:prstGeom>
        </p:spPr>
        <p:txBody>
          <a:bodyPr anchorCtr="0" anchor="t" bIns="91425" lIns="91425" spcFirstLastPara="1" rIns="91425" wrap="square" tIns="91425">
            <a:normAutofit lnSpcReduction="20000"/>
          </a:bodyPr>
          <a:lstStyle/>
          <a:p>
            <a:pPr indent="-361950" lvl="0" marL="457200" rtl="0" algn="l">
              <a:lnSpc>
                <a:spcPct val="150000"/>
              </a:lnSpc>
              <a:spcBef>
                <a:spcPts val="0"/>
              </a:spcBef>
              <a:spcAft>
                <a:spcPts val="0"/>
              </a:spcAft>
              <a:buSzPts val="2100"/>
              <a:buAutoNum type="arabicPeriod"/>
            </a:pPr>
            <a:r>
              <a:rPr lang="en-GB" sz="2100"/>
              <a:t>Introduction</a:t>
            </a:r>
            <a:endParaRPr sz="2100"/>
          </a:p>
          <a:p>
            <a:pPr indent="-361950" lvl="0" marL="457200" rtl="0" algn="l">
              <a:lnSpc>
                <a:spcPct val="150000"/>
              </a:lnSpc>
              <a:spcBef>
                <a:spcPts val="0"/>
              </a:spcBef>
              <a:spcAft>
                <a:spcPts val="0"/>
              </a:spcAft>
              <a:buSzPts val="2100"/>
              <a:buAutoNum type="arabicPeriod"/>
            </a:pPr>
            <a:r>
              <a:rPr lang="en-GB" sz="2100"/>
              <a:t>Project design</a:t>
            </a:r>
            <a:endParaRPr sz="2100"/>
          </a:p>
          <a:p>
            <a:pPr indent="-361950" lvl="0" marL="457200" rtl="0" algn="l">
              <a:lnSpc>
                <a:spcPct val="150000"/>
              </a:lnSpc>
              <a:spcBef>
                <a:spcPts val="0"/>
              </a:spcBef>
              <a:spcAft>
                <a:spcPts val="0"/>
              </a:spcAft>
              <a:buSzPts val="2100"/>
              <a:buAutoNum type="arabicPeriod"/>
            </a:pPr>
            <a:r>
              <a:rPr lang="en-GB" sz="2100"/>
              <a:t>Outcome</a:t>
            </a:r>
            <a:endParaRPr sz="2100"/>
          </a:p>
          <a:p>
            <a:pPr indent="-361950" lvl="0" marL="457200" rtl="0" algn="l">
              <a:lnSpc>
                <a:spcPct val="150000"/>
              </a:lnSpc>
              <a:spcBef>
                <a:spcPts val="0"/>
              </a:spcBef>
              <a:spcAft>
                <a:spcPts val="0"/>
              </a:spcAft>
              <a:buSzPts val="2100"/>
              <a:buAutoNum type="arabicPeriod"/>
            </a:pPr>
            <a:r>
              <a:rPr lang="en-GB" sz="2100"/>
              <a:t>Demo</a:t>
            </a:r>
            <a:endParaRPr sz="2100"/>
          </a:p>
          <a:p>
            <a:pPr indent="-361950" lvl="0" marL="457200" rtl="0" algn="l">
              <a:lnSpc>
                <a:spcPct val="150000"/>
              </a:lnSpc>
              <a:spcBef>
                <a:spcPts val="0"/>
              </a:spcBef>
              <a:spcAft>
                <a:spcPts val="0"/>
              </a:spcAft>
              <a:buSzPts val="2100"/>
              <a:buAutoNum type="arabicPeriod"/>
            </a:pPr>
            <a:r>
              <a:rPr lang="en-GB" sz="2100"/>
              <a:t>Q&amp;A</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a:t>
            </a:r>
            <a:endParaRPr/>
          </a:p>
        </p:txBody>
      </p:sp>
      <p:sp>
        <p:nvSpPr>
          <p:cNvPr id="179" name="Google Shape;179;p32"/>
          <p:cNvSpPr txBox="1"/>
          <p:nvPr>
            <p:ph idx="1" type="body"/>
          </p:nvPr>
        </p:nvSpPr>
        <p:spPr>
          <a:xfrm>
            <a:off x="311700" y="1134950"/>
            <a:ext cx="8520600" cy="37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Manual testing</a:t>
            </a:r>
            <a:endParaRPr/>
          </a:p>
          <a:p>
            <a:pPr indent="0" lvl="0" marL="0" rtl="0" algn="l">
              <a:spcBef>
                <a:spcPts val="1200"/>
              </a:spcBef>
              <a:spcAft>
                <a:spcPts val="0"/>
              </a:spcAft>
              <a:buNone/>
            </a:pPr>
            <a:r>
              <a:rPr lang="en-GB" sz="1400"/>
              <a:t>I tested the full application as I completed each section, and afterward. I used console logging to debug issues, and fixed them as soon as they came up.</a:t>
            </a:r>
            <a:endParaRPr sz="1400"/>
          </a:p>
          <a:p>
            <a:pPr indent="0" lvl="0" marL="0" rtl="0" algn="l">
              <a:spcBef>
                <a:spcPts val="1200"/>
              </a:spcBef>
              <a:spcAft>
                <a:spcPts val="0"/>
              </a:spcAft>
              <a:buNone/>
            </a:pPr>
            <a:r>
              <a:rPr lang="en-GB"/>
              <a:t>Integration Testings</a:t>
            </a:r>
            <a:endParaRPr/>
          </a:p>
          <a:p>
            <a:pPr indent="0" lvl="0" marL="0" rtl="0" algn="l">
              <a:spcBef>
                <a:spcPts val="1200"/>
              </a:spcBef>
              <a:spcAft>
                <a:spcPts val="0"/>
              </a:spcAft>
              <a:buNone/>
            </a:pPr>
            <a:r>
              <a:rPr lang="en-GB" sz="1400"/>
              <a:t>Testing frameworks were used for testing the endpoints, namely Chai, Mocha, and Supertest were used to write and run the tests.</a:t>
            </a:r>
            <a:endParaRPr sz="1400"/>
          </a:p>
          <a:p>
            <a:pPr indent="0" lvl="0" marL="0" rtl="0" algn="l">
              <a:spcBef>
                <a:spcPts val="1200"/>
              </a:spcBef>
              <a:spcAft>
                <a:spcPts val="0"/>
              </a:spcAft>
              <a:buNone/>
            </a:pPr>
            <a:r>
              <a:rPr lang="en-GB"/>
              <a:t>Unit Tests</a:t>
            </a:r>
            <a:endParaRPr/>
          </a:p>
          <a:p>
            <a:pPr indent="0" lvl="0" marL="0" rtl="0" algn="l">
              <a:spcBef>
                <a:spcPts val="1200"/>
              </a:spcBef>
              <a:spcAft>
                <a:spcPts val="1200"/>
              </a:spcAft>
              <a:buNone/>
            </a:pPr>
            <a:r>
              <a:rPr lang="en-GB" sz="1400"/>
              <a:t>Unit tests were used to test some individual code blocks, some of the same testing frameworks as with the endpoint testing were used to write the tests.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185" name="Google Shape;185;p33"/>
          <p:cNvSpPr txBox="1"/>
          <p:nvPr>
            <p:ph idx="1" type="body"/>
          </p:nvPr>
        </p:nvSpPr>
        <p:spPr>
          <a:xfrm>
            <a:off x="223800" y="1152475"/>
            <a:ext cx="869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The following architecture and requirements would be taken into account when implementing the application</a:t>
            </a:r>
            <a:endParaRPr sz="1400"/>
          </a:p>
          <a:p>
            <a:pPr indent="0" lvl="0" marL="0" rtl="0" algn="l">
              <a:lnSpc>
                <a:spcPct val="115000"/>
              </a:lnSpc>
              <a:spcBef>
                <a:spcPts val="1200"/>
              </a:spcBef>
              <a:spcAft>
                <a:spcPts val="0"/>
              </a:spcAft>
              <a:buNone/>
            </a:pPr>
            <a:r>
              <a:rPr lang="en-GB" sz="1400"/>
              <a:t>Architecture:</a:t>
            </a:r>
            <a:endParaRPr sz="1400"/>
          </a:p>
          <a:p>
            <a:pPr indent="-298450" lvl="0" marL="457200" rtl="0" algn="l">
              <a:lnSpc>
                <a:spcPct val="115000"/>
              </a:lnSpc>
              <a:spcBef>
                <a:spcPts val="0"/>
              </a:spcBef>
              <a:spcAft>
                <a:spcPts val="0"/>
              </a:spcAft>
              <a:buSzPts val="1100"/>
              <a:buChar char="●"/>
            </a:pPr>
            <a:r>
              <a:rPr lang="en-GB" sz="1100"/>
              <a:t>Computing: AWS EC2</a:t>
            </a:r>
            <a:endParaRPr sz="1100"/>
          </a:p>
          <a:p>
            <a:pPr indent="-298450" lvl="0" marL="457200" rtl="0" algn="l">
              <a:lnSpc>
                <a:spcPct val="115000"/>
              </a:lnSpc>
              <a:spcBef>
                <a:spcPts val="0"/>
              </a:spcBef>
              <a:spcAft>
                <a:spcPts val="0"/>
              </a:spcAft>
              <a:buSzPts val="1100"/>
              <a:buChar char="●"/>
            </a:pPr>
            <a:r>
              <a:rPr lang="en-GB" sz="1100"/>
              <a:t>Files: AWS S3</a:t>
            </a:r>
            <a:endParaRPr sz="1100"/>
          </a:p>
          <a:p>
            <a:pPr indent="-298450" lvl="0" marL="457200" rtl="0" algn="l">
              <a:lnSpc>
                <a:spcPct val="115000"/>
              </a:lnSpc>
              <a:spcBef>
                <a:spcPts val="0"/>
              </a:spcBef>
              <a:spcAft>
                <a:spcPts val="0"/>
              </a:spcAft>
              <a:buSzPts val="1100"/>
              <a:buChar char="●"/>
            </a:pPr>
            <a:r>
              <a:rPr lang="en-GB" sz="1100"/>
              <a:t>Caching: Redis</a:t>
            </a:r>
            <a:endParaRPr sz="1100"/>
          </a:p>
          <a:p>
            <a:pPr indent="-298450" lvl="0" marL="457200" rtl="0" algn="l">
              <a:lnSpc>
                <a:spcPct val="115000"/>
              </a:lnSpc>
              <a:spcBef>
                <a:spcPts val="0"/>
              </a:spcBef>
              <a:spcAft>
                <a:spcPts val="0"/>
              </a:spcAft>
              <a:buSzPts val="1100"/>
              <a:buChar char="●"/>
            </a:pPr>
            <a:r>
              <a:rPr lang="en-GB" sz="1100"/>
              <a:t>DNS: AWS Route 53</a:t>
            </a:r>
            <a:endParaRPr sz="1100"/>
          </a:p>
          <a:p>
            <a:pPr indent="-298450" lvl="0" marL="457200" rtl="0" algn="l">
              <a:lnSpc>
                <a:spcPct val="115000"/>
              </a:lnSpc>
              <a:spcBef>
                <a:spcPts val="0"/>
              </a:spcBef>
              <a:spcAft>
                <a:spcPts val="0"/>
              </a:spcAft>
              <a:buSzPts val="1100"/>
              <a:buChar char="●"/>
            </a:pPr>
            <a:r>
              <a:rPr lang="en-GB" sz="1100"/>
              <a:t>Database: Mongo Atlas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400"/>
              <a:t>Future requirements before implementation:</a:t>
            </a:r>
            <a:endParaRPr sz="1400"/>
          </a:p>
          <a:p>
            <a:pPr indent="-298450" lvl="0" marL="457200" rtl="0" algn="l">
              <a:lnSpc>
                <a:spcPct val="115000"/>
              </a:lnSpc>
              <a:spcBef>
                <a:spcPts val="0"/>
              </a:spcBef>
              <a:spcAft>
                <a:spcPts val="0"/>
              </a:spcAft>
              <a:buSzPts val="1100"/>
              <a:buChar char="●"/>
            </a:pPr>
            <a:r>
              <a:rPr lang="en-GB" sz="1100"/>
              <a:t>Better designed UX</a:t>
            </a:r>
            <a:endParaRPr sz="1100"/>
          </a:p>
          <a:p>
            <a:pPr indent="-298450" lvl="0" marL="457200" rtl="0" algn="l">
              <a:lnSpc>
                <a:spcPct val="115000"/>
              </a:lnSpc>
              <a:spcBef>
                <a:spcPts val="0"/>
              </a:spcBef>
              <a:spcAft>
                <a:spcPts val="0"/>
              </a:spcAft>
              <a:buSzPts val="1100"/>
              <a:buChar char="●"/>
            </a:pPr>
            <a:r>
              <a:rPr lang="en-GB" sz="1100"/>
              <a:t>More options for tabs and content</a:t>
            </a:r>
            <a:endParaRPr sz="1100"/>
          </a:p>
          <a:p>
            <a:pPr indent="-298450" lvl="0" marL="457200" rtl="0" algn="l">
              <a:lnSpc>
                <a:spcPct val="115000"/>
              </a:lnSpc>
              <a:spcBef>
                <a:spcPts val="0"/>
              </a:spcBef>
              <a:spcAft>
                <a:spcPts val="0"/>
              </a:spcAft>
              <a:buSzPts val="1100"/>
              <a:buChar char="●"/>
            </a:pPr>
            <a:r>
              <a:rPr lang="en-GB" sz="1100"/>
              <a:t>Data security / encryption</a:t>
            </a:r>
            <a:endParaRPr sz="1100"/>
          </a:p>
          <a:p>
            <a:pPr indent="-298450" lvl="0" marL="457200" rtl="0" algn="l">
              <a:lnSpc>
                <a:spcPct val="115000"/>
              </a:lnSpc>
              <a:spcBef>
                <a:spcPts val="0"/>
              </a:spcBef>
              <a:spcAft>
                <a:spcPts val="0"/>
              </a:spcAft>
              <a:buSzPts val="1100"/>
              <a:buChar char="●"/>
            </a:pPr>
            <a:r>
              <a:rPr lang="en-GB" sz="1100"/>
              <a:t>Endpoint security / restricted access </a:t>
            </a:r>
            <a:endParaRPr sz="1100"/>
          </a:p>
          <a:p>
            <a:pPr indent="-298450" lvl="0" marL="457200" rtl="0" algn="l">
              <a:lnSpc>
                <a:spcPct val="115000"/>
              </a:lnSpc>
              <a:spcBef>
                <a:spcPts val="0"/>
              </a:spcBef>
              <a:spcAft>
                <a:spcPts val="0"/>
              </a:spcAft>
              <a:buSzPts val="1100"/>
              <a:buChar char="●"/>
            </a:pPr>
            <a:r>
              <a:rPr lang="en-GB" sz="1100"/>
              <a:t>Mobile options</a:t>
            </a:r>
            <a:endParaRPr sz="1400"/>
          </a:p>
          <a:p>
            <a:pPr indent="0" lvl="0" marL="0" rtl="0" algn="l">
              <a:spcBef>
                <a:spcPts val="0"/>
              </a:spcBef>
              <a:spcAft>
                <a:spcPts val="12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70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was the outcome of the project?</a:t>
            </a:r>
            <a:endParaRPr/>
          </a:p>
        </p:txBody>
      </p:sp>
      <p:sp>
        <p:nvSpPr>
          <p:cNvPr id="191" name="Google Shape;191;p34"/>
          <p:cNvSpPr txBox="1"/>
          <p:nvPr>
            <p:ph idx="1" type="body"/>
          </p:nvPr>
        </p:nvSpPr>
        <p:spPr>
          <a:xfrm>
            <a:off x="311700" y="1413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LocalSquare turned out great! It is a functioning social platform that enables users to undertake all the high priority tasks defined in the user stories, and some of the moderate priority tasks.</a:t>
            </a:r>
            <a:endParaRPr/>
          </a:p>
          <a:p>
            <a:pPr indent="0" lvl="0" marL="0" rtl="0" algn="l">
              <a:spcBef>
                <a:spcPts val="1200"/>
              </a:spcBef>
              <a:spcAft>
                <a:spcPts val="0"/>
              </a:spcAft>
              <a:buNone/>
            </a:pPr>
            <a:r>
              <a:rPr lang="en-GB"/>
              <a:t>It has real-time chat rooms, customisable groups with dynamic tabs and content, user searching, and permission features. </a:t>
            </a:r>
            <a:endParaRPr/>
          </a:p>
          <a:p>
            <a:pPr indent="0" lvl="0" marL="0" rtl="0" algn="l">
              <a:spcBef>
                <a:spcPts val="1200"/>
              </a:spcBef>
              <a:spcAft>
                <a:spcPts val="1200"/>
              </a:spcAft>
              <a:buNone/>
            </a:pPr>
            <a:r>
              <a:rPr lang="en-GB"/>
              <a:t>It provides a clean and understandable user experience, and is well on it’s way to </a:t>
            </a:r>
            <a:r>
              <a:rPr lang="en-GB"/>
              <a:t>solving </a:t>
            </a:r>
            <a:r>
              <a:rPr lang="en-GB"/>
              <a:t>the problems it set out to fix.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574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Resources Used</a:t>
            </a:r>
            <a:endParaRPr/>
          </a:p>
        </p:txBody>
      </p:sp>
      <p:sp>
        <p:nvSpPr>
          <p:cNvPr id="197" name="Google Shape;197;p35"/>
          <p:cNvSpPr txBox="1"/>
          <p:nvPr>
            <p:ph idx="1" type="body"/>
          </p:nvPr>
        </p:nvSpPr>
        <p:spPr>
          <a:xfrm>
            <a:off x="1545075" y="1400400"/>
            <a:ext cx="3210900" cy="2916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t>Frontend:</a:t>
            </a:r>
            <a:endParaRPr sz="1300"/>
          </a:p>
          <a:p>
            <a:pPr indent="-311150" lvl="0" marL="457200" rtl="0" algn="l">
              <a:lnSpc>
                <a:spcPct val="115000"/>
              </a:lnSpc>
              <a:spcBef>
                <a:spcPts val="0"/>
              </a:spcBef>
              <a:spcAft>
                <a:spcPts val="0"/>
              </a:spcAft>
              <a:buSzPts val="1300"/>
              <a:buChar char="●"/>
            </a:pPr>
            <a:r>
              <a:rPr lang="en-GB" sz="1300"/>
              <a:t>NodeJS</a:t>
            </a:r>
            <a:endParaRPr sz="1300"/>
          </a:p>
          <a:p>
            <a:pPr indent="-311150" lvl="0" marL="457200" rtl="0" algn="l">
              <a:lnSpc>
                <a:spcPct val="115000"/>
              </a:lnSpc>
              <a:spcBef>
                <a:spcPts val="0"/>
              </a:spcBef>
              <a:spcAft>
                <a:spcPts val="0"/>
              </a:spcAft>
              <a:buSzPts val="1300"/>
              <a:buChar char="●"/>
            </a:pPr>
            <a:r>
              <a:rPr lang="en-GB" sz="1300"/>
              <a:t>React</a:t>
            </a:r>
            <a:endParaRPr sz="1300"/>
          </a:p>
          <a:p>
            <a:pPr indent="-311150" lvl="0" marL="457200" rtl="0" algn="l">
              <a:lnSpc>
                <a:spcPct val="115000"/>
              </a:lnSpc>
              <a:spcBef>
                <a:spcPts val="0"/>
              </a:spcBef>
              <a:spcAft>
                <a:spcPts val="0"/>
              </a:spcAft>
              <a:buSzPts val="1300"/>
              <a:buChar char="●"/>
            </a:pPr>
            <a:r>
              <a:rPr lang="en-GB" sz="1300"/>
              <a:t>Vite</a:t>
            </a:r>
            <a:endParaRPr sz="1300"/>
          </a:p>
          <a:p>
            <a:pPr indent="-311150" lvl="0" marL="457200" rtl="0" algn="l">
              <a:lnSpc>
                <a:spcPct val="115000"/>
              </a:lnSpc>
              <a:spcBef>
                <a:spcPts val="0"/>
              </a:spcBef>
              <a:spcAft>
                <a:spcPts val="0"/>
              </a:spcAft>
              <a:buSzPts val="1300"/>
              <a:buChar char="●"/>
            </a:pPr>
            <a:r>
              <a:rPr lang="en-GB" sz="1300"/>
              <a:t>React-Bootstrap</a:t>
            </a:r>
            <a:endParaRPr sz="1300"/>
          </a:p>
          <a:p>
            <a:pPr indent="-311150" lvl="0" marL="457200" rtl="0" algn="l">
              <a:lnSpc>
                <a:spcPct val="115000"/>
              </a:lnSpc>
              <a:spcBef>
                <a:spcPts val="0"/>
              </a:spcBef>
              <a:spcAft>
                <a:spcPts val="0"/>
              </a:spcAft>
              <a:buSzPts val="1300"/>
              <a:buChar char="●"/>
            </a:pPr>
            <a:r>
              <a:rPr lang="en-GB" sz="1300"/>
              <a:t>Axios</a:t>
            </a:r>
            <a:endParaRPr sz="1300"/>
          </a:p>
          <a:p>
            <a:pPr indent="-311150" lvl="0" marL="457200" rtl="0" algn="l">
              <a:lnSpc>
                <a:spcPct val="115000"/>
              </a:lnSpc>
              <a:spcBef>
                <a:spcPts val="0"/>
              </a:spcBef>
              <a:spcAft>
                <a:spcPts val="0"/>
              </a:spcAft>
              <a:buSzPts val="1300"/>
              <a:buChar char="●"/>
            </a:pPr>
            <a:r>
              <a:rPr lang="en-GB" sz="1300"/>
              <a:t>React-router-dom</a:t>
            </a:r>
            <a:endParaRPr sz="1300"/>
          </a:p>
          <a:p>
            <a:pPr indent="-311150" lvl="0" marL="457200" rtl="0" algn="l">
              <a:lnSpc>
                <a:spcPct val="115000"/>
              </a:lnSpc>
              <a:spcBef>
                <a:spcPts val="0"/>
              </a:spcBef>
              <a:spcAft>
                <a:spcPts val="0"/>
              </a:spcAft>
              <a:buSzPts val="1300"/>
              <a:buChar char="●"/>
            </a:pPr>
            <a:r>
              <a:rPr lang="en-GB" sz="1300"/>
              <a:t>React-Icons</a:t>
            </a:r>
            <a:endParaRPr sz="1300"/>
          </a:p>
          <a:p>
            <a:pPr indent="-311150" lvl="0" marL="457200" rtl="0" algn="l">
              <a:lnSpc>
                <a:spcPct val="115000"/>
              </a:lnSpc>
              <a:spcBef>
                <a:spcPts val="0"/>
              </a:spcBef>
              <a:spcAft>
                <a:spcPts val="0"/>
              </a:spcAft>
              <a:buSzPts val="1300"/>
              <a:buChar char="●"/>
            </a:pPr>
            <a:r>
              <a:rPr lang="en-GB" sz="1300"/>
              <a:t>Socket.io-client</a:t>
            </a:r>
            <a:endParaRPr sz="2000"/>
          </a:p>
        </p:txBody>
      </p:sp>
      <p:sp>
        <p:nvSpPr>
          <p:cNvPr id="198" name="Google Shape;198;p35"/>
          <p:cNvSpPr txBox="1"/>
          <p:nvPr>
            <p:ph idx="1" type="body"/>
          </p:nvPr>
        </p:nvSpPr>
        <p:spPr>
          <a:xfrm>
            <a:off x="3963400" y="1400400"/>
            <a:ext cx="3810600" cy="3743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t>Backend: </a:t>
            </a:r>
            <a:endParaRPr sz="1300"/>
          </a:p>
          <a:p>
            <a:pPr indent="-311150" lvl="0" marL="457200" rtl="0" algn="l">
              <a:lnSpc>
                <a:spcPct val="115000"/>
              </a:lnSpc>
              <a:spcBef>
                <a:spcPts val="0"/>
              </a:spcBef>
              <a:spcAft>
                <a:spcPts val="0"/>
              </a:spcAft>
              <a:buSzPts val="1300"/>
              <a:buChar char="●"/>
            </a:pPr>
            <a:r>
              <a:rPr lang="en-GB" sz="1300"/>
              <a:t>NodeJS</a:t>
            </a:r>
            <a:endParaRPr sz="1300"/>
          </a:p>
          <a:p>
            <a:pPr indent="-311150" lvl="0" marL="457200" rtl="0" algn="l">
              <a:lnSpc>
                <a:spcPct val="115000"/>
              </a:lnSpc>
              <a:spcBef>
                <a:spcPts val="0"/>
              </a:spcBef>
              <a:spcAft>
                <a:spcPts val="0"/>
              </a:spcAft>
              <a:buSzPts val="1300"/>
              <a:buChar char="●"/>
            </a:pPr>
            <a:r>
              <a:rPr lang="en-GB" sz="1300"/>
              <a:t>Express.js</a:t>
            </a:r>
            <a:endParaRPr sz="1300"/>
          </a:p>
          <a:p>
            <a:pPr indent="-311150" lvl="0" marL="457200" rtl="0" algn="l">
              <a:lnSpc>
                <a:spcPct val="115000"/>
              </a:lnSpc>
              <a:spcBef>
                <a:spcPts val="0"/>
              </a:spcBef>
              <a:spcAft>
                <a:spcPts val="0"/>
              </a:spcAft>
              <a:buSzPts val="1300"/>
              <a:buChar char="●"/>
            </a:pPr>
            <a:r>
              <a:rPr lang="en-GB" sz="1300"/>
              <a:t>Mongoose</a:t>
            </a:r>
            <a:endParaRPr sz="1300"/>
          </a:p>
          <a:p>
            <a:pPr indent="-311150" lvl="0" marL="457200" rtl="0" algn="l">
              <a:lnSpc>
                <a:spcPct val="115000"/>
              </a:lnSpc>
              <a:spcBef>
                <a:spcPts val="0"/>
              </a:spcBef>
              <a:spcAft>
                <a:spcPts val="0"/>
              </a:spcAft>
              <a:buSzPts val="1300"/>
              <a:buChar char="●"/>
            </a:pPr>
            <a:r>
              <a:rPr lang="en-GB" sz="1300"/>
              <a:t>Dotenv</a:t>
            </a:r>
            <a:endParaRPr sz="1300"/>
          </a:p>
          <a:p>
            <a:pPr indent="-311150" lvl="0" marL="457200" rtl="0" algn="l">
              <a:lnSpc>
                <a:spcPct val="115000"/>
              </a:lnSpc>
              <a:spcBef>
                <a:spcPts val="0"/>
              </a:spcBef>
              <a:spcAft>
                <a:spcPts val="0"/>
              </a:spcAft>
              <a:buSzPts val="1300"/>
              <a:buChar char="●"/>
            </a:pPr>
            <a:r>
              <a:rPr lang="en-GB" sz="1300"/>
              <a:t>Socket.io</a:t>
            </a:r>
            <a:endParaRPr sz="1300"/>
          </a:p>
          <a:p>
            <a:pPr indent="-311150" lvl="0" marL="457200" rtl="0" algn="l">
              <a:lnSpc>
                <a:spcPct val="115000"/>
              </a:lnSpc>
              <a:spcBef>
                <a:spcPts val="0"/>
              </a:spcBef>
              <a:spcAft>
                <a:spcPts val="0"/>
              </a:spcAft>
              <a:buSzPts val="1300"/>
              <a:buChar char="●"/>
            </a:pPr>
            <a:r>
              <a:rPr lang="en-GB" sz="1300"/>
              <a:t>Axios</a:t>
            </a:r>
            <a:endParaRPr sz="1300"/>
          </a:p>
          <a:p>
            <a:pPr indent="-311150" lvl="0" marL="457200" rtl="0" algn="l">
              <a:lnSpc>
                <a:spcPct val="115000"/>
              </a:lnSpc>
              <a:spcBef>
                <a:spcPts val="0"/>
              </a:spcBef>
              <a:spcAft>
                <a:spcPts val="0"/>
              </a:spcAft>
              <a:buSzPts val="1300"/>
              <a:buChar char="●"/>
            </a:pPr>
            <a:r>
              <a:rPr lang="en-GB" sz="1300"/>
              <a:t>Nodemon</a:t>
            </a:r>
            <a:endParaRPr sz="2000"/>
          </a:p>
        </p:txBody>
      </p:sp>
      <p:sp>
        <p:nvSpPr>
          <p:cNvPr id="199" name="Google Shape;199;p35"/>
          <p:cNvSpPr txBox="1"/>
          <p:nvPr>
            <p:ph idx="1" type="body"/>
          </p:nvPr>
        </p:nvSpPr>
        <p:spPr>
          <a:xfrm>
            <a:off x="6088925" y="1400400"/>
            <a:ext cx="3810600" cy="3743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300"/>
              <a:t>Other:</a:t>
            </a:r>
            <a:endParaRPr sz="1300"/>
          </a:p>
          <a:p>
            <a:pPr indent="-311150" lvl="0" marL="457200" rtl="0" algn="l">
              <a:lnSpc>
                <a:spcPct val="115000"/>
              </a:lnSpc>
              <a:spcBef>
                <a:spcPts val="0"/>
              </a:spcBef>
              <a:spcAft>
                <a:spcPts val="0"/>
              </a:spcAft>
              <a:buSzPts val="1300"/>
              <a:buChar char="●"/>
            </a:pPr>
            <a:r>
              <a:rPr lang="en-GB" sz="1300"/>
              <a:t>MongoDB</a:t>
            </a:r>
            <a:endParaRPr sz="1300"/>
          </a:p>
          <a:p>
            <a:pPr indent="-311150" lvl="0" marL="457200" rtl="0" algn="l">
              <a:lnSpc>
                <a:spcPct val="115000"/>
              </a:lnSpc>
              <a:spcBef>
                <a:spcPts val="0"/>
              </a:spcBef>
              <a:spcAft>
                <a:spcPts val="0"/>
              </a:spcAft>
              <a:buSzPts val="1300"/>
              <a:buChar char="●"/>
            </a:pPr>
            <a:r>
              <a:rPr lang="en-GB" sz="1300"/>
              <a:t>Thunder client</a:t>
            </a:r>
            <a:endParaRPr sz="1300"/>
          </a:p>
          <a:p>
            <a:pPr indent="-311150" lvl="0" marL="457200" rtl="0" algn="l">
              <a:lnSpc>
                <a:spcPct val="115000"/>
              </a:lnSpc>
              <a:spcBef>
                <a:spcPts val="0"/>
              </a:spcBef>
              <a:spcAft>
                <a:spcPts val="0"/>
              </a:spcAft>
              <a:buSzPts val="1300"/>
              <a:buChar char="●"/>
            </a:pPr>
            <a:r>
              <a:rPr lang="en-GB" sz="1300"/>
              <a:t>Chai</a:t>
            </a:r>
            <a:endParaRPr sz="1300"/>
          </a:p>
          <a:p>
            <a:pPr indent="-311150" lvl="0" marL="457200" rtl="0" algn="l">
              <a:lnSpc>
                <a:spcPct val="115000"/>
              </a:lnSpc>
              <a:spcBef>
                <a:spcPts val="0"/>
              </a:spcBef>
              <a:spcAft>
                <a:spcPts val="0"/>
              </a:spcAft>
              <a:buSzPts val="1300"/>
              <a:buChar char="●"/>
            </a:pPr>
            <a:r>
              <a:rPr lang="en-GB" sz="1300"/>
              <a:t>Mocha</a:t>
            </a:r>
            <a:endParaRPr sz="1300"/>
          </a:p>
          <a:p>
            <a:pPr indent="-311150" lvl="0" marL="457200" rtl="0" algn="l">
              <a:lnSpc>
                <a:spcPct val="115000"/>
              </a:lnSpc>
              <a:spcBef>
                <a:spcPts val="0"/>
              </a:spcBef>
              <a:spcAft>
                <a:spcPts val="0"/>
              </a:spcAft>
              <a:buSzPts val="1300"/>
              <a:buChar char="●"/>
            </a:pPr>
            <a:r>
              <a:rPr lang="en-GB" sz="1300"/>
              <a:t>Supertest</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269550" y="1940100"/>
            <a:ext cx="2604900" cy="126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6419"/>
              <a:t>Demo</a:t>
            </a:r>
            <a:endParaRPr sz="6419"/>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269550" y="1940100"/>
            <a:ext cx="2604900" cy="126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6419"/>
              <a:t>Q&amp;A</a:t>
            </a:r>
            <a:endParaRPr sz="641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the problem LocalSquare is </a:t>
            </a:r>
            <a:r>
              <a:rPr lang="en-GB"/>
              <a:t>trying</a:t>
            </a:r>
            <a:r>
              <a:rPr lang="en-GB"/>
              <a:t> to solve?</a:t>
            </a:r>
            <a:endParaRPr/>
          </a:p>
        </p:txBody>
      </p:sp>
      <p:sp>
        <p:nvSpPr>
          <p:cNvPr id="68" name="Google Shape;68;p15"/>
          <p:cNvSpPr txBox="1"/>
          <p:nvPr>
            <p:ph idx="1" type="body"/>
          </p:nvPr>
        </p:nvSpPr>
        <p:spPr>
          <a:xfrm>
            <a:off x="311700" y="1152475"/>
            <a:ext cx="8520600" cy="3722700"/>
          </a:xfrm>
          <a:prstGeom prst="rect">
            <a:avLst/>
          </a:prstGeom>
        </p:spPr>
        <p:txBody>
          <a:bodyPr anchorCtr="0" anchor="t" bIns="91425" lIns="91425" spcFirstLastPara="1" rIns="91425" wrap="square" tIns="91425">
            <a:normAutofit lnSpcReduction="10000"/>
          </a:bodyPr>
          <a:lstStyle/>
          <a:p>
            <a:pPr indent="-330200" lvl="0" marL="457200" rtl="0" algn="just">
              <a:lnSpc>
                <a:spcPct val="115000"/>
              </a:lnSpc>
              <a:spcBef>
                <a:spcPts val="0"/>
              </a:spcBef>
              <a:spcAft>
                <a:spcPts val="0"/>
              </a:spcAft>
              <a:buSzPts val="1600"/>
              <a:buChar char="●"/>
            </a:pPr>
            <a:r>
              <a:rPr lang="en-GB" sz="1600"/>
              <a:t>Many factors, including digital technologies, have created communities that are less connected and harder to get involved with.</a:t>
            </a:r>
            <a:endParaRPr sz="1600"/>
          </a:p>
          <a:p>
            <a:pPr indent="-330200" lvl="0" marL="457200" rtl="0" algn="just">
              <a:lnSpc>
                <a:spcPct val="115000"/>
              </a:lnSpc>
              <a:spcBef>
                <a:spcPts val="1000"/>
              </a:spcBef>
              <a:spcAft>
                <a:spcPts val="0"/>
              </a:spcAft>
              <a:buSzPts val="1600"/>
              <a:buChar char="●"/>
            </a:pPr>
            <a:r>
              <a:rPr lang="en-GB" sz="1600"/>
              <a:t>Digital technologies are built to keep people online and work against physical communities and groups.</a:t>
            </a:r>
            <a:endParaRPr sz="1600"/>
          </a:p>
          <a:p>
            <a:pPr indent="-330200" lvl="0" marL="457200" rtl="0" algn="just">
              <a:lnSpc>
                <a:spcPct val="115000"/>
              </a:lnSpc>
              <a:spcBef>
                <a:spcPts val="1000"/>
              </a:spcBef>
              <a:spcAft>
                <a:spcPts val="0"/>
              </a:spcAft>
              <a:buSzPts val="1600"/>
              <a:buChar char="●"/>
            </a:pPr>
            <a:r>
              <a:rPr lang="en-GB" sz="1600"/>
              <a:t>Most social media platforms are not built with physical communities in mind. They serve to connect people over the internet, but actually decrease people’s overall social connectedness.</a:t>
            </a:r>
            <a:endParaRPr sz="1600"/>
          </a:p>
          <a:p>
            <a:pPr indent="-330200" lvl="0" marL="457200" rtl="0" algn="just">
              <a:lnSpc>
                <a:spcPct val="115000"/>
              </a:lnSpc>
              <a:spcBef>
                <a:spcPts val="1000"/>
              </a:spcBef>
              <a:spcAft>
                <a:spcPts val="0"/>
              </a:spcAft>
              <a:buSzPts val="1600"/>
              <a:buChar char="●"/>
            </a:pPr>
            <a:r>
              <a:rPr lang="en-GB" sz="1600"/>
              <a:t>It is especially hard for the younger generations, or people moving to new locations to get involved in community.</a:t>
            </a:r>
            <a:endParaRPr sz="1600"/>
          </a:p>
          <a:p>
            <a:pPr indent="-330200" lvl="0" marL="457200" rtl="0" algn="l">
              <a:spcBef>
                <a:spcPts val="1000"/>
              </a:spcBef>
              <a:spcAft>
                <a:spcPts val="0"/>
              </a:spcAft>
              <a:buSzPts val="1600"/>
              <a:buChar char="●"/>
            </a:pPr>
            <a:r>
              <a:rPr lang="en-GB" sz="1600"/>
              <a:t>The lack of social connectedness has been demonstrated to have a negative impact on people’s wellbeing, both physical and mental.</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117675" y="1144875"/>
            <a:ext cx="690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the desired state of digital technologies in relation to social connectedness?</a:t>
            </a:r>
            <a:endParaRPr/>
          </a:p>
        </p:txBody>
      </p:sp>
      <p:sp>
        <p:nvSpPr>
          <p:cNvPr id="74" name="Google Shape;74;p16"/>
          <p:cNvSpPr txBox="1"/>
          <p:nvPr>
            <p:ph idx="1" type="body"/>
          </p:nvPr>
        </p:nvSpPr>
        <p:spPr>
          <a:xfrm>
            <a:off x="1117725" y="2222675"/>
            <a:ext cx="6908700" cy="2124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LocalSquare’s vision of the future, is a </a:t>
            </a:r>
            <a:r>
              <a:rPr lang="en-GB"/>
              <a:t>world where a person can move to a new town or city, knowing nobody, and rapidly and effortlessly connect with the people around them and get involved in their local community.</a:t>
            </a:r>
            <a:endParaRPr/>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1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What</a:t>
            </a:r>
            <a:r>
              <a:rPr lang="en-GB"/>
              <a:t> solutions are already out there?</a:t>
            </a:r>
            <a:endParaRPr/>
          </a:p>
        </p:txBody>
      </p:sp>
      <p:pic>
        <p:nvPicPr>
          <p:cNvPr id="80" name="Google Shape;80;p17"/>
          <p:cNvPicPr preferRelativeResize="0"/>
          <p:nvPr/>
        </p:nvPicPr>
        <p:blipFill>
          <a:blip r:embed="rId3">
            <a:alphaModFix/>
          </a:blip>
          <a:stretch>
            <a:fillRect/>
          </a:stretch>
        </p:blipFill>
        <p:spPr>
          <a:xfrm>
            <a:off x="2061248" y="3256363"/>
            <a:ext cx="1296025" cy="1297850"/>
          </a:xfrm>
          <a:prstGeom prst="rect">
            <a:avLst/>
          </a:prstGeom>
          <a:noFill/>
          <a:ln>
            <a:noFill/>
          </a:ln>
        </p:spPr>
      </p:pic>
      <p:pic>
        <p:nvPicPr>
          <p:cNvPr id="81" name="Google Shape;81;p17"/>
          <p:cNvPicPr preferRelativeResize="0"/>
          <p:nvPr/>
        </p:nvPicPr>
        <p:blipFill>
          <a:blip r:embed="rId4">
            <a:alphaModFix/>
          </a:blip>
          <a:stretch>
            <a:fillRect/>
          </a:stretch>
        </p:blipFill>
        <p:spPr>
          <a:xfrm>
            <a:off x="2056248" y="1392850"/>
            <a:ext cx="1301027" cy="1301049"/>
          </a:xfrm>
          <a:prstGeom prst="rect">
            <a:avLst/>
          </a:prstGeom>
          <a:noFill/>
          <a:ln>
            <a:noFill/>
          </a:ln>
        </p:spPr>
      </p:pic>
      <p:pic>
        <p:nvPicPr>
          <p:cNvPr id="82" name="Google Shape;82;p17"/>
          <p:cNvPicPr preferRelativeResize="0"/>
          <p:nvPr/>
        </p:nvPicPr>
        <p:blipFill>
          <a:blip r:embed="rId5">
            <a:alphaModFix/>
          </a:blip>
          <a:stretch>
            <a:fillRect/>
          </a:stretch>
        </p:blipFill>
        <p:spPr>
          <a:xfrm>
            <a:off x="4392250" y="1225850"/>
            <a:ext cx="3050926" cy="1716149"/>
          </a:xfrm>
          <a:prstGeom prst="rect">
            <a:avLst/>
          </a:prstGeom>
          <a:noFill/>
          <a:ln>
            <a:noFill/>
          </a:ln>
        </p:spPr>
      </p:pic>
      <p:pic>
        <p:nvPicPr>
          <p:cNvPr id="83" name="Google Shape;83;p17"/>
          <p:cNvPicPr preferRelativeResize="0"/>
          <p:nvPr/>
        </p:nvPicPr>
        <p:blipFill>
          <a:blip r:embed="rId6">
            <a:alphaModFix/>
          </a:blip>
          <a:stretch>
            <a:fillRect/>
          </a:stretch>
        </p:blipFill>
        <p:spPr>
          <a:xfrm>
            <a:off x="4864400" y="3227437"/>
            <a:ext cx="2410148" cy="135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sets LocalSquare apart?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It focuses on creating healthy environments to help communities flourish, not making profits off users with aggressive </a:t>
            </a:r>
            <a:r>
              <a:rPr lang="en-GB" sz="1600"/>
              <a:t>business</a:t>
            </a:r>
            <a:r>
              <a:rPr lang="en-GB" sz="1600"/>
              <a:t> models.</a:t>
            </a:r>
            <a:endParaRPr sz="1600"/>
          </a:p>
          <a:p>
            <a:pPr indent="-330200" lvl="0" marL="457200" rtl="0" algn="l">
              <a:spcBef>
                <a:spcPts val="1000"/>
              </a:spcBef>
              <a:spcAft>
                <a:spcPts val="0"/>
              </a:spcAft>
              <a:buSzPts val="1600"/>
              <a:buChar char="●"/>
            </a:pPr>
            <a:r>
              <a:rPr lang="en-GB" sz="1600"/>
              <a:t>It is flexible and lets users create their own unique groups</a:t>
            </a:r>
            <a:endParaRPr sz="1600"/>
          </a:p>
          <a:p>
            <a:pPr indent="-330200" lvl="0" marL="457200" rtl="0" algn="l">
              <a:spcBef>
                <a:spcPts val="1000"/>
              </a:spcBef>
              <a:spcAft>
                <a:spcPts val="0"/>
              </a:spcAft>
              <a:buSzPts val="1600"/>
              <a:buChar char="●"/>
            </a:pPr>
            <a:r>
              <a:rPr lang="en-GB" sz="1600"/>
              <a:t>It focuses on physical communities, and bringing people together, rather than keeping them on the platform</a:t>
            </a:r>
            <a:endParaRPr sz="1600"/>
          </a:p>
          <a:p>
            <a:pPr indent="-330200" lvl="0" marL="457200" rtl="0" algn="l">
              <a:spcBef>
                <a:spcPts val="1000"/>
              </a:spcBef>
              <a:spcAft>
                <a:spcPts val="0"/>
              </a:spcAft>
              <a:buSzPts val="1600"/>
              <a:buChar char="●"/>
            </a:pPr>
            <a:r>
              <a:rPr lang="en-GB" sz="1600"/>
              <a:t>It lets users browse groups based on group relationships. For example, you could find all groups that are children of a broader town group.</a:t>
            </a:r>
            <a:endParaRPr sz="1600"/>
          </a:p>
          <a:p>
            <a:pPr indent="-330200" lvl="0" marL="457200" rtl="0" algn="l">
              <a:spcBef>
                <a:spcPts val="1000"/>
              </a:spcBef>
              <a:spcAft>
                <a:spcPts val="1000"/>
              </a:spcAft>
              <a:buSzPts val="1600"/>
              <a:buChar char="●"/>
            </a:pPr>
            <a:r>
              <a:rPr lang="en-GB" sz="1600"/>
              <a:t>It does not try and do things that people already have good solutions for, such as direct messaging.</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271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Industry / Overlap</a:t>
            </a:r>
            <a:endParaRPr/>
          </a:p>
        </p:txBody>
      </p:sp>
      <p:sp>
        <p:nvSpPr>
          <p:cNvPr id="95" name="Google Shape;95;p19"/>
          <p:cNvSpPr txBox="1"/>
          <p:nvPr>
            <p:ph idx="1" type="body"/>
          </p:nvPr>
        </p:nvSpPr>
        <p:spPr>
          <a:xfrm>
            <a:off x="1657275" y="1978825"/>
            <a:ext cx="582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LocalSquare is in the Social Media / SAAS industry.</a:t>
            </a:r>
            <a:endParaRPr/>
          </a:p>
          <a:p>
            <a:pPr indent="0" lvl="0" marL="0" rtl="0" algn="l">
              <a:spcBef>
                <a:spcPts val="1200"/>
              </a:spcBef>
              <a:spcAft>
                <a:spcPts val="1200"/>
              </a:spcAft>
              <a:buNone/>
            </a:pPr>
            <a:r>
              <a:rPr lang="en-GB"/>
              <a:t>It has the potential to overlap with many industries based on how the groups are used. Such as overlap with any number of local businesses.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Stakeholders and value</a:t>
            </a:r>
            <a:endParaRPr/>
          </a:p>
        </p:txBody>
      </p:sp>
      <p:sp>
        <p:nvSpPr>
          <p:cNvPr id="101" name="Google Shape;101;p20"/>
          <p:cNvSpPr txBox="1"/>
          <p:nvPr>
            <p:ph idx="1" type="body"/>
          </p:nvPr>
        </p:nvSpPr>
        <p:spPr>
          <a:xfrm>
            <a:off x="311700" y="1388575"/>
            <a:ext cx="8520600" cy="34164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AutoNum type="arabicPeriod"/>
            </a:pPr>
            <a:r>
              <a:rPr lang="en-GB"/>
              <a:t>Community Leaders</a:t>
            </a:r>
            <a:endParaRPr/>
          </a:p>
          <a:p>
            <a:pPr indent="0" lvl="0" marL="0" rtl="0" algn="ctr">
              <a:spcBef>
                <a:spcPts val="1200"/>
              </a:spcBef>
              <a:spcAft>
                <a:spcPts val="0"/>
              </a:spcAft>
              <a:buNone/>
            </a:pPr>
            <a:r>
              <a:rPr lang="en-GB" sz="1600"/>
              <a:t>Community leaders can use LocalSquare to encourage participation and a build a more connected community.</a:t>
            </a:r>
            <a:endParaRPr sz="1600"/>
          </a:p>
          <a:p>
            <a:pPr indent="0" lvl="0" marL="0" rtl="0" algn="ctr">
              <a:spcBef>
                <a:spcPts val="1200"/>
              </a:spcBef>
              <a:spcAft>
                <a:spcPts val="0"/>
              </a:spcAft>
              <a:buNone/>
            </a:pPr>
            <a:r>
              <a:t/>
            </a:r>
            <a:endParaRPr sz="1600"/>
          </a:p>
          <a:p>
            <a:pPr indent="-342900" lvl="0" marL="457200" rtl="0" algn="ctr">
              <a:spcBef>
                <a:spcPts val="1200"/>
              </a:spcBef>
              <a:spcAft>
                <a:spcPts val="0"/>
              </a:spcAft>
              <a:buSzPts val="1800"/>
              <a:buAutoNum type="arabicPeriod"/>
            </a:pPr>
            <a:r>
              <a:rPr lang="en-GB"/>
              <a:t>Community Members</a:t>
            </a:r>
            <a:endParaRPr/>
          </a:p>
          <a:p>
            <a:pPr indent="0" lvl="0" marL="0" rtl="0" algn="ctr">
              <a:spcBef>
                <a:spcPts val="1200"/>
              </a:spcBef>
              <a:spcAft>
                <a:spcPts val="1200"/>
              </a:spcAft>
              <a:buNone/>
            </a:pPr>
            <a:r>
              <a:rPr lang="en-GB" sz="1600"/>
              <a:t>Community members can use LocalSquare to be more involved in their community, find information, and connect with others.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096600" y="1965450"/>
            <a:ext cx="2950800" cy="12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000"/>
              <a:t>Design</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