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0C56DC-EE62-455B-98DD-25282D6E2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7E7627-B347-4706-AF65-7FD2ED15D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D21DB7-BB3E-4B4F-92A7-7E2BFE015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5A3B-C688-4B5F-82A8-809436BA2E94}" type="datetimeFigureOut">
              <a:rPr lang="es-ES" smtClean="0"/>
              <a:t>19/09/2022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C4FA63-43EF-49AA-8634-2EA67305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A93C79-9C22-423A-8674-AE2338606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FB01-BAFB-47CB-8BF4-CF2F766BE1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775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69DC7-9595-44E2-A3F4-9275DEAF1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A4973FF-667A-4F4D-9842-E366A44FB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6C3263-DDE5-4AF6-8E82-FA59943B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5A3B-C688-4B5F-82A8-809436BA2E94}" type="datetimeFigureOut">
              <a:rPr lang="es-ES" smtClean="0"/>
              <a:t>19/09/2022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22E294-5941-4177-87C8-02CBDA21B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7A24D0-730B-4759-8232-FB65FB85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FB01-BAFB-47CB-8BF4-CF2F766BE1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237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D07CC3-0696-4BAF-BC3D-D9E4E4C8F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F9946E-4B98-4434-98C9-CB732F2A7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10B199-B605-4FBB-A0D9-2B8A68650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5A3B-C688-4B5F-82A8-809436BA2E94}" type="datetimeFigureOut">
              <a:rPr lang="es-ES" smtClean="0"/>
              <a:t>19/09/2022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E1362D-B69B-4168-B47B-6B6AEFE4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6CDBE1-2233-4C06-B6D6-EAF005DDE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FB01-BAFB-47CB-8BF4-CF2F766BE1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580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E3D19-A6B1-4AC7-8E6E-A537755CA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97C81C-5228-4D13-9094-8EE54B6EA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B51F91-FD48-4F87-B352-105459194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5A3B-C688-4B5F-82A8-809436BA2E94}" type="datetimeFigureOut">
              <a:rPr lang="es-ES" smtClean="0"/>
              <a:t>19/09/2022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FEEA3B-B537-4317-9A4C-5568DB51A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5C7FBB-695F-4AC3-82EA-FDDAA820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FB01-BAFB-47CB-8BF4-CF2F766BE1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3347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31E943-20CA-4227-B18A-71D625B08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6BDC2E-82EF-42C0-937E-86A567D53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D41E09-F2A6-4808-AAC5-73E58BCB1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5A3B-C688-4B5F-82A8-809436BA2E94}" type="datetimeFigureOut">
              <a:rPr lang="es-ES" smtClean="0"/>
              <a:t>19/09/2022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BC5CEE-1D3F-4E8B-9F78-AC22828BD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04B4E7-C4C1-4559-B571-87E8EB507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FB01-BAFB-47CB-8BF4-CF2F766BE1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045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F25C7C-71A2-4751-AB93-73C7C585E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FB01C8-9193-4ADC-AC3C-F22823175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3C9EC6-9358-497C-B954-3712F67CC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80BBE1-41AF-46DF-A6F3-6EB681535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5A3B-C688-4B5F-82A8-809436BA2E94}" type="datetimeFigureOut">
              <a:rPr lang="es-ES" smtClean="0"/>
              <a:t>19/09/2022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56F703-6954-4658-A620-A19551F2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78505D-C90C-4C68-9DED-135A0DB2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FB01-BAFB-47CB-8BF4-CF2F766BE1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997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1D9AA-FBBF-425E-9252-E1CB1AD0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7F66DA-C605-4FA1-8437-A25ED9A4D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8421D1-0F3E-48AA-9EBC-35249668E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297FD1D-C41F-464B-8F46-F10585970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D063077-3E49-490F-A015-E9593B9D3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3BC477-5D5A-4EE0-A855-D87B941E7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5A3B-C688-4B5F-82A8-809436BA2E94}" type="datetimeFigureOut">
              <a:rPr lang="es-ES" smtClean="0"/>
              <a:t>19/09/2022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204D6C-8810-4FF8-8B09-F1838EA8F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A16649F-F784-46BF-A97C-5C27AC08C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FB01-BAFB-47CB-8BF4-CF2F766BE1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147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E9AC6-D6C2-4F27-B630-374C4F242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22488EC-73A7-44D8-A601-D34C76F8F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5A3B-C688-4B5F-82A8-809436BA2E94}" type="datetimeFigureOut">
              <a:rPr lang="es-ES" smtClean="0"/>
              <a:t>19/09/2022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C5DAA53-C909-42EC-A571-5BA549C2C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92D575A-01E0-4DD5-98B9-454A1BAB6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FB01-BAFB-47CB-8BF4-CF2F766BE1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869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DDCC2FB-3550-47C0-9603-F6B125D2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5A3B-C688-4B5F-82A8-809436BA2E94}" type="datetimeFigureOut">
              <a:rPr lang="es-ES" smtClean="0"/>
              <a:t>19/09/2022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5D8A2C9-D085-4DAF-B89C-A8D431A72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869789-6399-4596-82C8-11358C947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FB01-BAFB-47CB-8BF4-CF2F766BE1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804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82030-5823-4A08-8C45-10CF467C7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23EC1F-C1C4-44A7-8CD0-2CBFEA931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96AA9CC-33B4-4C15-B2E7-D4766CD3E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FA8D1F-CE70-4243-82E6-AEA7FC823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5A3B-C688-4B5F-82A8-809436BA2E94}" type="datetimeFigureOut">
              <a:rPr lang="es-ES" smtClean="0"/>
              <a:t>19/09/2022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54FFFF-5425-4EA1-8A75-2CC7D5144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0CBC49-C322-465F-8293-E7E6C5E35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FB01-BAFB-47CB-8BF4-CF2F766BE1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506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FACD3-DC27-4EBF-A037-E950DB5D1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0DC8C25-6EC8-4B58-8C20-4408AE532A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766FC4-4CE9-47F3-8F1B-1279DD825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6C2F80-EF4E-458F-8B37-E609ECD39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5A3B-C688-4B5F-82A8-809436BA2E94}" type="datetimeFigureOut">
              <a:rPr lang="es-ES" smtClean="0"/>
              <a:t>19/09/2022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B7E948-1B4C-4D9C-A889-4623D3F7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E1BA77-2813-49BA-B977-A5DB87BF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FB01-BAFB-47CB-8BF4-CF2F766BE1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9395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43D9EE2-9C27-47C3-AA52-3F13F970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4ACA2F-FA02-43BE-9B9E-B8DE54C37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8D59CC-3133-4C74-8BC6-06263DB65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35A3B-C688-4B5F-82A8-809436BA2E94}" type="datetimeFigureOut">
              <a:rPr lang="es-ES" smtClean="0"/>
              <a:t>19/09/2022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AEA8E4-E51F-4F15-835E-9CE849123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6060D1-667D-4F8A-A7C9-EEC3FD173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CFB01-BAFB-47CB-8BF4-CF2F766BE1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311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lipse 23">
            <a:extLst>
              <a:ext uri="{FF2B5EF4-FFF2-40B4-BE49-F238E27FC236}">
                <a16:creationId xmlns:a16="http://schemas.microsoft.com/office/drawing/2014/main" id="{651D40EE-19DB-4FB0-AFA5-FE9C54BE95FD}"/>
              </a:ext>
            </a:extLst>
          </p:cNvPr>
          <p:cNvSpPr/>
          <p:nvPr/>
        </p:nvSpPr>
        <p:spPr>
          <a:xfrm>
            <a:off x="169523" y="2992348"/>
            <a:ext cx="873304" cy="8733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0ED48C2-D12F-4E16-AC74-DB5AB350EF97}"/>
              </a:ext>
            </a:extLst>
          </p:cNvPr>
          <p:cNvCxnSpPr>
            <a:cxnSpLocks/>
          </p:cNvCxnSpPr>
          <p:nvPr/>
        </p:nvCxnSpPr>
        <p:spPr>
          <a:xfrm flipV="1">
            <a:off x="606175" y="1425725"/>
            <a:ext cx="0" cy="1530848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áfico 27" descr="Banco con relleno sólido">
            <a:extLst>
              <a:ext uri="{FF2B5EF4-FFF2-40B4-BE49-F238E27FC236}">
                <a16:creationId xmlns:a16="http://schemas.microsoft.com/office/drawing/2014/main" id="{D0DEA7B9-E862-4CD4-B3B5-F168826CA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010" y="395556"/>
            <a:ext cx="914400" cy="914400"/>
          </a:xfrm>
          <a:prstGeom prst="rect">
            <a:avLst/>
          </a:prstGeom>
        </p:spPr>
      </p:pic>
      <p:grpSp>
        <p:nvGrpSpPr>
          <p:cNvPr id="36" name="Grupo 35">
            <a:extLst>
              <a:ext uri="{FF2B5EF4-FFF2-40B4-BE49-F238E27FC236}">
                <a16:creationId xmlns:a16="http://schemas.microsoft.com/office/drawing/2014/main" id="{B99F41E4-2159-4AD6-8686-7F46D175AE76}"/>
              </a:ext>
            </a:extLst>
          </p:cNvPr>
          <p:cNvGrpSpPr/>
          <p:nvPr/>
        </p:nvGrpSpPr>
        <p:grpSpPr>
          <a:xfrm>
            <a:off x="1243170" y="1041698"/>
            <a:ext cx="1866470" cy="1530848"/>
            <a:chOff x="1243170" y="1041698"/>
            <a:chExt cx="1866470" cy="1165543"/>
          </a:xfrm>
        </p:grpSpPr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D6795089-249E-4BCF-A7C1-D0B87B189A88}"/>
                </a:ext>
              </a:extLst>
            </p:cNvPr>
            <p:cNvSpPr txBox="1"/>
            <p:nvPr/>
          </p:nvSpPr>
          <p:spPr>
            <a:xfrm>
              <a:off x="1243170" y="1041698"/>
              <a:ext cx="1866470" cy="257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>
                  <a:latin typeface="Cambria" panose="02040503050406030204" pitchFamily="18" charset="0"/>
                  <a:ea typeface="Cambria" panose="02040503050406030204" pitchFamily="18" charset="0"/>
                </a:rPr>
                <a:t>Línea del tiempo</a:t>
              </a: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5073FA4B-F178-4E6A-9A0B-DFB70EB373E4}"/>
                </a:ext>
              </a:extLst>
            </p:cNvPr>
            <p:cNvSpPr txBox="1"/>
            <p:nvPr/>
          </p:nvSpPr>
          <p:spPr>
            <a:xfrm>
              <a:off x="1243171" y="1376244"/>
              <a:ext cx="1804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ES" sz="1600" dirty="0">
                <a:latin typeface="Lucida Handwriting" panose="03010101010101010101" pitchFamily="66" charset="0"/>
              </a:endParaRPr>
            </a:p>
            <a:p>
              <a:r>
                <a:rPr lang="es-ES" sz="1600" dirty="0">
                  <a:latin typeface="Cambria" panose="02040503050406030204" pitchFamily="18" charset="0"/>
                  <a:ea typeface="Cambria" panose="02040503050406030204" pitchFamily="18" charset="0"/>
                </a:rPr>
                <a:t>Universidad Autónoma de México</a:t>
              </a:r>
            </a:p>
          </p:txBody>
        </p: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799CAABA-936F-43D8-AA3A-E403CE9CA8AC}"/>
                </a:ext>
              </a:extLst>
            </p:cNvPr>
            <p:cNvCxnSpPr/>
            <p:nvPr/>
          </p:nvCxnSpPr>
          <p:spPr>
            <a:xfrm>
              <a:off x="1304814" y="1413990"/>
              <a:ext cx="180482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7" name="Elipse 36">
            <a:extLst>
              <a:ext uri="{FF2B5EF4-FFF2-40B4-BE49-F238E27FC236}">
                <a16:creationId xmlns:a16="http://schemas.microsoft.com/office/drawing/2014/main" id="{42685585-B9B8-40A0-8DF0-03894281D14B}"/>
              </a:ext>
            </a:extLst>
          </p:cNvPr>
          <p:cNvSpPr/>
          <p:nvPr/>
        </p:nvSpPr>
        <p:spPr>
          <a:xfrm>
            <a:off x="808636" y="2685552"/>
            <a:ext cx="1430728" cy="143072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AD9BF154-3998-4317-AEE2-ABD2AE3938B9}"/>
              </a:ext>
            </a:extLst>
          </p:cNvPr>
          <p:cNvCxnSpPr>
            <a:cxnSpLocks/>
          </p:cNvCxnSpPr>
          <p:nvPr/>
        </p:nvCxnSpPr>
        <p:spPr>
          <a:xfrm flipV="1">
            <a:off x="1506279" y="4174826"/>
            <a:ext cx="0" cy="746674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áfico 39" descr="Libros en una estantería con relleno sólido">
            <a:extLst>
              <a:ext uri="{FF2B5EF4-FFF2-40B4-BE49-F238E27FC236}">
                <a16:creationId xmlns:a16="http://schemas.microsoft.com/office/drawing/2014/main" id="{A1294BFD-7318-423A-94A8-D964598850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42827" y="4857453"/>
            <a:ext cx="807235" cy="807235"/>
          </a:xfrm>
          <a:prstGeom prst="rect">
            <a:avLst/>
          </a:prstGeom>
        </p:spPr>
      </p:pic>
      <p:grpSp>
        <p:nvGrpSpPr>
          <p:cNvPr id="41" name="Grupo 40">
            <a:extLst>
              <a:ext uri="{FF2B5EF4-FFF2-40B4-BE49-F238E27FC236}">
                <a16:creationId xmlns:a16="http://schemas.microsoft.com/office/drawing/2014/main" id="{85A32FA1-5B92-4E6F-BE6D-7CE63D4D9558}"/>
              </a:ext>
            </a:extLst>
          </p:cNvPr>
          <p:cNvGrpSpPr/>
          <p:nvPr/>
        </p:nvGrpSpPr>
        <p:grpSpPr>
          <a:xfrm>
            <a:off x="61644" y="5705674"/>
            <a:ext cx="1894747" cy="779653"/>
            <a:chOff x="1243172" y="1376244"/>
            <a:chExt cx="1894747" cy="609331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2DE313AD-419F-4D14-B339-C8482F03AE64}"/>
                </a:ext>
              </a:extLst>
            </p:cNvPr>
            <p:cNvSpPr txBox="1"/>
            <p:nvPr/>
          </p:nvSpPr>
          <p:spPr>
            <a:xfrm>
              <a:off x="1243172" y="1408278"/>
              <a:ext cx="1894747" cy="57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ambria" panose="02040503050406030204" pitchFamily="18" charset="0"/>
                  <a:ea typeface="Cambria" panose="02040503050406030204" pitchFamily="18" charset="0"/>
                </a:rPr>
                <a:t>Se funda el 16 de noviembre como institución de Harvard</a:t>
              </a:r>
            </a:p>
          </p:txBody>
        </p: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511DB347-EA0D-4A80-9B00-6BF86325E7A3}"/>
                </a:ext>
              </a:extLst>
            </p:cNvPr>
            <p:cNvCxnSpPr/>
            <p:nvPr/>
          </p:nvCxnSpPr>
          <p:spPr>
            <a:xfrm>
              <a:off x="1243172" y="1376244"/>
              <a:ext cx="180482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5" name="Elipse 44">
            <a:extLst>
              <a:ext uri="{FF2B5EF4-FFF2-40B4-BE49-F238E27FC236}">
                <a16:creationId xmlns:a16="http://schemas.microsoft.com/office/drawing/2014/main" id="{0C3ECBC1-FF9A-4D66-A3AD-DE8B264EAC96}"/>
              </a:ext>
            </a:extLst>
          </p:cNvPr>
          <p:cNvSpPr/>
          <p:nvPr/>
        </p:nvSpPr>
        <p:spPr>
          <a:xfrm>
            <a:off x="3027855" y="2636517"/>
            <a:ext cx="1430728" cy="143072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0C099835-1EF6-41FD-BBC5-51D9057A0448}"/>
              </a:ext>
            </a:extLst>
          </p:cNvPr>
          <p:cNvCxnSpPr>
            <a:cxnSpLocks/>
          </p:cNvCxnSpPr>
          <p:nvPr/>
        </p:nvCxnSpPr>
        <p:spPr>
          <a:xfrm flipV="1">
            <a:off x="3743778" y="4116280"/>
            <a:ext cx="0" cy="540780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áfico 47" descr="Flecha lineal: giro a la derecha con relleno sólido">
            <a:extLst>
              <a:ext uri="{FF2B5EF4-FFF2-40B4-BE49-F238E27FC236}">
                <a16:creationId xmlns:a16="http://schemas.microsoft.com/office/drawing/2014/main" id="{9248DD1D-E18F-4FB0-9D73-B96F983E95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286019" y="4572000"/>
            <a:ext cx="728433" cy="728433"/>
          </a:xfrm>
          <a:prstGeom prst="rect">
            <a:avLst/>
          </a:prstGeom>
        </p:spPr>
      </p:pic>
      <p:grpSp>
        <p:nvGrpSpPr>
          <p:cNvPr id="49" name="Grupo 48">
            <a:extLst>
              <a:ext uri="{FF2B5EF4-FFF2-40B4-BE49-F238E27FC236}">
                <a16:creationId xmlns:a16="http://schemas.microsoft.com/office/drawing/2014/main" id="{8786E0A7-FF7E-4662-8AC9-29457E531CAB}"/>
              </a:ext>
            </a:extLst>
          </p:cNvPr>
          <p:cNvGrpSpPr/>
          <p:nvPr/>
        </p:nvGrpSpPr>
        <p:grpSpPr>
          <a:xfrm>
            <a:off x="3602286" y="5300433"/>
            <a:ext cx="2001072" cy="814543"/>
            <a:chOff x="1243172" y="1376244"/>
            <a:chExt cx="1894747" cy="343875"/>
          </a:xfrm>
        </p:grpSpPr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962E9C81-22E3-4F00-AB68-243B1A48FE32}"/>
                </a:ext>
              </a:extLst>
            </p:cNvPr>
            <p:cNvSpPr txBox="1"/>
            <p:nvPr/>
          </p:nvSpPr>
          <p:spPr>
            <a:xfrm>
              <a:off x="1243172" y="1408278"/>
              <a:ext cx="1894747" cy="311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ambria" panose="02040503050406030204" pitchFamily="18" charset="0"/>
                  <a:ea typeface="Cambria" panose="02040503050406030204" pitchFamily="18" charset="0"/>
                </a:rPr>
                <a:t>1968-Cambia su nombre a Universidad del Valle de México</a:t>
              </a:r>
            </a:p>
          </p:txBody>
        </p: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029707FA-CAE9-421C-8892-7DB62C9B4EA0}"/>
                </a:ext>
              </a:extLst>
            </p:cNvPr>
            <p:cNvCxnSpPr/>
            <p:nvPr/>
          </p:nvCxnSpPr>
          <p:spPr>
            <a:xfrm>
              <a:off x="1243172" y="1376244"/>
              <a:ext cx="1804826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52" name="Elipse 51">
            <a:extLst>
              <a:ext uri="{FF2B5EF4-FFF2-40B4-BE49-F238E27FC236}">
                <a16:creationId xmlns:a16="http://schemas.microsoft.com/office/drawing/2014/main" id="{DF65B70C-6571-4CA8-9539-918436413CC6}"/>
              </a:ext>
            </a:extLst>
          </p:cNvPr>
          <p:cNvSpPr/>
          <p:nvPr/>
        </p:nvSpPr>
        <p:spPr>
          <a:xfrm>
            <a:off x="4437876" y="2956573"/>
            <a:ext cx="858822" cy="91460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CDAADAB4-A841-48BB-BE04-6D94F8023B6F}"/>
              </a:ext>
            </a:extLst>
          </p:cNvPr>
          <p:cNvCxnSpPr>
            <a:cxnSpLocks/>
          </p:cNvCxnSpPr>
          <p:nvPr/>
        </p:nvCxnSpPr>
        <p:spPr>
          <a:xfrm flipV="1">
            <a:off x="4867287" y="1809753"/>
            <a:ext cx="20707" cy="1099083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Gráfico 58" descr="Aula de clases con relleno sólido">
            <a:extLst>
              <a:ext uri="{FF2B5EF4-FFF2-40B4-BE49-F238E27FC236}">
                <a16:creationId xmlns:a16="http://schemas.microsoft.com/office/drawing/2014/main" id="{B76E8105-6C97-4C8F-BD87-633DC57562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4502961" y="974959"/>
            <a:ext cx="728433" cy="728433"/>
          </a:xfrm>
          <a:prstGeom prst="rect">
            <a:avLst/>
          </a:prstGeom>
        </p:spPr>
      </p:pic>
      <p:sp>
        <p:nvSpPr>
          <p:cNvPr id="69" name="CuadroTexto 68">
            <a:extLst>
              <a:ext uri="{FF2B5EF4-FFF2-40B4-BE49-F238E27FC236}">
                <a16:creationId xmlns:a16="http://schemas.microsoft.com/office/drawing/2014/main" id="{06C1B0A5-8B21-41BE-A655-0CE20B7A9730}"/>
              </a:ext>
            </a:extLst>
          </p:cNvPr>
          <p:cNvSpPr txBox="1"/>
          <p:nvPr/>
        </p:nvSpPr>
        <p:spPr>
          <a:xfrm>
            <a:off x="5290956" y="1530674"/>
            <a:ext cx="1636183" cy="104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grpSp>
        <p:nvGrpSpPr>
          <p:cNvPr id="71" name="Grupo 70">
            <a:extLst>
              <a:ext uri="{FF2B5EF4-FFF2-40B4-BE49-F238E27FC236}">
                <a16:creationId xmlns:a16="http://schemas.microsoft.com/office/drawing/2014/main" id="{C1F366CC-9862-4828-BE6D-55D6A1C9A7E1}"/>
              </a:ext>
            </a:extLst>
          </p:cNvPr>
          <p:cNvGrpSpPr/>
          <p:nvPr/>
        </p:nvGrpSpPr>
        <p:grpSpPr>
          <a:xfrm>
            <a:off x="5290956" y="1339176"/>
            <a:ext cx="1711465" cy="1569660"/>
            <a:chOff x="5259194" y="1339176"/>
            <a:chExt cx="1711465" cy="1569660"/>
          </a:xfrm>
        </p:grpSpPr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6B3FCD68-3564-434C-BA82-6FD049408EFC}"/>
                </a:ext>
              </a:extLst>
            </p:cNvPr>
            <p:cNvSpPr txBox="1"/>
            <p:nvPr/>
          </p:nvSpPr>
          <p:spPr>
            <a:xfrm>
              <a:off x="5476629" y="1339176"/>
              <a:ext cx="141947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>
                  <a:latin typeface="Cambria" panose="02040503050406030204" pitchFamily="18" charset="0"/>
                  <a:ea typeface="Cambria" panose="02040503050406030204" pitchFamily="18" charset="0"/>
                </a:rPr>
                <a:t>1977-Crece a nivel de posgrado y comienzan las especialidades y maestrías</a:t>
              </a:r>
            </a:p>
          </p:txBody>
        </p:sp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6EF01EE2-31BC-439D-87FA-597025362333}"/>
                </a:ext>
              </a:extLst>
            </p:cNvPr>
            <p:cNvCxnSpPr/>
            <p:nvPr/>
          </p:nvCxnSpPr>
          <p:spPr>
            <a:xfrm>
              <a:off x="5259194" y="1381292"/>
              <a:ext cx="1711465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73" name="Elipse 72">
            <a:extLst>
              <a:ext uri="{FF2B5EF4-FFF2-40B4-BE49-F238E27FC236}">
                <a16:creationId xmlns:a16="http://schemas.microsoft.com/office/drawing/2014/main" id="{AB632881-411A-4ADF-960F-62C219FD1F20}"/>
              </a:ext>
            </a:extLst>
          </p:cNvPr>
          <p:cNvSpPr/>
          <p:nvPr/>
        </p:nvSpPr>
        <p:spPr>
          <a:xfrm>
            <a:off x="6393808" y="2741721"/>
            <a:ext cx="1338374" cy="1374558"/>
          </a:xfrm>
          <a:prstGeom prst="ellipse">
            <a:avLst/>
          </a:prstGeom>
          <a:gradFill>
            <a:gsLst>
              <a:gs pos="64047">
                <a:srgbClr val="FFD788"/>
              </a:gs>
              <a:gs pos="78000">
                <a:srgbClr val="FFD78B"/>
              </a:gs>
              <a:gs pos="0">
                <a:schemeClr val="accent4">
                  <a:lumMod val="110000"/>
                  <a:satMod val="105000"/>
                  <a:tint val="67000"/>
                  <a:alpha val="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877922EE-E253-4413-A3A6-9FE3E9E61BDA}"/>
              </a:ext>
            </a:extLst>
          </p:cNvPr>
          <p:cNvCxnSpPr>
            <a:cxnSpLocks/>
          </p:cNvCxnSpPr>
          <p:nvPr/>
        </p:nvCxnSpPr>
        <p:spPr>
          <a:xfrm flipV="1">
            <a:off x="7041043" y="4155445"/>
            <a:ext cx="0" cy="833109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Gráfico 75" descr="Rollo de diplomas con relleno sólido">
            <a:extLst>
              <a:ext uri="{FF2B5EF4-FFF2-40B4-BE49-F238E27FC236}">
                <a16:creationId xmlns:a16="http://schemas.microsoft.com/office/drawing/2014/main" id="{12FAAB9F-2277-4A5F-85F2-627C077616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680785" y="1223815"/>
            <a:ext cx="894669" cy="894669"/>
          </a:xfrm>
          <a:prstGeom prst="rect">
            <a:avLst/>
          </a:prstGeom>
        </p:spPr>
      </p:pic>
      <p:sp>
        <p:nvSpPr>
          <p:cNvPr id="80" name="Elipse 79">
            <a:extLst>
              <a:ext uri="{FF2B5EF4-FFF2-40B4-BE49-F238E27FC236}">
                <a16:creationId xmlns:a16="http://schemas.microsoft.com/office/drawing/2014/main" id="{63380B7D-7774-4F59-9D97-E8E0C4F92F34}"/>
              </a:ext>
            </a:extLst>
          </p:cNvPr>
          <p:cNvSpPr/>
          <p:nvPr/>
        </p:nvSpPr>
        <p:spPr>
          <a:xfrm>
            <a:off x="7568676" y="2992348"/>
            <a:ext cx="881674" cy="97509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FF6D3B81-B295-4138-8C7F-DDB0F99A752C}"/>
              </a:ext>
            </a:extLst>
          </p:cNvPr>
          <p:cNvCxnSpPr>
            <a:cxnSpLocks/>
          </p:cNvCxnSpPr>
          <p:nvPr/>
        </p:nvCxnSpPr>
        <p:spPr>
          <a:xfrm flipV="1">
            <a:off x="8104299" y="2123464"/>
            <a:ext cx="0" cy="833109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Gráfico 81" descr="Apretón de manos con relleno sólido">
            <a:extLst>
              <a:ext uri="{FF2B5EF4-FFF2-40B4-BE49-F238E27FC236}">
                <a16:creationId xmlns:a16="http://schemas.microsoft.com/office/drawing/2014/main" id="{E6B0AE44-E588-4326-A587-6F539D4F2EC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6588644" y="4988554"/>
            <a:ext cx="894669" cy="894669"/>
          </a:xfrm>
          <a:prstGeom prst="rect">
            <a:avLst/>
          </a:prstGeom>
        </p:spPr>
      </p:pic>
      <p:grpSp>
        <p:nvGrpSpPr>
          <p:cNvPr id="83" name="Grupo 82">
            <a:extLst>
              <a:ext uri="{FF2B5EF4-FFF2-40B4-BE49-F238E27FC236}">
                <a16:creationId xmlns:a16="http://schemas.microsoft.com/office/drawing/2014/main" id="{CF569AF0-12E7-4EC2-AA65-D8418120A8E9}"/>
              </a:ext>
            </a:extLst>
          </p:cNvPr>
          <p:cNvGrpSpPr/>
          <p:nvPr/>
        </p:nvGrpSpPr>
        <p:grpSpPr>
          <a:xfrm>
            <a:off x="7277680" y="324805"/>
            <a:ext cx="1662726" cy="1055901"/>
            <a:chOff x="1243172" y="1376244"/>
            <a:chExt cx="1894747" cy="332282"/>
          </a:xfrm>
        </p:grpSpPr>
        <p:sp>
          <p:nvSpPr>
            <p:cNvPr id="84" name="CuadroTexto 83">
              <a:extLst>
                <a:ext uri="{FF2B5EF4-FFF2-40B4-BE49-F238E27FC236}">
                  <a16:creationId xmlns:a16="http://schemas.microsoft.com/office/drawing/2014/main" id="{7C9A2A78-0AC8-4D81-AB7E-6D7F5E6E8CDE}"/>
                </a:ext>
              </a:extLst>
            </p:cNvPr>
            <p:cNvSpPr txBox="1"/>
            <p:nvPr/>
          </p:nvSpPr>
          <p:spPr>
            <a:xfrm>
              <a:off x="1243172" y="1408278"/>
              <a:ext cx="1894747" cy="300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ambria" panose="02040503050406030204" pitchFamily="18" charset="0"/>
                  <a:ea typeface="Cambria" panose="02040503050406030204" pitchFamily="18" charset="0"/>
                </a:rPr>
                <a:t>1988-Sep otorga acuerdo global de validez oficial de estudios.</a:t>
              </a:r>
            </a:p>
          </p:txBody>
        </p:sp>
        <p:cxnSp>
          <p:nvCxnSpPr>
            <p:cNvPr id="85" name="Conector recto 84">
              <a:extLst>
                <a:ext uri="{FF2B5EF4-FFF2-40B4-BE49-F238E27FC236}">
                  <a16:creationId xmlns:a16="http://schemas.microsoft.com/office/drawing/2014/main" id="{BC0948E8-5FE9-4053-82CF-5EB2E9220026}"/>
                </a:ext>
              </a:extLst>
            </p:cNvPr>
            <p:cNvCxnSpPr/>
            <p:nvPr/>
          </p:nvCxnSpPr>
          <p:spPr>
            <a:xfrm>
              <a:off x="1243172" y="1376244"/>
              <a:ext cx="1804826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86" name="Grupo 85">
            <a:extLst>
              <a:ext uri="{FF2B5EF4-FFF2-40B4-BE49-F238E27FC236}">
                <a16:creationId xmlns:a16="http://schemas.microsoft.com/office/drawing/2014/main" id="{D2A55F64-0029-4624-AAF1-E93D53916E27}"/>
              </a:ext>
            </a:extLst>
          </p:cNvPr>
          <p:cNvGrpSpPr/>
          <p:nvPr/>
        </p:nvGrpSpPr>
        <p:grpSpPr>
          <a:xfrm>
            <a:off x="7483313" y="5046403"/>
            <a:ext cx="1662726" cy="1486791"/>
            <a:chOff x="1243172" y="1376244"/>
            <a:chExt cx="1894747" cy="467878"/>
          </a:xfrm>
        </p:grpSpPr>
        <p:sp>
          <p:nvSpPr>
            <p:cNvPr id="87" name="CuadroTexto 86">
              <a:extLst>
                <a:ext uri="{FF2B5EF4-FFF2-40B4-BE49-F238E27FC236}">
                  <a16:creationId xmlns:a16="http://schemas.microsoft.com/office/drawing/2014/main" id="{B9F8A000-58F2-4B9A-8785-5BF5D0360FE2}"/>
                </a:ext>
              </a:extLst>
            </p:cNvPr>
            <p:cNvSpPr txBox="1"/>
            <p:nvPr/>
          </p:nvSpPr>
          <p:spPr>
            <a:xfrm>
              <a:off x="1243172" y="1408278"/>
              <a:ext cx="1894747" cy="435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ambria" panose="02040503050406030204" pitchFamily="18" charset="0"/>
                  <a:ea typeface="Cambria" panose="02040503050406030204" pitchFamily="18" charset="0"/>
                </a:rPr>
                <a:t>1980- Asociación Nacional de Universidades e Instituciones de Educación Superior (ANUIES)</a:t>
              </a:r>
            </a:p>
          </p:txBody>
        </p:sp>
        <p:cxnSp>
          <p:nvCxnSpPr>
            <p:cNvPr id="88" name="Conector recto 87">
              <a:extLst>
                <a:ext uri="{FF2B5EF4-FFF2-40B4-BE49-F238E27FC236}">
                  <a16:creationId xmlns:a16="http://schemas.microsoft.com/office/drawing/2014/main" id="{ECC92CE7-B922-4F2C-8525-5545F7DCD6D8}"/>
                </a:ext>
              </a:extLst>
            </p:cNvPr>
            <p:cNvCxnSpPr/>
            <p:nvPr/>
          </p:nvCxnSpPr>
          <p:spPr>
            <a:xfrm>
              <a:off x="1243172" y="1376244"/>
              <a:ext cx="1804826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89" name="Elipse 88">
            <a:extLst>
              <a:ext uri="{FF2B5EF4-FFF2-40B4-BE49-F238E27FC236}">
                <a16:creationId xmlns:a16="http://schemas.microsoft.com/office/drawing/2014/main" id="{B202B9AC-F410-4407-B6DD-7ED21BEA8E37}"/>
              </a:ext>
            </a:extLst>
          </p:cNvPr>
          <p:cNvSpPr/>
          <p:nvPr/>
        </p:nvSpPr>
        <p:spPr>
          <a:xfrm>
            <a:off x="9891016" y="2830598"/>
            <a:ext cx="881674" cy="97509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3B6617BD-E93B-44A0-8757-BCCFF820B390}"/>
              </a:ext>
            </a:extLst>
          </p:cNvPr>
          <p:cNvCxnSpPr>
            <a:cxnSpLocks/>
            <a:stCxn id="89" idx="0"/>
          </p:cNvCxnSpPr>
          <p:nvPr/>
        </p:nvCxnSpPr>
        <p:spPr>
          <a:xfrm flipV="1">
            <a:off x="10331853" y="1440423"/>
            <a:ext cx="0" cy="1390175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Gráfico 92" descr="Crecimiento empresarial con relleno sólido">
            <a:extLst>
              <a:ext uri="{FF2B5EF4-FFF2-40B4-BE49-F238E27FC236}">
                <a16:creationId xmlns:a16="http://schemas.microsoft.com/office/drawing/2014/main" id="{8AF1A2DF-9C2D-4A96-A5CB-5427FD6BE8F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9866599" y="316306"/>
            <a:ext cx="894669" cy="894669"/>
          </a:xfrm>
          <a:prstGeom prst="rect">
            <a:avLst/>
          </a:prstGeom>
        </p:spPr>
      </p:pic>
      <p:grpSp>
        <p:nvGrpSpPr>
          <p:cNvPr id="94" name="Grupo 93">
            <a:extLst>
              <a:ext uri="{FF2B5EF4-FFF2-40B4-BE49-F238E27FC236}">
                <a16:creationId xmlns:a16="http://schemas.microsoft.com/office/drawing/2014/main" id="{D56F7B2E-8535-4DDD-96B8-A8959498BB30}"/>
              </a:ext>
            </a:extLst>
          </p:cNvPr>
          <p:cNvGrpSpPr/>
          <p:nvPr/>
        </p:nvGrpSpPr>
        <p:grpSpPr>
          <a:xfrm>
            <a:off x="10478567" y="903653"/>
            <a:ext cx="1662726" cy="1179015"/>
            <a:chOff x="1243172" y="1376244"/>
            <a:chExt cx="1894747" cy="371024"/>
          </a:xfrm>
        </p:grpSpPr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DA5DA7FB-11B3-448F-BCD5-7DF4A7CEAAE0}"/>
                </a:ext>
              </a:extLst>
            </p:cNvPr>
            <p:cNvSpPr txBox="1"/>
            <p:nvPr/>
          </p:nvSpPr>
          <p:spPr>
            <a:xfrm>
              <a:off x="1243172" y="1408278"/>
              <a:ext cx="1894747" cy="338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>
                  <a:solidFill>
                    <a:srgbClr val="000000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2000- se unió a </a:t>
              </a:r>
              <a:r>
                <a:rPr lang="es-ES" sz="1600" dirty="0" err="1">
                  <a:solidFill>
                    <a:srgbClr val="000000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Laureate</a:t>
              </a:r>
              <a:r>
                <a:rPr lang="es-ES" sz="1600" dirty="0">
                  <a:solidFill>
                    <a:srgbClr val="000000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s-ES" sz="1600" dirty="0" err="1">
                  <a:solidFill>
                    <a:srgbClr val="000000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intenational</a:t>
              </a:r>
              <a:r>
                <a:rPr lang="es-ES" sz="1600" dirty="0">
                  <a:solidFill>
                    <a:srgbClr val="000000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s-ES" sz="1600" dirty="0" err="1">
                  <a:solidFill>
                    <a:srgbClr val="000000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Universities</a:t>
              </a:r>
              <a:r>
                <a:rPr lang="es-ES" sz="1600" dirty="0">
                  <a:solidFill>
                    <a:srgbClr val="000000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. </a:t>
              </a:r>
              <a:endParaRPr lang="es-ES" sz="12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cxnSp>
          <p:nvCxnSpPr>
            <p:cNvPr id="96" name="Conector recto 95">
              <a:extLst>
                <a:ext uri="{FF2B5EF4-FFF2-40B4-BE49-F238E27FC236}">
                  <a16:creationId xmlns:a16="http://schemas.microsoft.com/office/drawing/2014/main" id="{FBDB8BCC-42DA-4200-B85C-79674E258B4A}"/>
                </a:ext>
              </a:extLst>
            </p:cNvPr>
            <p:cNvCxnSpPr/>
            <p:nvPr/>
          </p:nvCxnSpPr>
          <p:spPr>
            <a:xfrm>
              <a:off x="1243172" y="1376244"/>
              <a:ext cx="1804826" cy="0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99" name="Elipse 98">
            <a:extLst>
              <a:ext uri="{FF2B5EF4-FFF2-40B4-BE49-F238E27FC236}">
                <a16:creationId xmlns:a16="http://schemas.microsoft.com/office/drawing/2014/main" id="{D55722C6-055E-45CF-BA02-2E30E66B038D}"/>
              </a:ext>
            </a:extLst>
          </p:cNvPr>
          <p:cNvSpPr/>
          <p:nvPr/>
        </p:nvSpPr>
        <p:spPr>
          <a:xfrm>
            <a:off x="10697677" y="2540018"/>
            <a:ext cx="1324800" cy="1380122"/>
          </a:xfrm>
          <a:prstGeom prst="ellipse">
            <a:avLst/>
          </a:prstGeom>
          <a:solidFill>
            <a:schemeClr val="accent5">
              <a:lumMod val="20000"/>
              <a:lumOff val="80000"/>
              <a:alpha val="76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E6B6DFFC-5B9E-4A06-BFFF-F8D2095E2AE7}"/>
              </a:ext>
            </a:extLst>
          </p:cNvPr>
          <p:cNvCxnSpPr>
            <a:cxnSpLocks/>
          </p:cNvCxnSpPr>
          <p:nvPr/>
        </p:nvCxnSpPr>
        <p:spPr>
          <a:xfrm flipV="1">
            <a:off x="11387767" y="3967446"/>
            <a:ext cx="0" cy="1390175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Gráfico 100" descr="Birrete con relleno sólido">
            <a:extLst>
              <a:ext uri="{FF2B5EF4-FFF2-40B4-BE49-F238E27FC236}">
                <a16:creationId xmlns:a16="http://schemas.microsoft.com/office/drawing/2014/main" id="{20DB20C4-10F6-43A4-81E6-C251BBAE12E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10940432" y="5435888"/>
            <a:ext cx="894669" cy="894669"/>
          </a:xfrm>
          <a:prstGeom prst="rect">
            <a:avLst/>
          </a:prstGeom>
        </p:spPr>
      </p:pic>
      <p:grpSp>
        <p:nvGrpSpPr>
          <p:cNvPr id="102" name="Grupo 101">
            <a:extLst>
              <a:ext uri="{FF2B5EF4-FFF2-40B4-BE49-F238E27FC236}">
                <a16:creationId xmlns:a16="http://schemas.microsoft.com/office/drawing/2014/main" id="{7ACA01B4-0D08-4743-958F-DB5F4D211C14}"/>
              </a:ext>
            </a:extLst>
          </p:cNvPr>
          <p:cNvGrpSpPr/>
          <p:nvPr/>
        </p:nvGrpSpPr>
        <p:grpSpPr>
          <a:xfrm>
            <a:off x="9578394" y="4090142"/>
            <a:ext cx="1662726" cy="1671454"/>
            <a:chOff x="1243172" y="1376244"/>
            <a:chExt cx="1894747" cy="525990"/>
          </a:xfrm>
        </p:grpSpPr>
        <p:sp>
          <p:nvSpPr>
            <p:cNvPr id="103" name="CuadroTexto 102">
              <a:extLst>
                <a:ext uri="{FF2B5EF4-FFF2-40B4-BE49-F238E27FC236}">
                  <a16:creationId xmlns:a16="http://schemas.microsoft.com/office/drawing/2014/main" id="{FB7434C2-C533-4A62-9740-3AB8AE51ACD9}"/>
                </a:ext>
              </a:extLst>
            </p:cNvPr>
            <p:cNvSpPr txBox="1"/>
            <p:nvPr/>
          </p:nvSpPr>
          <p:spPr>
            <a:xfrm>
              <a:off x="1243172" y="1408278"/>
              <a:ext cx="1894747" cy="493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>
                  <a:solidFill>
                    <a:srgbClr val="000000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2015- Se encuentra entres las mejores 7 </a:t>
              </a:r>
              <a:r>
                <a:rPr lang="es-ES" sz="1600" dirty="0" err="1">
                  <a:solidFill>
                    <a:srgbClr val="000000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Universidadesprivadas</a:t>
              </a:r>
              <a:r>
                <a:rPr lang="es-ES" sz="1600" dirty="0">
                  <a:solidFill>
                    <a:srgbClr val="000000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de México.</a:t>
              </a:r>
              <a:endParaRPr lang="es-ES" sz="12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381F9FD8-069E-4C62-901D-63E3F3E13993}"/>
                </a:ext>
              </a:extLst>
            </p:cNvPr>
            <p:cNvCxnSpPr/>
            <p:nvPr/>
          </p:nvCxnSpPr>
          <p:spPr>
            <a:xfrm>
              <a:off x="1243172" y="1376244"/>
              <a:ext cx="1804826" cy="0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F050063E-5D9C-4516-9A9D-25DAB9A54098}"/>
              </a:ext>
            </a:extLst>
          </p:cNvPr>
          <p:cNvGrpSpPr/>
          <p:nvPr/>
        </p:nvGrpSpPr>
        <p:grpSpPr>
          <a:xfrm>
            <a:off x="0" y="3143891"/>
            <a:ext cx="12157887" cy="421241"/>
            <a:chOff x="0" y="3143891"/>
            <a:chExt cx="11802712" cy="421241"/>
          </a:xfrm>
          <a:solidFill>
            <a:schemeClr val="bg2">
              <a:lumMod val="90000"/>
            </a:schemeClr>
          </a:solidFill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BBB3CA8A-8200-4B62-91A6-9A67EF0E463B}"/>
                </a:ext>
              </a:extLst>
            </p:cNvPr>
            <p:cNvSpPr/>
            <p:nvPr/>
          </p:nvSpPr>
          <p:spPr>
            <a:xfrm>
              <a:off x="0" y="3143892"/>
              <a:ext cx="2847030" cy="4212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1960                               </a:t>
              </a:r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A5606EDE-4744-4819-BD66-66FBA173B1A4}"/>
                </a:ext>
              </a:extLst>
            </p:cNvPr>
            <p:cNvSpPr/>
            <p:nvPr/>
          </p:nvSpPr>
          <p:spPr>
            <a:xfrm>
              <a:off x="5917914" y="3143891"/>
              <a:ext cx="2958957" cy="421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1980</a:t>
              </a:r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5F826B6A-C47C-4551-BE4D-EDC763430907}"/>
                </a:ext>
              </a:extLst>
            </p:cNvPr>
            <p:cNvSpPr/>
            <p:nvPr/>
          </p:nvSpPr>
          <p:spPr>
            <a:xfrm>
              <a:off x="8843755" y="3143891"/>
              <a:ext cx="2958957" cy="421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2000</a:t>
              </a:r>
            </a:p>
          </p:txBody>
        </p:sp>
      </p:grp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E9BD7D5-2763-456A-B30A-588242F48649}"/>
              </a:ext>
            </a:extLst>
          </p:cNvPr>
          <p:cNvSpPr/>
          <p:nvPr/>
        </p:nvSpPr>
        <p:spPr>
          <a:xfrm>
            <a:off x="2932705" y="3143891"/>
            <a:ext cx="3137043" cy="4212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1970</a:t>
            </a:r>
          </a:p>
        </p:txBody>
      </p:sp>
    </p:spTree>
    <p:extLst>
      <p:ext uri="{BB962C8B-B14F-4D97-AF65-F5344CB8AC3E}">
        <p14:creationId xmlns:p14="http://schemas.microsoft.com/office/powerpoint/2010/main" val="105656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1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2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"/>
                            </p:stCondLst>
                            <p:childTnLst>
                              <p:par>
                                <p:cTn id="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2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3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0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1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2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8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2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3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7" grpId="0" animBg="1"/>
      <p:bldP spid="45" grpId="0" animBg="1"/>
      <p:bldP spid="52" grpId="0" animBg="1"/>
      <p:bldP spid="73" grpId="0" animBg="1"/>
      <p:bldP spid="80" grpId="0" animBg="1"/>
      <p:bldP spid="89" grpId="0" animBg="1"/>
      <p:bldP spid="99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83</Words>
  <Application>Microsoft Office PowerPoint</Application>
  <PresentationFormat>Panorámica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Lucida Handwriting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Roberto Ramirez</dc:creator>
  <cp:lastModifiedBy>Roberto Ramirez</cp:lastModifiedBy>
  <cp:revision>14</cp:revision>
  <dcterms:created xsi:type="dcterms:W3CDTF">2022-09-19T23:59:46Z</dcterms:created>
  <dcterms:modified xsi:type="dcterms:W3CDTF">2022-09-20T02:24:40Z</dcterms:modified>
</cp:coreProperties>
</file>