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2" r:id="rId4"/>
    <p:sldId id="268" r:id="rId5"/>
    <p:sldId id="258" r:id="rId6"/>
    <p:sldId id="263" r:id="rId7"/>
    <p:sldId id="271" r:id="rId8"/>
    <p:sldId id="259" r:id="rId9"/>
    <p:sldId id="262" r:id="rId10"/>
    <p:sldId id="264" r:id="rId11"/>
    <p:sldId id="265" r:id="rId12"/>
    <p:sldId id="270" r:id="rId13"/>
    <p:sldId id="266" r:id="rId14"/>
    <p:sldId id="267" r:id="rId15"/>
    <p:sldId id="260" r:id="rId16"/>
    <p:sldId id="269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8"/>
    <p:restoredTop sz="94720"/>
  </p:normalViewPr>
  <p:slideViewPr>
    <p:cSldViewPr snapToGrid="0">
      <p:cViewPr varScale="1">
        <p:scale>
          <a:sx n="102" d="100"/>
          <a:sy n="102" d="100"/>
        </p:scale>
        <p:origin x="1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hyperlink" Target="https://www.kaggle.com/datasets/henriqueyamahata/bank-marketing" TargetMode="Externa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kaggle.com/datasets/henriqueyamahata/bank-marketing" TargetMode="External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1F895C-0551-4D23-9C21-97E998D80EE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B4A4C72-8DC2-4D4B-A42C-253171516BC1}">
      <dgm:prSet/>
      <dgm:spPr/>
      <dgm:t>
        <a:bodyPr/>
        <a:lstStyle/>
        <a:p>
          <a:r>
            <a:rPr lang="en-US"/>
            <a:t>The data set is from Kaggle and contains 21 columns and 41188 rows of data </a:t>
          </a:r>
        </a:p>
      </dgm:t>
    </dgm:pt>
    <dgm:pt modelId="{12E28CA0-3CBA-4227-BB74-2A2B371B275A}" type="parTrans" cxnId="{1D05E546-075F-4239-91BC-388C733E0032}">
      <dgm:prSet/>
      <dgm:spPr/>
      <dgm:t>
        <a:bodyPr/>
        <a:lstStyle/>
        <a:p>
          <a:endParaRPr lang="en-US"/>
        </a:p>
      </dgm:t>
    </dgm:pt>
    <dgm:pt modelId="{33E80F72-DCE1-44D1-B0C4-43E3FB3E2178}" type="sibTrans" cxnId="{1D05E546-075F-4239-91BC-388C733E0032}">
      <dgm:prSet/>
      <dgm:spPr/>
      <dgm:t>
        <a:bodyPr/>
        <a:lstStyle/>
        <a:p>
          <a:endParaRPr lang="en-US"/>
        </a:p>
      </dgm:t>
    </dgm:pt>
    <dgm:pt modelId="{871E7F25-7C16-4B44-9F3D-323395CB629A}">
      <dgm:prSet/>
      <dgm:spPr/>
      <dgm:t>
        <a:bodyPr/>
        <a:lstStyle/>
        <a:p>
          <a:r>
            <a:rPr lang="en-US" b="0" i="0" dirty="0"/>
            <a:t>Out of 21 columns , 20 are independent variables regarding the client and one dependent variable signifying if client subscribed to a term deposit or not. Also, the dataset consists of a mix of continuous and categorical variables.</a:t>
          </a:r>
          <a:endParaRPr lang="en-US" dirty="0"/>
        </a:p>
      </dgm:t>
    </dgm:pt>
    <dgm:pt modelId="{BB444369-9081-4FE7-A2C3-3C2101A4A267}" type="parTrans" cxnId="{CF29C044-9E8E-484B-8F9E-CCB80D85FFEB}">
      <dgm:prSet/>
      <dgm:spPr/>
      <dgm:t>
        <a:bodyPr/>
        <a:lstStyle/>
        <a:p>
          <a:endParaRPr lang="en-US"/>
        </a:p>
      </dgm:t>
    </dgm:pt>
    <dgm:pt modelId="{D213A0F0-DDEC-4FF5-9835-BE12A91B0D08}" type="sibTrans" cxnId="{CF29C044-9E8E-484B-8F9E-CCB80D85FFEB}">
      <dgm:prSet/>
      <dgm:spPr/>
      <dgm:t>
        <a:bodyPr/>
        <a:lstStyle/>
        <a:p>
          <a:endParaRPr lang="en-US"/>
        </a:p>
      </dgm:t>
    </dgm:pt>
    <dgm:pt modelId="{B12C3AC1-48FF-42EE-BC75-9CD938AB7739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Bank Term Marketing Prediction</a:t>
          </a:r>
          <a:endParaRPr lang="en-US" dirty="0"/>
        </a:p>
      </dgm:t>
    </dgm:pt>
    <dgm:pt modelId="{DBAF94C2-64D6-4006-993B-6E361B064F95}" type="parTrans" cxnId="{E4C36BB8-9CF5-42DC-9B31-ABAE9B9D2DA6}">
      <dgm:prSet/>
      <dgm:spPr/>
      <dgm:t>
        <a:bodyPr/>
        <a:lstStyle/>
        <a:p>
          <a:endParaRPr lang="en-US"/>
        </a:p>
      </dgm:t>
    </dgm:pt>
    <dgm:pt modelId="{24AE1875-8BA1-4168-90A1-1FBEE026785B}" type="sibTrans" cxnId="{E4C36BB8-9CF5-42DC-9B31-ABAE9B9D2DA6}">
      <dgm:prSet/>
      <dgm:spPr/>
      <dgm:t>
        <a:bodyPr/>
        <a:lstStyle/>
        <a:p>
          <a:endParaRPr lang="en-US"/>
        </a:p>
      </dgm:t>
    </dgm:pt>
    <dgm:pt modelId="{A6ADA73E-432D-4A3D-BD60-FD43253747EE}" type="pres">
      <dgm:prSet presAssocID="{431F895C-0551-4D23-9C21-97E998D80EE2}" presName="root" presStyleCnt="0">
        <dgm:presLayoutVars>
          <dgm:dir/>
          <dgm:resizeHandles val="exact"/>
        </dgm:presLayoutVars>
      </dgm:prSet>
      <dgm:spPr/>
    </dgm:pt>
    <dgm:pt modelId="{B0476F67-DC6A-46FE-8CBB-94A95E295BE7}" type="pres">
      <dgm:prSet presAssocID="{DB4A4C72-8DC2-4D4B-A42C-253171516BC1}" presName="compNode" presStyleCnt="0"/>
      <dgm:spPr/>
    </dgm:pt>
    <dgm:pt modelId="{788E2542-9EB2-4C8F-863B-D3F873A032CF}" type="pres">
      <dgm:prSet presAssocID="{DB4A4C72-8DC2-4D4B-A42C-253171516BC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95F6B2A2-8805-463F-BEAC-25F0877DE4FC}" type="pres">
      <dgm:prSet presAssocID="{DB4A4C72-8DC2-4D4B-A42C-253171516BC1}" presName="spaceRect" presStyleCnt="0"/>
      <dgm:spPr/>
    </dgm:pt>
    <dgm:pt modelId="{0D2742CE-2DD9-4F48-B51A-556E486FF920}" type="pres">
      <dgm:prSet presAssocID="{DB4A4C72-8DC2-4D4B-A42C-253171516BC1}" presName="textRect" presStyleLbl="revTx" presStyleIdx="0" presStyleCnt="3">
        <dgm:presLayoutVars>
          <dgm:chMax val="1"/>
          <dgm:chPref val="1"/>
        </dgm:presLayoutVars>
      </dgm:prSet>
      <dgm:spPr/>
    </dgm:pt>
    <dgm:pt modelId="{322B6EDD-4FD4-481E-A2FB-141F1C86F467}" type="pres">
      <dgm:prSet presAssocID="{33E80F72-DCE1-44D1-B0C4-43E3FB3E2178}" presName="sibTrans" presStyleCnt="0"/>
      <dgm:spPr/>
    </dgm:pt>
    <dgm:pt modelId="{CD146E22-620C-476A-A8CB-0C615C449C15}" type="pres">
      <dgm:prSet presAssocID="{871E7F25-7C16-4B44-9F3D-323395CB629A}" presName="compNode" presStyleCnt="0"/>
      <dgm:spPr/>
    </dgm:pt>
    <dgm:pt modelId="{A6D48663-16B4-4C4C-925B-050BEDFE6A02}" type="pres">
      <dgm:prSet presAssocID="{871E7F25-7C16-4B44-9F3D-323395CB629A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9A2483D3-D447-42B4-9FB8-BDB4E80D89DC}" type="pres">
      <dgm:prSet presAssocID="{871E7F25-7C16-4B44-9F3D-323395CB629A}" presName="spaceRect" presStyleCnt="0"/>
      <dgm:spPr/>
    </dgm:pt>
    <dgm:pt modelId="{D268CBA0-F1C4-4D29-8F9A-1348C24D00D7}" type="pres">
      <dgm:prSet presAssocID="{871E7F25-7C16-4B44-9F3D-323395CB629A}" presName="textRect" presStyleLbl="revTx" presStyleIdx="1" presStyleCnt="3">
        <dgm:presLayoutVars>
          <dgm:chMax val="1"/>
          <dgm:chPref val="1"/>
        </dgm:presLayoutVars>
      </dgm:prSet>
      <dgm:spPr/>
    </dgm:pt>
    <dgm:pt modelId="{C0A007BF-74D7-44D6-A307-3ACB8D83F76F}" type="pres">
      <dgm:prSet presAssocID="{D213A0F0-DDEC-4FF5-9835-BE12A91B0D08}" presName="sibTrans" presStyleCnt="0"/>
      <dgm:spPr/>
    </dgm:pt>
    <dgm:pt modelId="{2CA2E779-F399-48BE-BD45-C51EAF84AE5B}" type="pres">
      <dgm:prSet presAssocID="{B12C3AC1-48FF-42EE-BC75-9CD938AB7739}" presName="compNode" presStyleCnt="0"/>
      <dgm:spPr/>
    </dgm:pt>
    <dgm:pt modelId="{67C8C335-E356-48BF-915D-BE95E935ADA2}" type="pres">
      <dgm:prSet presAssocID="{B12C3AC1-48FF-42EE-BC75-9CD938AB7739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3533983-DE30-42CC-B138-1109A64A1403}" type="pres">
      <dgm:prSet presAssocID="{B12C3AC1-48FF-42EE-BC75-9CD938AB7739}" presName="spaceRect" presStyleCnt="0"/>
      <dgm:spPr/>
    </dgm:pt>
    <dgm:pt modelId="{7BA43A2D-84E6-4D2C-AECF-39269FB3C255}" type="pres">
      <dgm:prSet presAssocID="{B12C3AC1-48FF-42EE-BC75-9CD938AB773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336781A-0139-4346-8509-E8D1A365A607}" type="presOf" srcId="{DB4A4C72-8DC2-4D4B-A42C-253171516BC1}" destId="{0D2742CE-2DD9-4F48-B51A-556E486FF920}" srcOrd="0" destOrd="0" presId="urn:microsoft.com/office/officeart/2018/2/layout/IconLabelList"/>
    <dgm:cxn modelId="{3AD2CB26-359D-4026-90B9-7A5A4D62823D}" type="presOf" srcId="{431F895C-0551-4D23-9C21-97E998D80EE2}" destId="{A6ADA73E-432D-4A3D-BD60-FD43253747EE}" srcOrd="0" destOrd="0" presId="urn:microsoft.com/office/officeart/2018/2/layout/IconLabelList"/>
    <dgm:cxn modelId="{D00E4A3D-63DC-4396-9D83-31248E139801}" type="presOf" srcId="{B12C3AC1-48FF-42EE-BC75-9CD938AB7739}" destId="{7BA43A2D-84E6-4D2C-AECF-39269FB3C255}" srcOrd="0" destOrd="0" presId="urn:microsoft.com/office/officeart/2018/2/layout/IconLabelList"/>
    <dgm:cxn modelId="{CF29C044-9E8E-484B-8F9E-CCB80D85FFEB}" srcId="{431F895C-0551-4D23-9C21-97E998D80EE2}" destId="{871E7F25-7C16-4B44-9F3D-323395CB629A}" srcOrd="1" destOrd="0" parTransId="{BB444369-9081-4FE7-A2C3-3C2101A4A267}" sibTransId="{D213A0F0-DDEC-4FF5-9835-BE12A91B0D08}"/>
    <dgm:cxn modelId="{7A22CA44-906C-4177-BE9B-E6757AE9D582}" type="presOf" srcId="{871E7F25-7C16-4B44-9F3D-323395CB629A}" destId="{D268CBA0-F1C4-4D29-8F9A-1348C24D00D7}" srcOrd="0" destOrd="0" presId="urn:microsoft.com/office/officeart/2018/2/layout/IconLabelList"/>
    <dgm:cxn modelId="{1D05E546-075F-4239-91BC-388C733E0032}" srcId="{431F895C-0551-4D23-9C21-97E998D80EE2}" destId="{DB4A4C72-8DC2-4D4B-A42C-253171516BC1}" srcOrd="0" destOrd="0" parTransId="{12E28CA0-3CBA-4227-BB74-2A2B371B275A}" sibTransId="{33E80F72-DCE1-44D1-B0C4-43E3FB3E2178}"/>
    <dgm:cxn modelId="{E4C36BB8-9CF5-42DC-9B31-ABAE9B9D2DA6}" srcId="{431F895C-0551-4D23-9C21-97E998D80EE2}" destId="{B12C3AC1-48FF-42EE-BC75-9CD938AB7739}" srcOrd="2" destOrd="0" parTransId="{DBAF94C2-64D6-4006-993B-6E361B064F95}" sibTransId="{24AE1875-8BA1-4168-90A1-1FBEE026785B}"/>
    <dgm:cxn modelId="{082E4445-004E-4D03-8378-1C4731E1B125}" type="presParOf" srcId="{A6ADA73E-432D-4A3D-BD60-FD43253747EE}" destId="{B0476F67-DC6A-46FE-8CBB-94A95E295BE7}" srcOrd="0" destOrd="0" presId="urn:microsoft.com/office/officeart/2018/2/layout/IconLabelList"/>
    <dgm:cxn modelId="{613127F1-5A22-456A-9846-8DEF8E2039DE}" type="presParOf" srcId="{B0476F67-DC6A-46FE-8CBB-94A95E295BE7}" destId="{788E2542-9EB2-4C8F-863B-D3F873A032CF}" srcOrd="0" destOrd="0" presId="urn:microsoft.com/office/officeart/2018/2/layout/IconLabelList"/>
    <dgm:cxn modelId="{C7A6CA4D-2C84-46D9-98DB-A8BEB1678B52}" type="presParOf" srcId="{B0476F67-DC6A-46FE-8CBB-94A95E295BE7}" destId="{95F6B2A2-8805-463F-BEAC-25F0877DE4FC}" srcOrd="1" destOrd="0" presId="urn:microsoft.com/office/officeart/2018/2/layout/IconLabelList"/>
    <dgm:cxn modelId="{3E802C95-EFFC-4129-9D19-B976F6D5A258}" type="presParOf" srcId="{B0476F67-DC6A-46FE-8CBB-94A95E295BE7}" destId="{0D2742CE-2DD9-4F48-B51A-556E486FF920}" srcOrd="2" destOrd="0" presId="urn:microsoft.com/office/officeart/2018/2/layout/IconLabelList"/>
    <dgm:cxn modelId="{9938B157-4D1A-4178-8109-E096CB8EA377}" type="presParOf" srcId="{A6ADA73E-432D-4A3D-BD60-FD43253747EE}" destId="{322B6EDD-4FD4-481E-A2FB-141F1C86F467}" srcOrd="1" destOrd="0" presId="urn:microsoft.com/office/officeart/2018/2/layout/IconLabelList"/>
    <dgm:cxn modelId="{00E44DEC-2B60-438B-A0EC-D694CBBFC924}" type="presParOf" srcId="{A6ADA73E-432D-4A3D-BD60-FD43253747EE}" destId="{CD146E22-620C-476A-A8CB-0C615C449C15}" srcOrd="2" destOrd="0" presId="urn:microsoft.com/office/officeart/2018/2/layout/IconLabelList"/>
    <dgm:cxn modelId="{98DF7796-1B9E-4A98-9373-BDF380848A7D}" type="presParOf" srcId="{CD146E22-620C-476A-A8CB-0C615C449C15}" destId="{A6D48663-16B4-4C4C-925B-050BEDFE6A02}" srcOrd="0" destOrd="0" presId="urn:microsoft.com/office/officeart/2018/2/layout/IconLabelList"/>
    <dgm:cxn modelId="{50F297AC-88DE-4DEA-A1A6-6E913DD11A07}" type="presParOf" srcId="{CD146E22-620C-476A-A8CB-0C615C449C15}" destId="{9A2483D3-D447-42B4-9FB8-BDB4E80D89DC}" srcOrd="1" destOrd="0" presId="urn:microsoft.com/office/officeart/2018/2/layout/IconLabelList"/>
    <dgm:cxn modelId="{E10DF566-C397-42B6-9951-4E1E57ECAEE6}" type="presParOf" srcId="{CD146E22-620C-476A-A8CB-0C615C449C15}" destId="{D268CBA0-F1C4-4D29-8F9A-1348C24D00D7}" srcOrd="2" destOrd="0" presId="urn:microsoft.com/office/officeart/2018/2/layout/IconLabelList"/>
    <dgm:cxn modelId="{C86BE005-CC25-4B68-9D40-92C3C434C295}" type="presParOf" srcId="{A6ADA73E-432D-4A3D-BD60-FD43253747EE}" destId="{C0A007BF-74D7-44D6-A307-3ACB8D83F76F}" srcOrd="3" destOrd="0" presId="urn:microsoft.com/office/officeart/2018/2/layout/IconLabelList"/>
    <dgm:cxn modelId="{9905E4FA-96F5-4992-B908-21E870C9B4CD}" type="presParOf" srcId="{A6ADA73E-432D-4A3D-BD60-FD43253747EE}" destId="{2CA2E779-F399-48BE-BD45-C51EAF84AE5B}" srcOrd="4" destOrd="0" presId="urn:microsoft.com/office/officeart/2018/2/layout/IconLabelList"/>
    <dgm:cxn modelId="{13E9362A-8E83-4907-BA96-FCE4C6C91220}" type="presParOf" srcId="{2CA2E779-F399-48BE-BD45-C51EAF84AE5B}" destId="{67C8C335-E356-48BF-915D-BE95E935ADA2}" srcOrd="0" destOrd="0" presId="urn:microsoft.com/office/officeart/2018/2/layout/IconLabelList"/>
    <dgm:cxn modelId="{FA9426A1-8D9F-45CC-9BF3-9CB4A2BD5112}" type="presParOf" srcId="{2CA2E779-F399-48BE-BD45-C51EAF84AE5B}" destId="{63533983-DE30-42CC-B138-1109A64A1403}" srcOrd="1" destOrd="0" presId="urn:microsoft.com/office/officeart/2018/2/layout/IconLabelList"/>
    <dgm:cxn modelId="{687E9B7C-C035-45E7-A07B-346A92E8AD1F}" type="presParOf" srcId="{2CA2E779-F399-48BE-BD45-C51EAF84AE5B}" destId="{7BA43A2D-84E6-4D2C-AECF-39269FB3C25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5E6292-8271-470A-B0CF-5884BC91785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FEA146-256B-4138-9ECD-101879917F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Bank Client Data</a:t>
          </a:r>
        </a:p>
      </dgm:t>
    </dgm:pt>
    <dgm:pt modelId="{6FFB0C48-1614-4EE9-BF14-965BC0F9D564}" type="parTrans" cxnId="{E1999582-DC39-4151-A6EB-0EC1E6430002}">
      <dgm:prSet/>
      <dgm:spPr/>
      <dgm:t>
        <a:bodyPr/>
        <a:lstStyle/>
        <a:p>
          <a:endParaRPr lang="en-US"/>
        </a:p>
      </dgm:t>
    </dgm:pt>
    <dgm:pt modelId="{ACAC68D6-D31A-4AE5-918A-8FB35DAFFA30}" type="sibTrans" cxnId="{E1999582-DC39-4151-A6EB-0EC1E6430002}">
      <dgm:prSet/>
      <dgm:spPr/>
      <dgm:t>
        <a:bodyPr/>
        <a:lstStyle/>
        <a:p>
          <a:endParaRPr lang="en-US"/>
        </a:p>
      </dgm:t>
    </dgm:pt>
    <dgm:pt modelId="{5A970181-9542-4EFB-B65B-10BC7AC9FC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Age, Job, Education, Loan, Marital Status, Default, Housing</a:t>
          </a:r>
        </a:p>
      </dgm:t>
    </dgm:pt>
    <dgm:pt modelId="{9E0B25BB-0B27-4BD1-9EE9-2734860199DC}" type="parTrans" cxnId="{758EE5F5-1B1E-4451-B6AA-63407D302117}">
      <dgm:prSet/>
      <dgm:spPr/>
      <dgm:t>
        <a:bodyPr/>
        <a:lstStyle/>
        <a:p>
          <a:endParaRPr lang="en-US"/>
        </a:p>
      </dgm:t>
    </dgm:pt>
    <dgm:pt modelId="{EB45C689-DFE1-48B5-91AF-34101EEFDCF4}" type="sibTrans" cxnId="{758EE5F5-1B1E-4451-B6AA-63407D302117}">
      <dgm:prSet/>
      <dgm:spPr/>
      <dgm:t>
        <a:bodyPr/>
        <a:lstStyle/>
        <a:p>
          <a:endParaRPr lang="en-US"/>
        </a:p>
      </dgm:t>
    </dgm:pt>
    <dgm:pt modelId="{71500E2E-F308-4E97-8656-3CFCE0E2E0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Related with the last contact of the current campaign:</a:t>
          </a:r>
        </a:p>
      </dgm:t>
    </dgm:pt>
    <dgm:pt modelId="{49086F9F-021B-46FA-A6CE-F2CA989F6A01}" type="parTrans" cxnId="{1F9D8452-8BF5-4414-896C-521C1D797B6E}">
      <dgm:prSet/>
      <dgm:spPr/>
      <dgm:t>
        <a:bodyPr/>
        <a:lstStyle/>
        <a:p>
          <a:endParaRPr lang="en-US"/>
        </a:p>
      </dgm:t>
    </dgm:pt>
    <dgm:pt modelId="{23A215F2-0C3C-424E-8048-AFFEB2D01D1C}" type="sibTrans" cxnId="{1F9D8452-8BF5-4414-896C-521C1D797B6E}">
      <dgm:prSet/>
      <dgm:spPr/>
      <dgm:t>
        <a:bodyPr/>
        <a:lstStyle/>
        <a:p>
          <a:endParaRPr lang="en-US"/>
        </a:p>
      </dgm:t>
    </dgm:pt>
    <dgm:pt modelId="{912AE3A2-57A8-4DCA-B538-41D45209C4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Contact, Month, Day_of_Week, Duration.</a:t>
          </a:r>
        </a:p>
      </dgm:t>
    </dgm:pt>
    <dgm:pt modelId="{78482A7C-DF5A-4702-A482-7FCD2935AD82}" type="parTrans" cxnId="{384C6C19-412D-4116-B414-87BD3BA89AA3}">
      <dgm:prSet/>
      <dgm:spPr/>
      <dgm:t>
        <a:bodyPr/>
        <a:lstStyle/>
        <a:p>
          <a:endParaRPr lang="en-US"/>
        </a:p>
      </dgm:t>
    </dgm:pt>
    <dgm:pt modelId="{D4E9B713-7123-4DFB-94AD-9E01E5BAC754}" type="sibTrans" cxnId="{384C6C19-412D-4116-B414-87BD3BA89AA3}">
      <dgm:prSet/>
      <dgm:spPr/>
      <dgm:t>
        <a:bodyPr/>
        <a:lstStyle/>
        <a:p>
          <a:endParaRPr lang="en-US"/>
        </a:p>
      </dgm:t>
    </dgm:pt>
    <dgm:pt modelId="{33AC7126-3BF5-4CC4-85AD-DDE69305CF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Other attributes:</a:t>
          </a:r>
        </a:p>
      </dgm:t>
    </dgm:pt>
    <dgm:pt modelId="{42856240-9309-41E4-869A-3D1E5A4F1BED}" type="parTrans" cxnId="{9FFD3D94-B46C-4FF6-A6D5-2A1B4F6280EC}">
      <dgm:prSet/>
      <dgm:spPr/>
      <dgm:t>
        <a:bodyPr/>
        <a:lstStyle/>
        <a:p>
          <a:endParaRPr lang="en-US"/>
        </a:p>
      </dgm:t>
    </dgm:pt>
    <dgm:pt modelId="{F803289C-3060-432C-B43D-96CB1FD6DD0A}" type="sibTrans" cxnId="{9FFD3D94-B46C-4FF6-A6D5-2A1B4F6280EC}">
      <dgm:prSet/>
      <dgm:spPr/>
      <dgm:t>
        <a:bodyPr/>
        <a:lstStyle/>
        <a:p>
          <a:endParaRPr lang="en-US"/>
        </a:p>
      </dgm:t>
    </dgm:pt>
    <dgm:pt modelId="{13057C56-AE50-4794-A2F6-FBD760A506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Campaign ,Pdays, Previous, Poutcome </a:t>
          </a:r>
        </a:p>
      </dgm:t>
    </dgm:pt>
    <dgm:pt modelId="{A437AFE9-64BF-4191-AB22-3026FC71C4C5}" type="parTrans" cxnId="{9374AD5B-CD53-467D-A6D6-2CAFF735C269}">
      <dgm:prSet/>
      <dgm:spPr/>
      <dgm:t>
        <a:bodyPr/>
        <a:lstStyle/>
        <a:p>
          <a:endParaRPr lang="en-US"/>
        </a:p>
      </dgm:t>
    </dgm:pt>
    <dgm:pt modelId="{9EF4820E-532E-4B5F-AA89-F5E055AB6EE5}" type="sibTrans" cxnId="{9374AD5B-CD53-467D-A6D6-2CAFF735C269}">
      <dgm:prSet/>
      <dgm:spPr/>
      <dgm:t>
        <a:bodyPr/>
        <a:lstStyle/>
        <a:p>
          <a:endParaRPr lang="en-US"/>
        </a:p>
      </dgm:t>
    </dgm:pt>
    <dgm:pt modelId="{81236E7E-FF65-4E0E-896F-700448C1E9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Social and economic context attributes</a:t>
          </a:r>
        </a:p>
      </dgm:t>
    </dgm:pt>
    <dgm:pt modelId="{C6BA99B4-2832-42E9-9F6C-8901EA3BE3D4}" type="parTrans" cxnId="{9563ECEB-0E37-4705-B780-49536F74A3E0}">
      <dgm:prSet/>
      <dgm:spPr/>
      <dgm:t>
        <a:bodyPr/>
        <a:lstStyle/>
        <a:p>
          <a:endParaRPr lang="en-US"/>
        </a:p>
      </dgm:t>
    </dgm:pt>
    <dgm:pt modelId="{E5112007-EA1D-4D93-B8D9-02C88A68134D}" type="sibTrans" cxnId="{9563ECEB-0E37-4705-B780-49536F74A3E0}">
      <dgm:prSet/>
      <dgm:spPr/>
      <dgm:t>
        <a:bodyPr/>
        <a:lstStyle/>
        <a:p>
          <a:endParaRPr lang="en-US"/>
        </a:p>
      </dgm:t>
    </dgm:pt>
    <dgm:pt modelId="{8D05793D-BB8C-4ABB-9AA5-4813CE3296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Emp.var.rate</a:t>
          </a:r>
          <a:r>
            <a:rPr lang="en-US" dirty="0"/>
            <a:t>: employment variation rate , </a:t>
          </a:r>
          <a:r>
            <a:rPr lang="en-US" dirty="0" err="1"/>
            <a:t>Cons.price.idx</a:t>
          </a:r>
          <a:r>
            <a:rPr lang="en-US" dirty="0"/>
            <a:t>: consumer price index, consumer confidence index , </a:t>
          </a:r>
          <a:r>
            <a:rPr lang="en-US" dirty="0" err="1"/>
            <a:t>Nr.employed</a:t>
          </a:r>
          <a:r>
            <a:rPr lang="en-US" dirty="0"/>
            <a:t>: number of employees</a:t>
          </a:r>
        </a:p>
      </dgm:t>
    </dgm:pt>
    <dgm:pt modelId="{CDBCE392-189C-4CA7-99EE-F5F467AF4272}" type="parTrans" cxnId="{46B5102F-A6C7-4FCD-B7C2-468743E6CDC0}">
      <dgm:prSet/>
      <dgm:spPr/>
      <dgm:t>
        <a:bodyPr/>
        <a:lstStyle/>
        <a:p>
          <a:endParaRPr lang="en-US"/>
        </a:p>
      </dgm:t>
    </dgm:pt>
    <dgm:pt modelId="{EBF05026-3A77-484E-A70B-5A00C2FCE7BF}" type="sibTrans" cxnId="{46B5102F-A6C7-4FCD-B7C2-468743E6CDC0}">
      <dgm:prSet/>
      <dgm:spPr/>
      <dgm:t>
        <a:bodyPr/>
        <a:lstStyle/>
        <a:p>
          <a:endParaRPr lang="en-US"/>
        </a:p>
      </dgm:t>
    </dgm:pt>
    <dgm:pt modelId="{09E5EA04-2A3A-4A76-A3B4-DF49EFFD72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Output variable (desired target): y - has the client subscribed a term deposit? (binary: 'yes', 'no')</a:t>
          </a:r>
        </a:p>
      </dgm:t>
    </dgm:pt>
    <dgm:pt modelId="{2B05CF50-3A5A-4AA1-BC66-BB82F40D91F7}" type="parTrans" cxnId="{78BE62E8-0B10-4F3F-B09F-C3B4479434DC}">
      <dgm:prSet/>
      <dgm:spPr/>
      <dgm:t>
        <a:bodyPr/>
        <a:lstStyle/>
        <a:p>
          <a:endParaRPr lang="en-US"/>
        </a:p>
      </dgm:t>
    </dgm:pt>
    <dgm:pt modelId="{E3DDC18B-D694-43A1-AAC9-26514DB2BCF4}" type="sibTrans" cxnId="{78BE62E8-0B10-4F3F-B09F-C3B4479434DC}">
      <dgm:prSet/>
      <dgm:spPr/>
      <dgm:t>
        <a:bodyPr/>
        <a:lstStyle/>
        <a:p>
          <a:endParaRPr lang="en-US"/>
        </a:p>
      </dgm:t>
    </dgm:pt>
    <dgm:pt modelId="{D42A6723-2AA5-4F85-9C62-D3813A188976}" type="pres">
      <dgm:prSet presAssocID="{F15E6292-8271-470A-B0CF-5884BC917854}" presName="root" presStyleCnt="0">
        <dgm:presLayoutVars>
          <dgm:dir/>
          <dgm:resizeHandles val="exact"/>
        </dgm:presLayoutVars>
      </dgm:prSet>
      <dgm:spPr/>
    </dgm:pt>
    <dgm:pt modelId="{20743A6E-9B7D-435A-A6BA-D9A0305C6A88}" type="pres">
      <dgm:prSet presAssocID="{51FEA146-256B-4138-9ECD-101879917FBA}" presName="compNode" presStyleCnt="0"/>
      <dgm:spPr/>
    </dgm:pt>
    <dgm:pt modelId="{498AD923-CA8A-4775-9B32-EA3F0121FB82}" type="pres">
      <dgm:prSet presAssocID="{51FEA146-256B-4138-9ECD-101879917FBA}" presName="bgRect" presStyleLbl="bgShp" presStyleIdx="0" presStyleCnt="5"/>
      <dgm:spPr/>
    </dgm:pt>
    <dgm:pt modelId="{8D3ABB99-3FA1-4F67-896F-7163B3746921}" type="pres">
      <dgm:prSet presAssocID="{51FEA146-256B-4138-9ECD-101879917FB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DF420484-44F0-4CDF-AF33-78C43F9FF2A7}" type="pres">
      <dgm:prSet presAssocID="{51FEA146-256B-4138-9ECD-101879917FBA}" presName="spaceRect" presStyleCnt="0"/>
      <dgm:spPr/>
    </dgm:pt>
    <dgm:pt modelId="{1DE11C02-61BD-433E-8FF6-E8A9EEB034C8}" type="pres">
      <dgm:prSet presAssocID="{51FEA146-256B-4138-9ECD-101879917FBA}" presName="parTx" presStyleLbl="revTx" presStyleIdx="0" presStyleCnt="9">
        <dgm:presLayoutVars>
          <dgm:chMax val="0"/>
          <dgm:chPref val="0"/>
        </dgm:presLayoutVars>
      </dgm:prSet>
      <dgm:spPr/>
    </dgm:pt>
    <dgm:pt modelId="{DE271274-82A2-4F3C-9292-EE66ADD77FC7}" type="pres">
      <dgm:prSet presAssocID="{51FEA146-256B-4138-9ECD-101879917FBA}" presName="desTx" presStyleLbl="revTx" presStyleIdx="1" presStyleCnt="9">
        <dgm:presLayoutVars/>
      </dgm:prSet>
      <dgm:spPr/>
    </dgm:pt>
    <dgm:pt modelId="{D432D28A-86ED-4E71-B8E4-D838F727D355}" type="pres">
      <dgm:prSet presAssocID="{ACAC68D6-D31A-4AE5-918A-8FB35DAFFA30}" presName="sibTrans" presStyleCnt="0"/>
      <dgm:spPr/>
    </dgm:pt>
    <dgm:pt modelId="{5183C212-4B06-4574-B8EC-A8E67504311F}" type="pres">
      <dgm:prSet presAssocID="{71500E2E-F308-4E97-8656-3CFCE0E2E008}" presName="compNode" presStyleCnt="0"/>
      <dgm:spPr/>
    </dgm:pt>
    <dgm:pt modelId="{40E19C1A-9F57-4F96-A402-48B4D9D6602C}" type="pres">
      <dgm:prSet presAssocID="{71500E2E-F308-4E97-8656-3CFCE0E2E008}" presName="bgRect" presStyleLbl="bgShp" presStyleIdx="1" presStyleCnt="5"/>
      <dgm:spPr/>
    </dgm:pt>
    <dgm:pt modelId="{82610640-A36B-4060-956F-10B7A7D9E80C}" type="pres">
      <dgm:prSet presAssocID="{71500E2E-F308-4E97-8656-3CFCE0E2E00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C0A93012-025A-4385-9B9C-74FBA26D6D42}" type="pres">
      <dgm:prSet presAssocID="{71500E2E-F308-4E97-8656-3CFCE0E2E008}" presName="spaceRect" presStyleCnt="0"/>
      <dgm:spPr/>
    </dgm:pt>
    <dgm:pt modelId="{E64861A9-77C9-4CD7-BCEB-6DC777163C5B}" type="pres">
      <dgm:prSet presAssocID="{71500E2E-F308-4E97-8656-3CFCE0E2E008}" presName="parTx" presStyleLbl="revTx" presStyleIdx="2" presStyleCnt="9">
        <dgm:presLayoutVars>
          <dgm:chMax val="0"/>
          <dgm:chPref val="0"/>
        </dgm:presLayoutVars>
      </dgm:prSet>
      <dgm:spPr/>
    </dgm:pt>
    <dgm:pt modelId="{0D1A6516-F40C-4D8E-B8A3-EAA3FFC98F3F}" type="pres">
      <dgm:prSet presAssocID="{71500E2E-F308-4E97-8656-3CFCE0E2E008}" presName="desTx" presStyleLbl="revTx" presStyleIdx="3" presStyleCnt="9">
        <dgm:presLayoutVars/>
      </dgm:prSet>
      <dgm:spPr/>
    </dgm:pt>
    <dgm:pt modelId="{E7B281A9-AB8A-428C-9497-90F8F112D0D6}" type="pres">
      <dgm:prSet presAssocID="{23A215F2-0C3C-424E-8048-AFFEB2D01D1C}" presName="sibTrans" presStyleCnt="0"/>
      <dgm:spPr/>
    </dgm:pt>
    <dgm:pt modelId="{C670B038-1B77-4E4E-9B42-F555FC48FE5E}" type="pres">
      <dgm:prSet presAssocID="{33AC7126-3BF5-4CC4-85AD-DDE69305CF30}" presName="compNode" presStyleCnt="0"/>
      <dgm:spPr/>
    </dgm:pt>
    <dgm:pt modelId="{046D7A10-884D-49D7-9BEA-6F98A1930E6C}" type="pres">
      <dgm:prSet presAssocID="{33AC7126-3BF5-4CC4-85AD-DDE69305CF30}" presName="bgRect" presStyleLbl="bgShp" presStyleIdx="2" presStyleCnt="5"/>
      <dgm:spPr/>
    </dgm:pt>
    <dgm:pt modelId="{B7E308BC-F0B7-4BEC-A6C4-8BE120D79350}" type="pres">
      <dgm:prSet presAssocID="{33AC7126-3BF5-4CC4-85AD-DDE69305CF3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ord"/>
        </a:ext>
      </dgm:extLst>
    </dgm:pt>
    <dgm:pt modelId="{5362CAAB-0A74-4C2B-8E9B-22068BB9E713}" type="pres">
      <dgm:prSet presAssocID="{33AC7126-3BF5-4CC4-85AD-DDE69305CF30}" presName="spaceRect" presStyleCnt="0"/>
      <dgm:spPr/>
    </dgm:pt>
    <dgm:pt modelId="{9917AE61-234B-4CBD-85ED-237D43F64C7F}" type="pres">
      <dgm:prSet presAssocID="{33AC7126-3BF5-4CC4-85AD-DDE69305CF30}" presName="parTx" presStyleLbl="revTx" presStyleIdx="4" presStyleCnt="9">
        <dgm:presLayoutVars>
          <dgm:chMax val="0"/>
          <dgm:chPref val="0"/>
        </dgm:presLayoutVars>
      </dgm:prSet>
      <dgm:spPr/>
    </dgm:pt>
    <dgm:pt modelId="{CFB781C0-993A-4E1D-86E9-F4BC3E92CBB0}" type="pres">
      <dgm:prSet presAssocID="{33AC7126-3BF5-4CC4-85AD-DDE69305CF30}" presName="desTx" presStyleLbl="revTx" presStyleIdx="5" presStyleCnt="9">
        <dgm:presLayoutVars/>
      </dgm:prSet>
      <dgm:spPr/>
    </dgm:pt>
    <dgm:pt modelId="{C6C40B9E-0A15-4632-BAFA-6831B6435AA5}" type="pres">
      <dgm:prSet presAssocID="{F803289C-3060-432C-B43D-96CB1FD6DD0A}" presName="sibTrans" presStyleCnt="0"/>
      <dgm:spPr/>
    </dgm:pt>
    <dgm:pt modelId="{B7332415-1B08-4CE0-B1ED-6C5DE686DEA1}" type="pres">
      <dgm:prSet presAssocID="{81236E7E-FF65-4E0E-896F-700448C1E9F8}" presName="compNode" presStyleCnt="0"/>
      <dgm:spPr/>
    </dgm:pt>
    <dgm:pt modelId="{CA66E7FC-5C54-4A84-8AF5-78B40B16D1DB}" type="pres">
      <dgm:prSet presAssocID="{81236E7E-FF65-4E0E-896F-700448C1E9F8}" presName="bgRect" presStyleLbl="bgShp" presStyleIdx="3" presStyleCnt="5"/>
      <dgm:spPr/>
    </dgm:pt>
    <dgm:pt modelId="{A39197DF-1444-460E-8178-977C2CF83008}" type="pres">
      <dgm:prSet presAssocID="{81236E7E-FF65-4E0E-896F-700448C1E9F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78B2F24-C126-45D9-A9BF-891D4281360F}" type="pres">
      <dgm:prSet presAssocID="{81236E7E-FF65-4E0E-896F-700448C1E9F8}" presName="spaceRect" presStyleCnt="0"/>
      <dgm:spPr/>
    </dgm:pt>
    <dgm:pt modelId="{3B18296D-668E-416C-91EB-36133009EC41}" type="pres">
      <dgm:prSet presAssocID="{81236E7E-FF65-4E0E-896F-700448C1E9F8}" presName="parTx" presStyleLbl="revTx" presStyleIdx="6" presStyleCnt="9">
        <dgm:presLayoutVars>
          <dgm:chMax val="0"/>
          <dgm:chPref val="0"/>
        </dgm:presLayoutVars>
      </dgm:prSet>
      <dgm:spPr/>
    </dgm:pt>
    <dgm:pt modelId="{BAB14B39-A09D-47E5-9104-484A84879DEE}" type="pres">
      <dgm:prSet presAssocID="{81236E7E-FF65-4E0E-896F-700448C1E9F8}" presName="desTx" presStyleLbl="revTx" presStyleIdx="7" presStyleCnt="9">
        <dgm:presLayoutVars/>
      </dgm:prSet>
      <dgm:spPr/>
    </dgm:pt>
    <dgm:pt modelId="{02A8BA27-94DA-491A-83C7-ACAB4D8E16F8}" type="pres">
      <dgm:prSet presAssocID="{E5112007-EA1D-4D93-B8D9-02C88A68134D}" presName="sibTrans" presStyleCnt="0"/>
      <dgm:spPr/>
    </dgm:pt>
    <dgm:pt modelId="{DBD16769-BEDB-4164-A569-606CAA6DA92A}" type="pres">
      <dgm:prSet presAssocID="{09E5EA04-2A3A-4A76-A3B4-DF49EFFD721B}" presName="compNode" presStyleCnt="0"/>
      <dgm:spPr/>
    </dgm:pt>
    <dgm:pt modelId="{359B42AB-7195-453F-8451-09E60B68CC6A}" type="pres">
      <dgm:prSet presAssocID="{09E5EA04-2A3A-4A76-A3B4-DF49EFFD721B}" presName="bgRect" presStyleLbl="bgShp" presStyleIdx="4" presStyleCnt="5"/>
      <dgm:spPr/>
    </dgm:pt>
    <dgm:pt modelId="{DA2D55E1-DB67-4C65-8219-7688E8739E89}" type="pres">
      <dgm:prSet presAssocID="{09E5EA04-2A3A-4A76-A3B4-DF49EFFD721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05D324E1-461D-47D9-B83E-77DB8B7FA3EA}" type="pres">
      <dgm:prSet presAssocID="{09E5EA04-2A3A-4A76-A3B4-DF49EFFD721B}" presName="spaceRect" presStyleCnt="0"/>
      <dgm:spPr/>
    </dgm:pt>
    <dgm:pt modelId="{7CFEB424-5C9F-4093-A593-12F3E753ED20}" type="pres">
      <dgm:prSet presAssocID="{09E5EA04-2A3A-4A76-A3B4-DF49EFFD721B}" presName="parTx" presStyleLbl="revTx" presStyleIdx="8" presStyleCnt="9">
        <dgm:presLayoutVars>
          <dgm:chMax val="0"/>
          <dgm:chPref val="0"/>
        </dgm:presLayoutVars>
      </dgm:prSet>
      <dgm:spPr/>
    </dgm:pt>
  </dgm:ptLst>
  <dgm:cxnLst>
    <dgm:cxn modelId="{69617211-CE90-49F3-B20A-3B4473ED1258}" type="presOf" srcId="{912AE3A2-57A8-4DCA-B538-41D45209C49F}" destId="{0D1A6516-F40C-4D8E-B8A3-EAA3FFC98F3F}" srcOrd="0" destOrd="0" presId="urn:microsoft.com/office/officeart/2018/2/layout/IconVerticalSolidList"/>
    <dgm:cxn modelId="{384C6C19-412D-4116-B414-87BD3BA89AA3}" srcId="{71500E2E-F308-4E97-8656-3CFCE0E2E008}" destId="{912AE3A2-57A8-4DCA-B538-41D45209C49F}" srcOrd="0" destOrd="0" parTransId="{78482A7C-DF5A-4702-A482-7FCD2935AD82}" sibTransId="{D4E9B713-7123-4DFB-94AD-9E01E5BAC754}"/>
    <dgm:cxn modelId="{46B5102F-A6C7-4FCD-B7C2-468743E6CDC0}" srcId="{81236E7E-FF65-4E0E-896F-700448C1E9F8}" destId="{8D05793D-BB8C-4ABB-9AA5-4813CE329655}" srcOrd="0" destOrd="0" parTransId="{CDBCE392-189C-4CA7-99EE-F5F467AF4272}" sibTransId="{EBF05026-3A77-484E-A70B-5A00C2FCE7BF}"/>
    <dgm:cxn modelId="{BD7CD43C-F8A6-491F-946C-562C2B60ACB4}" type="presOf" srcId="{8D05793D-BB8C-4ABB-9AA5-4813CE329655}" destId="{BAB14B39-A09D-47E5-9104-484A84879DEE}" srcOrd="0" destOrd="0" presId="urn:microsoft.com/office/officeart/2018/2/layout/IconVerticalSolidList"/>
    <dgm:cxn modelId="{0F9FB543-2E22-4FCE-A290-536BEAEFC553}" type="presOf" srcId="{51FEA146-256B-4138-9ECD-101879917FBA}" destId="{1DE11C02-61BD-433E-8FF6-E8A9EEB034C8}" srcOrd="0" destOrd="0" presId="urn:microsoft.com/office/officeart/2018/2/layout/IconVerticalSolidList"/>
    <dgm:cxn modelId="{1F9D8452-8BF5-4414-896C-521C1D797B6E}" srcId="{F15E6292-8271-470A-B0CF-5884BC917854}" destId="{71500E2E-F308-4E97-8656-3CFCE0E2E008}" srcOrd="1" destOrd="0" parTransId="{49086F9F-021B-46FA-A6CE-F2CA989F6A01}" sibTransId="{23A215F2-0C3C-424E-8048-AFFEB2D01D1C}"/>
    <dgm:cxn modelId="{9374AD5B-CD53-467D-A6D6-2CAFF735C269}" srcId="{33AC7126-3BF5-4CC4-85AD-DDE69305CF30}" destId="{13057C56-AE50-4794-A2F6-FBD760A5060B}" srcOrd="0" destOrd="0" parTransId="{A437AFE9-64BF-4191-AB22-3026FC71C4C5}" sibTransId="{9EF4820E-532E-4B5F-AA89-F5E055AB6EE5}"/>
    <dgm:cxn modelId="{933A6082-47EA-4C7E-97A0-470406CEB076}" type="presOf" srcId="{33AC7126-3BF5-4CC4-85AD-DDE69305CF30}" destId="{9917AE61-234B-4CBD-85ED-237D43F64C7F}" srcOrd="0" destOrd="0" presId="urn:microsoft.com/office/officeart/2018/2/layout/IconVerticalSolidList"/>
    <dgm:cxn modelId="{E1999582-DC39-4151-A6EB-0EC1E6430002}" srcId="{F15E6292-8271-470A-B0CF-5884BC917854}" destId="{51FEA146-256B-4138-9ECD-101879917FBA}" srcOrd="0" destOrd="0" parTransId="{6FFB0C48-1614-4EE9-BF14-965BC0F9D564}" sibTransId="{ACAC68D6-D31A-4AE5-918A-8FB35DAFFA30}"/>
    <dgm:cxn modelId="{21134293-D16D-4C5F-92E6-3499902AB8AD}" type="presOf" srcId="{81236E7E-FF65-4E0E-896F-700448C1E9F8}" destId="{3B18296D-668E-416C-91EB-36133009EC41}" srcOrd="0" destOrd="0" presId="urn:microsoft.com/office/officeart/2018/2/layout/IconVerticalSolidList"/>
    <dgm:cxn modelId="{9FFD3D94-B46C-4FF6-A6D5-2A1B4F6280EC}" srcId="{F15E6292-8271-470A-B0CF-5884BC917854}" destId="{33AC7126-3BF5-4CC4-85AD-DDE69305CF30}" srcOrd="2" destOrd="0" parTransId="{42856240-9309-41E4-869A-3D1E5A4F1BED}" sibTransId="{F803289C-3060-432C-B43D-96CB1FD6DD0A}"/>
    <dgm:cxn modelId="{1A4E73A1-5713-4B89-8742-4D2B70544233}" type="presOf" srcId="{F15E6292-8271-470A-B0CF-5884BC917854}" destId="{D42A6723-2AA5-4F85-9C62-D3813A188976}" srcOrd="0" destOrd="0" presId="urn:microsoft.com/office/officeart/2018/2/layout/IconVerticalSolidList"/>
    <dgm:cxn modelId="{FC9CBEDA-0AB5-4FCE-B883-512AED47870F}" type="presOf" srcId="{09E5EA04-2A3A-4A76-A3B4-DF49EFFD721B}" destId="{7CFEB424-5C9F-4093-A593-12F3E753ED20}" srcOrd="0" destOrd="0" presId="urn:microsoft.com/office/officeart/2018/2/layout/IconVerticalSolidList"/>
    <dgm:cxn modelId="{9D792AE8-C29B-4127-B575-47264D93DBC9}" type="presOf" srcId="{71500E2E-F308-4E97-8656-3CFCE0E2E008}" destId="{E64861A9-77C9-4CD7-BCEB-6DC777163C5B}" srcOrd="0" destOrd="0" presId="urn:microsoft.com/office/officeart/2018/2/layout/IconVerticalSolidList"/>
    <dgm:cxn modelId="{78BE62E8-0B10-4F3F-B09F-C3B4479434DC}" srcId="{F15E6292-8271-470A-B0CF-5884BC917854}" destId="{09E5EA04-2A3A-4A76-A3B4-DF49EFFD721B}" srcOrd="4" destOrd="0" parTransId="{2B05CF50-3A5A-4AA1-BC66-BB82F40D91F7}" sibTransId="{E3DDC18B-D694-43A1-AAC9-26514DB2BCF4}"/>
    <dgm:cxn modelId="{9563ECEB-0E37-4705-B780-49536F74A3E0}" srcId="{F15E6292-8271-470A-B0CF-5884BC917854}" destId="{81236E7E-FF65-4E0E-896F-700448C1E9F8}" srcOrd="3" destOrd="0" parTransId="{C6BA99B4-2832-42E9-9F6C-8901EA3BE3D4}" sibTransId="{E5112007-EA1D-4D93-B8D9-02C88A68134D}"/>
    <dgm:cxn modelId="{4962E7EC-6850-4817-B2C3-B78261103CE4}" type="presOf" srcId="{13057C56-AE50-4794-A2F6-FBD760A5060B}" destId="{CFB781C0-993A-4E1D-86E9-F4BC3E92CBB0}" srcOrd="0" destOrd="0" presId="urn:microsoft.com/office/officeart/2018/2/layout/IconVerticalSolidList"/>
    <dgm:cxn modelId="{3F6AF5EF-BF15-4E47-AF99-45F2FFD7FFE1}" type="presOf" srcId="{5A970181-9542-4EFB-B65B-10BC7AC9FCBE}" destId="{DE271274-82A2-4F3C-9292-EE66ADD77FC7}" srcOrd="0" destOrd="0" presId="urn:microsoft.com/office/officeart/2018/2/layout/IconVerticalSolidList"/>
    <dgm:cxn modelId="{758EE5F5-1B1E-4451-B6AA-63407D302117}" srcId="{51FEA146-256B-4138-9ECD-101879917FBA}" destId="{5A970181-9542-4EFB-B65B-10BC7AC9FCBE}" srcOrd="0" destOrd="0" parTransId="{9E0B25BB-0B27-4BD1-9EE9-2734860199DC}" sibTransId="{EB45C689-DFE1-48B5-91AF-34101EEFDCF4}"/>
    <dgm:cxn modelId="{AA02E993-5E2F-4C26-A719-9155BF70D277}" type="presParOf" srcId="{D42A6723-2AA5-4F85-9C62-D3813A188976}" destId="{20743A6E-9B7D-435A-A6BA-D9A0305C6A88}" srcOrd="0" destOrd="0" presId="urn:microsoft.com/office/officeart/2018/2/layout/IconVerticalSolidList"/>
    <dgm:cxn modelId="{296E6963-EBA2-4EA1-8503-9CF2582CA94A}" type="presParOf" srcId="{20743A6E-9B7D-435A-A6BA-D9A0305C6A88}" destId="{498AD923-CA8A-4775-9B32-EA3F0121FB82}" srcOrd="0" destOrd="0" presId="urn:microsoft.com/office/officeart/2018/2/layout/IconVerticalSolidList"/>
    <dgm:cxn modelId="{14FD54E0-0038-4B0E-BEA4-27000010DA33}" type="presParOf" srcId="{20743A6E-9B7D-435A-A6BA-D9A0305C6A88}" destId="{8D3ABB99-3FA1-4F67-896F-7163B3746921}" srcOrd="1" destOrd="0" presId="urn:microsoft.com/office/officeart/2018/2/layout/IconVerticalSolidList"/>
    <dgm:cxn modelId="{F70650A2-7528-443C-BE7A-6E699FFB1787}" type="presParOf" srcId="{20743A6E-9B7D-435A-A6BA-D9A0305C6A88}" destId="{DF420484-44F0-4CDF-AF33-78C43F9FF2A7}" srcOrd="2" destOrd="0" presId="urn:microsoft.com/office/officeart/2018/2/layout/IconVerticalSolidList"/>
    <dgm:cxn modelId="{708EDFA0-AEB7-4372-9885-62AFF0F145CF}" type="presParOf" srcId="{20743A6E-9B7D-435A-A6BA-D9A0305C6A88}" destId="{1DE11C02-61BD-433E-8FF6-E8A9EEB034C8}" srcOrd="3" destOrd="0" presId="urn:microsoft.com/office/officeart/2018/2/layout/IconVerticalSolidList"/>
    <dgm:cxn modelId="{11876F16-2AFE-45C3-A86C-9A0AD7ACAF31}" type="presParOf" srcId="{20743A6E-9B7D-435A-A6BA-D9A0305C6A88}" destId="{DE271274-82A2-4F3C-9292-EE66ADD77FC7}" srcOrd="4" destOrd="0" presId="urn:microsoft.com/office/officeart/2018/2/layout/IconVerticalSolidList"/>
    <dgm:cxn modelId="{B7618361-BB7E-4BA0-B131-E1F029BE4406}" type="presParOf" srcId="{D42A6723-2AA5-4F85-9C62-D3813A188976}" destId="{D432D28A-86ED-4E71-B8E4-D838F727D355}" srcOrd="1" destOrd="0" presId="urn:microsoft.com/office/officeart/2018/2/layout/IconVerticalSolidList"/>
    <dgm:cxn modelId="{E3EC9112-80A8-4035-9FF2-0721DBCBDEA4}" type="presParOf" srcId="{D42A6723-2AA5-4F85-9C62-D3813A188976}" destId="{5183C212-4B06-4574-B8EC-A8E67504311F}" srcOrd="2" destOrd="0" presId="urn:microsoft.com/office/officeart/2018/2/layout/IconVerticalSolidList"/>
    <dgm:cxn modelId="{1E22D7E5-79CA-4BF7-AAD4-4EB7119D07B7}" type="presParOf" srcId="{5183C212-4B06-4574-B8EC-A8E67504311F}" destId="{40E19C1A-9F57-4F96-A402-48B4D9D6602C}" srcOrd="0" destOrd="0" presId="urn:microsoft.com/office/officeart/2018/2/layout/IconVerticalSolidList"/>
    <dgm:cxn modelId="{37AF7951-1D5C-4117-8A2F-860AD4518217}" type="presParOf" srcId="{5183C212-4B06-4574-B8EC-A8E67504311F}" destId="{82610640-A36B-4060-956F-10B7A7D9E80C}" srcOrd="1" destOrd="0" presId="urn:microsoft.com/office/officeart/2018/2/layout/IconVerticalSolidList"/>
    <dgm:cxn modelId="{365DE78A-C67D-422F-A5B6-722180D7C6BF}" type="presParOf" srcId="{5183C212-4B06-4574-B8EC-A8E67504311F}" destId="{C0A93012-025A-4385-9B9C-74FBA26D6D42}" srcOrd="2" destOrd="0" presId="urn:microsoft.com/office/officeart/2018/2/layout/IconVerticalSolidList"/>
    <dgm:cxn modelId="{8AFD3E52-2A6C-46DE-84C5-8FD14583CA5A}" type="presParOf" srcId="{5183C212-4B06-4574-B8EC-A8E67504311F}" destId="{E64861A9-77C9-4CD7-BCEB-6DC777163C5B}" srcOrd="3" destOrd="0" presId="urn:microsoft.com/office/officeart/2018/2/layout/IconVerticalSolidList"/>
    <dgm:cxn modelId="{97101B8C-D2C0-490B-B780-2ED6375EDA0F}" type="presParOf" srcId="{5183C212-4B06-4574-B8EC-A8E67504311F}" destId="{0D1A6516-F40C-4D8E-B8A3-EAA3FFC98F3F}" srcOrd="4" destOrd="0" presId="urn:microsoft.com/office/officeart/2018/2/layout/IconVerticalSolidList"/>
    <dgm:cxn modelId="{DD962D7C-B7B9-4307-9B8F-2C362F655362}" type="presParOf" srcId="{D42A6723-2AA5-4F85-9C62-D3813A188976}" destId="{E7B281A9-AB8A-428C-9497-90F8F112D0D6}" srcOrd="3" destOrd="0" presId="urn:microsoft.com/office/officeart/2018/2/layout/IconVerticalSolidList"/>
    <dgm:cxn modelId="{654624AC-F913-493D-B53C-5AC6651E15C4}" type="presParOf" srcId="{D42A6723-2AA5-4F85-9C62-D3813A188976}" destId="{C670B038-1B77-4E4E-9B42-F555FC48FE5E}" srcOrd="4" destOrd="0" presId="urn:microsoft.com/office/officeart/2018/2/layout/IconVerticalSolidList"/>
    <dgm:cxn modelId="{3C3F841E-0E76-45C7-AA1D-4AEA204FE7E9}" type="presParOf" srcId="{C670B038-1B77-4E4E-9B42-F555FC48FE5E}" destId="{046D7A10-884D-49D7-9BEA-6F98A1930E6C}" srcOrd="0" destOrd="0" presId="urn:microsoft.com/office/officeart/2018/2/layout/IconVerticalSolidList"/>
    <dgm:cxn modelId="{9E736F05-6517-4A6D-B681-3AAEE47C308B}" type="presParOf" srcId="{C670B038-1B77-4E4E-9B42-F555FC48FE5E}" destId="{B7E308BC-F0B7-4BEC-A6C4-8BE120D79350}" srcOrd="1" destOrd="0" presId="urn:microsoft.com/office/officeart/2018/2/layout/IconVerticalSolidList"/>
    <dgm:cxn modelId="{E2098048-39DF-44A0-AC34-58E68DCF300C}" type="presParOf" srcId="{C670B038-1B77-4E4E-9B42-F555FC48FE5E}" destId="{5362CAAB-0A74-4C2B-8E9B-22068BB9E713}" srcOrd="2" destOrd="0" presId="urn:microsoft.com/office/officeart/2018/2/layout/IconVerticalSolidList"/>
    <dgm:cxn modelId="{2C805B88-35D8-43F3-B3C5-E11967D69C85}" type="presParOf" srcId="{C670B038-1B77-4E4E-9B42-F555FC48FE5E}" destId="{9917AE61-234B-4CBD-85ED-237D43F64C7F}" srcOrd="3" destOrd="0" presId="urn:microsoft.com/office/officeart/2018/2/layout/IconVerticalSolidList"/>
    <dgm:cxn modelId="{28124F9F-B0A9-4D99-B251-383284337B65}" type="presParOf" srcId="{C670B038-1B77-4E4E-9B42-F555FC48FE5E}" destId="{CFB781C0-993A-4E1D-86E9-F4BC3E92CBB0}" srcOrd="4" destOrd="0" presId="urn:microsoft.com/office/officeart/2018/2/layout/IconVerticalSolidList"/>
    <dgm:cxn modelId="{A8DC67B8-BF9B-475E-81DB-3D7DE6B4D689}" type="presParOf" srcId="{D42A6723-2AA5-4F85-9C62-D3813A188976}" destId="{C6C40B9E-0A15-4632-BAFA-6831B6435AA5}" srcOrd="5" destOrd="0" presId="urn:microsoft.com/office/officeart/2018/2/layout/IconVerticalSolidList"/>
    <dgm:cxn modelId="{65134DEE-5248-4CC1-B637-4379CAF9C0CB}" type="presParOf" srcId="{D42A6723-2AA5-4F85-9C62-D3813A188976}" destId="{B7332415-1B08-4CE0-B1ED-6C5DE686DEA1}" srcOrd="6" destOrd="0" presId="urn:microsoft.com/office/officeart/2018/2/layout/IconVerticalSolidList"/>
    <dgm:cxn modelId="{127BB407-C712-457F-9757-7734234CB1AF}" type="presParOf" srcId="{B7332415-1B08-4CE0-B1ED-6C5DE686DEA1}" destId="{CA66E7FC-5C54-4A84-8AF5-78B40B16D1DB}" srcOrd="0" destOrd="0" presId="urn:microsoft.com/office/officeart/2018/2/layout/IconVerticalSolidList"/>
    <dgm:cxn modelId="{7A85B966-E8CB-42A9-9786-8DF4F35EE0BF}" type="presParOf" srcId="{B7332415-1B08-4CE0-B1ED-6C5DE686DEA1}" destId="{A39197DF-1444-460E-8178-977C2CF83008}" srcOrd="1" destOrd="0" presId="urn:microsoft.com/office/officeart/2018/2/layout/IconVerticalSolidList"/>
    <dgm:cxn modelId="{1E6A1241-A9FC-4670-B0FC-F967E288A73B}" type="presParOf" srcId="{B7332415-1B08-4CE0-B1ED-6C5DE686DEA1}" destId="{278B2F24-C126-45D9-A9BF-891D4281360F}" srcOrd="2" destOrd="0" presId="urn:microsoft.com/office/officeart/2018/2/layout/IconVerticalSolidList"/>
    <dgm:cxn modelId="{C7435636-D2DE-4E3D-B0E1-3803CE06DDF6}" type="presParOf" srcId="{B7332415-1B08-4CE0-B1ED-6C5DE686DEA1}" destId="{3B18296D-668E-416C-91EB-36133009EC41}" srcOrd="3" destOrd="0" presId="urn:microsoft.com/office/officeart/2018/2/layout/IconVerticalSolidList"/>
    <dgm:cxn modelId="{174A6509-EBF6-4E5B-94D9-5E6FA01702D9}" type="presParOf" srcId="{B7332415-1B08-4CE0-B1ED-6C5DE686DEA1}" destId="{BAB14B39-A09D-47E5-9104-484A84879DEE}" srcOrd="4" destOrd="0" presId="urn:microsoft.com/office/officeart/2018/2/layout/IconVerticalSolidList"/>
    <dgm:cxn modelId="{6083B8A5-2EB5-4794-B8DC-F0D201D983FF}" type="presParOf" srcId="{D42A6723-2AA5-4F85-9C62-D3813A188976}" destId="{02A8BA27-94DA-491A-83C7-ACAB4D8E16F8}" srcOrd="7" destOrd="0" presId="urn:microsoft.com/office/officeart/2018/2/layout/IconVerticalSolidList"/>
    <dgm:cxn modelId="{2719DA0E-5DDD-42B2-ADC0-6EE751ADA901}" type="presParOf" srcId="{D42A6723-2AA5-4F85-9C62-D3813A188976}" destId="{DBD16769-BEDB-4164-A569-606CAA6DA92A}" srcOrd="8" destOrd="0" presId="urn:microsoft.com/office/officeart/2018/2/layout/IconVerticalSolidList"/>
    <dgm:cxn modelId="{D8121595-5A97-4A20-A204-705CD4A4502B}" type="presParOf" srcId="{DBD16769-BEDB-4164-A569-606CAA6DA92A}" destId="{359B42AB-7195-453F-8451-09E60B68CC6A}" srcOrd="0" destOrd="0" presId="urn:microsoft.com/office/officeart/2018/2/layout/IconVerticalSolidList"/>
    <dgm:cxn modelId="{F25CB1AA-C6A8-4A8E-8EC3-3AC01E27141F}" type="presParOf" srcId="{DBD16769-BEDB-4164-A569-606CAA6DA92A}" destId="{DA2D55E1-DB67-4C65-8219-7688E8739E89}" srcOrd="1" destOrd="0" presId="urn:microsoft.com/office/officeart/2018/2/layout/IconVerticalSolidList"/>
    <dgm:cxn modelId="{4C906107-D895-44CF-A413-793C53D85F88}" type="presParOf" srcId="{DBD16769-BEDB-4164-A569-606CAA6DA92A}" destId="{05D324E1-461D-47D9-B83E-77DB8B7FA3EA}" srcOrd="2" destOrd="0" presId="urn:microsoft.com/office/officeart/2018/2/layout/IconVerticalSolidList"/>
    <dgm:cxn modelId="{4A8E16E9-A536-4A17-946E-CB4B7ED76A01}" type="presParOf" srcId="{DBD16769-BEDB-4164-A569-606CAA6DA92A}" destId="{7CFEB424-5C9F-4093-A593-12F3E753ED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616C94-C34D-451E-A22B-D31BBEDF233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CBE35E8-EE0B-4D44-BB15-04E468F99BAC}">
      <dgm:prSet/>
      <dgm:spPr/>
      <dgm:t>
        <a:bodyPr/>
        <a:lstStyle/>
        <a:p>
          <a:r>
            <a:rPr lang="en-US"/>
            <a:t>Project Goal</a:t>
          </a:r>
        </a:p>
      </dgm:t>
    </dgm:pt>
    <dgm:pt modelId="{70B277BB-F46B-486C-A51D-9243B843A2F7}" type="parTrans" cxnId="{02E1A115-5483-4AAE-9E89-331C704D5340}">
      <dgm:prSet/>
      <dgm:spPr/>
      <dgm:t>
        <a:bodyPr/>
        <a:lstStyle/>
        <a:p>
          <a:endParaRPr lang="en-US"/>
        </a:p>
      </dgm:t>
    </dgm:pt>
    <dgm:pt modelId="{B9CDA234-FE99-467D-927F-9BD1266D635C}" type="sibTrans" cxnId="{02E1A115-5483-4AAE-9E89-331C704D5340}">
      <dgm:prSet/>
      <dgm:spPr/>
      <dgm:t>
        <a:bodyPr/>
        <a:lstStyle/>
        <a:p>
          <a:endParaRPr lang="en-US"/>
        </a:p>
      </dgm:t>
    </dgm:pt>
    <dgm:pt modelId="{8B2EABC4-A866-438D-BE2D-DEC96803B512}">
      <dgm:prSet/>
      <dgm:spPr/>
      <dgm:t>
        <a:bodyPr/>
        <a:lstStyle/>
        <a:p>
          <a:r>
            <a:rPr lang="en-US" dirty="0"/>
            <a:t>The data contains details of a direct marketing campaign of a Portuguese bank. </a:t>
          </a:r>
        </a:p>
      </dgm:t>
    </dgm:pt>
    <dgm:pt modelId="{95131746-B830-4B9A-BD61-7F819F8ABE3B}" type="parTrans" cxnId="{AF8637B3-8D3D-4DF4-B736-979D4EF9E635}">
      <dgm:prSet/>
      <dgm:spPr/>
      <dgm:t>
        <a:bodyPr/>
        <a:lstStyle/>
        <a:p>
          <a:endParaRPr lang="en-US"/>
        </a:p>
      </dgm:t>
    </dgm:pt>
    <dgm:pt modelId="{74BCEBA3-FEA3-4E0F-92CE-8E8281EE6943}" type="sibTrans" cxnId="{AF8637B3-8D3D-4DF4-B736-979D4EF9E635}">
      <dgm:prSet/>
      <dgm:spPr/>
      <dgm:t>
        <a:bodyPr/>
        <a:lstStyle/>
        <a:p>
          <a:endParaRPr lang="en-US"/>
        </a:p>
      </dgm:t>
    </dgm:pt>
    <dgm:pt modelId="{887A8271-309A-4B64-8445-B36DA327C10F}">
      <dgm:prSet/>
      <dgm:spPr/>
      <dgm:t>
        <a:bodyPr/>
        <a:lstStyle/>
        <a:p>
          <a:r>
            <a:rPr lang="en-US"/>
            <a:t>The marketing campaign was used to market term deposit to the clients.</a:t>
          </a:r>
        </a:p>
      </dgm:t>
    </dgm:pt>
    <dgm:pt modelId="{421262BA-4E3E-45F3-A1C2-CD2CAE638BAB}" type="parTrans" cxnId="{BB3066C4-3D4C-45C5-9A00-3D5E315E3EE9}">
      <dgm:prSet/>
      <dgm:spPr/>
      <dgm:t>
        <a:bodyPr/>
        <a:lstStyle/>
        <a:p>
          <a:endParaRPr lang="en-US"/>
        </a:p>
      </dgm:t>
    </dgm:pt>
    <dgm:pt modelId="{D6978BB7-735B-4F58-A55C-4754F58C1D6E}" type="sibTrans" cxnId="{BB3066C4-3D4C-45C5-9A00-3D5E315E3EE9}">
      <dgm:prSet/>
      <dgm:spPr/>
      <dgm:t>
        <a:bodyPr/>
        <a:lstStyle/>
        <a:p>
          <a:endParaRPr lang="en-US"/>
        </a:p>
      </dgm:t>
    </dgm:pt>
    <dgm:pt modelId="{A2683BCD-AFA1-4071-9A04-D6F99568D3F8}">
      <dgm:prSet/>
      <dgm:spPr/>
      <dgm:t>
        <a:bodyPr/>
        <a:lstStyle/>
        <a:p>
          <a:r>
            <a:rPr lang="en-US"/>
            <a:t>Data contains information about client’s Age, Job , personal loans status, details of previous marketing campaigns etc.</a:t>
          </a:r>
        </a:p>
      </dgm:t>
    </dgm:pt>
    <dgm:pt modelId="{CC2FD358-13E1-4846-BCC4-B9FA03581EE4}" type="parTrans" cxnId="{7EBEC75F-9B03-46DB-AFC0-F2668C60C774}">
      <dgm:prSet/>
      <dgm:spPr/>
      <dgm:t>
        <a:bodyPr/>
        <a:lstStyle/>
        <a:p>
          <a:endParaRPr lang="en-US"/>
        </a:p>
      </dgm:t>
    </dgm:pt>
    <dgm:pt modelId="{C6C61863-F6E7-49B7-9693-F3FA9BA96615}" type="sibTrans" cxnId="{7EBEC75F-9B03-46DB-AFC0-F2668C60C774}">
      <dgm:prSet/>
      <dgm:spPr/>
      <dgm:t>
        <a:bodyPr/>
        <a:lstStyle/>
        <a:p>
          <a:endParaRPr lang="en-US"/>
        </a:p>
      </dgm:t>
    </dgm:pt>
    <dgm:pt modelId="{84ADCA20-2D8E-4266-9664-A1AC3718DCBA}">
      <dgm:prSet/>
      <dgm:spPr/>
      <dgm:t>
        <a:bodyPr/>
        <a:lstStyle/>
        <a:p>
          <a:r>
            <a:rPr lang="en-US" dirty="0"/>
            <a:t>The goal of the project is to predict which clients will subscribe for a Term Deposit and which factors are most important in the prediction process.</a:t>
          </a:r>
        </a:p>
      </dgm:t>
    </dgm:pt>
    <dgm:pt modelId="{B06B6881-F5D4-4A42-BC63-801AD41F1C02}" type="parTrans" cxnId="{7D745E74-AFF9-44A6-85F2-92425EBB0E85}">
      <dgm:prSet/>
      <dgm:spPr/>
      <dgm:t>
        <a:bodyPr/>
        <a:lstStyle/>
        <a:p>
          <a:endParaRPr lang="en-US"/>
        </a:p>
      </dgm:t>
    </dgm:pt>
    <dgm:pt modelId="{C4DFB9CD-2D97-4DDD-A78E-440B521D772E}" type="sibTrans" cxnId="{7D745E74-AFF9-44A6-85F2-92425EBB0E85}">
      <dgm:prSet/>
      <dgm:spPr/>
      <dgm:t>
        <a:bodyPr/>
        <a:lstStyle/>
        <a:p>
          <a:endParaRPr lang="en-US"/>
        </a:p>
      </dgm:t>
    </dgm:pt>
    <dgm:pt modelId="{AF919342-DF7C-4E17-B2D1-24F19900EE15}" type="pres">
      <dgm:prSet presAssocID="{DF616C94-C34D-451E-A22B-D31BBEDF233B}" presName="root" presStyleCnt="0">
        <dgm:presLayoutVars>
          <dgm:dir/>
          <dgm:resizeHandles val="exact"/>
        </dgm:presLayoutVars>
      </dgm:prSet>
      <dgm:spPr/>
    </dgm:pt>
    <dgm:pt modelId="{69E6EFF6-D703-4CC2-BEC9-D4C46CFB35C2}" type="pres">
      <dgm:prSet presAssocID="{BCBE35E8-EE0B-4D44-BB15-04E468F99BAC}" presName="compNode" presStyleCnt="0"/>
      <dgm:spPr/>
    </dgm:pt>
    <dgm:pt modelId="{BE7E9F1E-4F24-459B-9DE8-3A78F123CC32}" type="pres">
      <dgm:prSet presAssocID="{BCBE35E8-EE0B-4D44-BB15-04E468F99BAC}" presName="bgRect" presStyleLbl="bgShp" presStyleIdx="0" presStyleCnt="5"/>
      <dgm:spPr/>
    </dgm:pt>
    <dgm:pt modelId="{EF38FCFE-BDED-43A7-BD6F-D28A25CF1EAA}" type="pres">
      <dgm:prSet presAssocID="{BCBE35E8-EE0B-4D44-BB15-04E468F99BA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AA577D4-F83F-4A03-A9DC-30FDD2833A9F}" type="pres">
      <dgm:prSet presAssocID="{BCBE35E8-EE0B-4D44-BB15-04E468F99BAC}" presName="spaceRect" presStyleCnt="0"/>
      <dgm:spPr/>
    </dgm:pt>
    <dgm:pt modelId="{363BDD64-CE12-46F5-9E5E-E274FD4FD85B}" type="pres">
      <dgm:prSet presAssocID="{BCBE35E8-EE0B-4D44-BB15-04E468F99BAC}" presName="parTx" presStyleLbl="revTx" presStyleIdx="0" presStyleCnt="5">
        <dgm:presLayoutVars>
          <dgm:chMax val="0"/>
          <dgm:chPref val="0"/>
        </dgm:presLayoutVars>
      </dgm:prSet>
      <dgm:spPr/>
    </dgm:pt>
    <dgm:pt modelId="{D3D746BD-89EB-4B32-8926-AB968DE61D5B}" type="pres">
      <dgm:prSet presAssocID="{B9CDA234-FE99-467D-927F-9BD1266D635C}" presName="sibTrans" presStyleCnt="0"/>
      <dgm:spPr/>
    </dgm:pt>
    <dgm:pt modelId="{58EB4B68-6208-488B-B2BA-25F16380EDC7}" type="pres">
      <dgm:prSet presAssocID="{8B2EABC4-A866-438D-BE2D-DEC96803B512}" presName="compNode" presStyleCnt="0"/>
      <dgm:spPr/>
    </dgm:pt>
    <dgm:pt modelId="{61873620-AD7F-4DE7-956F-E3614A770522}" type="pres">
      <dgm:prSet presAssocID="{8B2EABC4-A866-438D-BE2D-DEC96803B512}" presName="bgRect" presStyleLbl="bgShp" presStyleIdx="1" presStyleCnt="5"/>
      <dgm:spPr/>
    </dgm:pt>
    <dgm:pt modelId="{4938556F-7596-46FD-9886-631AF531C677}" type="pres">
      <dgm:prSet presAssocID="{8B2EABC4-A866-438D-BE2D-DEC96803B51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8D083FCA-0AB4-4113-A3E8-3B3C7F4A2365}" type="pres">
      <dgm:prSet presAssocID="{8B2EABC4-A866-438D-BE2D-DEC96803B512}" presName="spaceRect" presStyleCnt="0"/>
      <dgm:spPr/>
    </dgm:pt>
    <dgm:pt modelId="{246F2A63-E5B5-4927-88EC-AFA71DD40B12}" type="pres">
      <dgm:prSet presAssocID="{8B2EABC4-A866-438D-BE2D-DEC96803B512}" presName="parTx" presStyleLbl="revTx" presStyleIdx="1" presStyleCnt="5">
        <dgm:presLayoutVars>
          <dgm:chMax val="0"/>
          <dgm:chPref val="0"/>
        </dgm:presLayoutVars>
      </dgm:prSet>
      <dgm:spPr/>
    </dgm:pt>
    <dgm:pt modelId="{B081E930-D4A7-4338-B991-2164E4D30C19}" type="pres">
      <dgm:prSet presAssocID="{74BCEBA3-FEA3-4E0F-92CE-8E8281EE6943}" presName="sibTrans" presStyleCnt="0"/>
      <dgm:spPr/>
    </dgm:pt>
    <dgm:pt modelId="{74A03870-C5C9-4538-BDC5-EE5B57CC15B5}" type="pres">
      <dgm:prSet presAssocID="{887A8271-309A-4B64-8445-B36DA327C10F}" presName="compNode" presStyleCnt="0"/>
      <dgm:spPr/>
    </dgm:pt>
    <dgm:pt modelId="{59BB0EC1-9E09-4F5D-9DD9-CF101CC97E10}" type="pres">
      <dgm:prSet presAssocID="{887A8271-309A-4B64-8445-B36DA327C10F}" presName="bgRect" presStyleLbl="bgShp" presStyleIdx="2" presStyleCnt="5"/>
      <dgm:spPr/>
    </dgm:pt>
    <dgm:pt modelId="{582AC71D-8907-4B5F-A6A7-4966646085B1}" type="pres">
      <dgm:prSet presAssocID="{887A8271-309A-4B64-8445-B36DA327C10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C391905E-2672-4D03-AA30-AEC922D679F2}" type="pres">
      <dgm:prSet presAssocID="{887A8271-309A-4B64-8445-B36DA327C10F}" presName="spaceRect" presStyleCnt="0"/>
      <dgm:spPr/>
    </dgm:pt>
    <dgm:pt modelId="{1916BA3D-DB13-4239-AA0B-1BAAC5B87ED1}" type="pres">
      <dgm:prSet presAssocID="{887A8271-309A-4B64-8445-B36DA327C10F}" presName="parTx" presStyleLbl="revTx" presStyleIdx="2" presStyleCnt="5">
        <dgm:presLayoutVars>
          <dgm:chMax val="0"/>
          <dgm:chPref val="0"/>
        </dgm:presLayoutVars>
      </dgm:prSet>
      <dgm:spPr/>
    </dgm:pt>
    <dgm:pt modelId="{DB418428-6BB7-4A1B-8658-6B3A9F9B2F58}" type="pres">
      <dgm:prSet presAssocID="{D6978BB7-735B-4F58-A55C-4754F58C1D6E}" presName="sibTrans" presStyleCnt="0"/>
      <dgm:spPr/>
    </dgm:pt>
    <dgm:pt modelId="{B3FFDCFD-DEA3-4366-875A-C8279631EE8C}" type="pres">
      <dgm:prSet presAssocID="{A2683BCD-AFA1-4071-9A04-D6F99568D3F8}" presName="compNode" presStyleCnt="0"/>
      <dgm:spPr/>
    </dgm:pt>
    <dgm:pt modelId="{8F5F6360-FEAC-4C16-885C-AD86F6200B72}" type="pres">
      <dgm:prSet presAssocID="{A2683BCD-AFA1-4071-9A04-D6F99568D3F8}" presName="bgRect" presStyleLbl="bgShp" presStyleIdx="3" presStyleCnt="5"/>
      <dgm:spPr/>
    </dgm:pt>
    <dgm:pt modelId="{ED117C18-42C3-45B1-B8F9-6C458C7DFFC6}" type="pres">
      <dgm:prSet presAssocID="{A2683BCD-AFA1-4071-9A04-D6F99568D3F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64CCA72-F687-4B3D-98F9-B1C5DA399944}" type="pres">
      <dgm:prSet presAssocID="{A2683BCD-AFA1-4071-9A04-D6F99568D3F8}" presName="spaceRect" presStyleCnt="0"/>
      <dgm:spPr/>
    </dgm:pt>
    <dgm:pt modelId="{19E4020B-A5E0-4537-9B7E-9C0596B6A8F8}" type="pres">
      <dgm:prSet presAssocID="{A2683BCD-AFA1-4071-9A04-D6F99568D3F8}" presName="parTx" presStyleLbl="revTx" presStyleIdx="3" presStyleCnt="5">
        <dgm:presLayoutVars>
          <dgm:chMax val="0"/>
          <dgm:chPref val="0"/>
        </dgm:presLayoutVars>
      </dgm:prSet>
      <dgm:spPr/>
    </dgm:pt>
    <dgm:pt modelId="{81F7C9C3-B77C-4453-B2E5-A28E12E645F0}" type="pres">
      <dgm:prSet presAssocID="{C6C61863-F6E7-49B7-9693-F3FA9BA96615}" presName="sibTrans" presStyleCnt="0"/>
      <dgm:spPr/>
    </dgm:pt>
    <dgm:pt modelId="{CE51A695-E270-4D3F-948C-A8022857AA53}" type="pres">
      <dgm:prSet presAssocID="{84ADCA20-2D8E-4266-9664-A1AC3718DCBA}" presName="compNode" presStyleCnt="0"/>
      <dgm:spPr/>
    </dgm:pt>
    <dgm:pt modelId="{08FE7573-43DE-4858-9257-286A748D9C3A}" type="pres">
      <dgm:prSet presAssocID="{84ADCA20-2D8E-4266-9664-A1AC3718DCBA}" presName="bgRect" presStyleLbl="bgShp" presStyleIdx="4" presStyleCnt="5"/>
      <dgm:spPr/>
    </dgm:pt>
    <dgm:pt modelId="{76814A87-7D11-44DD-8222-6990826A7D1C}" type="pres">
      <dgm:prSet presAssocID="{84ADCA20-2D8E-4266-9664-A1AC3718DCB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19FF5373-A447-4E87-9269-623E1323B255}" type="pres">
      <dgm:prSet presAssocID="{84ADCA20-2D8E-4266-9664-A1AC3718DCBA}" presName="spaceRect" presStyleCnt="0"/>
      <dgm:spPr/>
    </dgm:pt>
    <dgm:pt modelId="{61B72998-27CB-4A8D-887D-7FFA1D7FC4D9}" type="pres">
      <dgm:prSet presAssocID="{84ADCA20-2D8E-4266-9664-A1AC3718DCB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EFB1802-4681-42AD-84FC-B5FFF344E72B}" type="presOf" srcId="{887A8271-309A-4B64-8445-B36DA327C10F}" destId="{1916BA3D-DB13-4239-AA0B-1BAAC5B87ED1}" srcOrd="0" destOrd="0" presId="urn:microsoft.com/office/officeart/2018/2/layout/IconVerticalSolidList"/>
    <dgm:cxn modelId="{572F3111-7751-44F2-BEB8-909191FFE388}" type="presOf" srcId="{8B2EABC4-A866-438D-BE2D-DEC96803B512}" destId="{246F2A63-E5B5-4927-88EC-AFA71DD40B12}" srcOrd="0" destOrd="0" presId="urn:microsoft.com/office/officeart/2018/2/layout/IconVerticalSolidList"/>
    <dgm:cxn modelId="{02E1A115-5483-4AAE-9E89-331C704D5340}" srcId="{DF616C94-C34D-451E-A22B-D31BBEDF233B}" destId="{BCBE35E8-EE0B-4D44-BB15-04E468F99BAC}" srcOrd="0" destOrd="0" parTransId="{70B277BB-F46B-486C-A51D-9243B843A2F7}" sibTransId="{B9CDA234-FE99-467D-927F-9BD1266D635C}"/>
    <dgm:cxn modelId="{7DD28730-2E7C-4C15-83B6-AE3E73308281}" type="presOf" srcId="{84ADCA20-2D8E-4266-9664-A1AC3718DCBA}" destId="{61B72998-27CB-4A8D-887D-7FFA1D7FC4D9}" srcOrd="0" destOrd="0" presId="urn:microsoft.com/office/officeart/2018/2/layout/IconVerticalSolidList"/>
    <dgm:cxn modelId="{7EBEC75F-9B03-46DB-AFC0-F2668C60C774}" srcId="{DF616C94-C34D-451E-A22B-D31BBEDF233B}" destId="{A2683BCD-AFA1-4071-9A04-D6F99568D3F8}" srcOrd="3" destOrd="0" parTransId="{CC2FD358-13E1-4846-BCC4-B9FA03581EE4}" sibTransId="{C6C61863-F6E7-49B7-9693-F3FA9BA96615}"/>
    <dgm:cxn modelId="{7D745E74-AFF9-44A6-85F2-92425EBB0E85}" srcId="{DF616C94-C34D-451E-A22B-D31BBEDF233B}" destId="{84ADCA20-2D8E-4266-9664-A1AC3718DCBA}" srcOrd="4" destOrd="0" parTransId="{B06B6881-F5D4-4A42-BC63-801AD41F1C02}" sibTransId="{C4DFB9CD-2D97-4DDD-A78E-440B521D772E}"/>
    <dgm:cxn modelId="{5E93788A-22FC-4643-B553-A824B38A9D00}" type="presOf" srcId="{A2683BCD-AFA1-4071-9A04-D6F99568D3F8}" destId="{19E4020B-A5E0-4537-9B7E-9C0596B6A8F8}" srcOrd="0" destOrd="0" presId="urn:microsoft.com/office/officeart/2018/2/layout/IconVerticalSolidList"/>
    <dgm:cxn modelId="{AF8637B3-8D3D-4DF4-B736-979D4EF9E635}" srcId="{DF616C94-C34D-451E-A22B-D31BBEDF233B}" destId="{8B2EABC4-A866-438D-BE2D-DEC96803B512}" srcOrd="1" destOrd="0" parTransId="{95131746-B830-4B9A-BD61-7F819F8ABE3B}" sibTransId="{74BCEBA3-FEA3-4E0F-92CE-8E8281EE6943}"/>
    <dgm:cxn modelId="{BB3066C4-3D4C-45C5-9A00-3D5E315E3EE9}" srcId="{DF616C94-C34D-451E-A22B-D31BBEDF233B}" destId="{887A8271-309A-4B64-8445-B36DA327C10F}" srcOrd="2" destOrd="0" parTransId="{421262BA-4E3E-45F3-A1C2-CD2CAE638BAB}" sibTransId="{D6978BB7-735B-4F58-A55C-4754F58C1D6E}"/>
    <dgm:cxn modelId="{5F58AFF1-A5F7-4F84-9703-FE47802DAFD2}" type="presOf" srcId="{DF616C94-C34D-451E-A22B-D31BBEDF233B}" destId="{AF919342-DF7C-4E17-B2D1-24F19900EE15}" srcOrd="0" destOrd="0" presId="urn:microsoft.com/office/officeart/2018/2/layout/IconVerticalSolidList"/>
    <dgm:cxn modelId="{D8F8E0FB-6740-4B07-B007-DF40CAAEF767}" type="presOf" srcId="{BCBE35E8-EE0B-4D44-BB15-04E468F99BAC}" destId="{363BDD64-CE12-46F5-9E5E-E274FD4FD85B}" srcOrd="0" destOrd="0" presId="urn:microsoft.com/office/officeart/2018/2/layout/IconVerticalSolidList"/>
    <dgm:cxn modelId="{F61A319F-18EF-4D63-A1B9-AEBCDB3F67AF}" type="presParOf" srcId="{AF919342-DF7C-4E17-B2D1-24F19900EE15}" destId="{69E6EFF6-D703-4CC2-BEC9-D4C46CFB35C2}" srcOrd="0" destOrd="0" presId="urn:microsoft.com/office/officeart/2018/2/layout/IconVerticalSolidList"/>
    <dgm:cxn modelId="{B008C7C3-FAD8-42D3-A22C-AA5766368BF7}" type="presParOf" srcId="{69E6EFF6-D703-4CC2-BEC9-D4C46CFB35C2}" destId="{BE7E9F1E-4F24-459B-9DE8-3A78F123CC32}" srcOrd="0" destOrd="0" presId="urn:microsoft.com/office/officeart/2018/2/layout/IconVerticalSolidList"/>
    <dgm:cxn modelId="{33ABB3B3-1001-4842-A445-2045F794165D}" type="presParOf" srcId="{69E6EFF6-D703-4CC2-BEC9-D4C46CFB35C2}" destId="{EF38FCFE-BDED-43A7-BD6F-D28A25CF1EAA}" srcOrd="1" destOrd="0" presId="urn:microsoft.com/office/officeart/2018/2/layout/IconVerticalSolidList"/>
    <dgm:cxn modelId="{A13865AE-993E-40DA-B5AC-71205897FC7B}" type="presParOf" srcId="{69E6EFF6-D703-4CC2-BEC9-D4C46CFB35C2}" destId="{5AA577D4-F83F-4A03-A9DC-30FDD2833A9F}" srcOrd="2" destOrd="0" presId="urn:microsoft.com/office/officeart/2018/2/layout/IconVerticalSolidList"/>
    <dgm:cxn modelId="{D86B8AAC-641D-4343-8822-B5C1EC964F3C}" type="presParOf" srcId="{69E6EFF6-D703-4CC2-BEC9-D4C46CFB35C2}" destId="{363BDD64-CE12-46F5-9E5E-E274FD4FD85B}" srcOrd="3" destOrd="0" presId="urn:microsoft.com/office/officeart/2018/2/layout/IconVerticalSolidList"/>
    <dgm:cxn modelId="{3B923073-AA6F-48BC-ADB3-526BDCFE6086}" type="presParOf" srcId="{AF919342-DF7C-4E17-B2D1-24F19900EE15}" destId="{D3D746BD-89EB-4B32-8926-AB968DE61D5B}" srcOrd="1" destOrd="0" presId="urn:microsoft.com/office/officeart/2018/2/layout/IconVerticalSolidList"/>
    <dgm:cxn modelId="{1692E8D1-5B73-4FF5-A634-652D5B418FA9}" type="presParOf" srcId="{AF919342-DF7C-4E17-B2D1-24F19900EE15}" destId="{58EB4B68-6208-488B-B2BA-25F16380EDC7}" srcOrd="2" destOrd="0" presId="urn:microsoft.com/office/officeart/2018/2/layout/IconVerticalSolidList"/>
    <dgm:cxn modelId="{0FCA4BB1-91A4-40F7-8C68-159576223B9E}" type="presParOf" srcId="{58EB4B68-6208-488B-B2BA-25F16380EDC7}" destId="{61873620-AD7F-4DE7-956F-E3614A770522}" srcOrd="0" destOrd="0" presId="urn:microsoft.com/office/officeart/2018/2/layout/IconVerticalSolidList"/>
    <dgm:cxn modelId="{7ECA6DB5-EA63-4329-BB9A-0613600FE0DA}" type="presParOf" srcId="{58EB4B68-6208-488B-B2BA-25F16380EDC7}" destId="{4938556F-7596-46FD-9886-631AF531C677}" srcOrd="1" destOrd="0" presId="urn:microsoft.com/office/officeart/2018/2/layout/IconVerticalSolidList"/>
    <dgm:cxn modelId="{89691FFD-7F67-4FDC-B3CB-5E679F8A01FD}" type="presParOf" srcId="{58EB4B68-6208-488B-B2BA-25F16380EDC7}" destId="{8D083FCA-0AB4-4113-A3E8-3B3C7F4A2365}" srcOrd="2" destOrd="0" presId="urn:microsoft.com/office/officeart/2018/2/layout/IconVerticalSolidList"/>
    <dgm:cxn modelId="{37227803-FE9A-42E2-A3AE-0E4754CCDD94}" type="presParOf" srcId="{58EB4B68-6208-488B-B2BA-25F16380EDC7}" destId="{246F2A63-E5B5-4927-88EC-AFA71DD40B12}" srcOrd="3" destOrd="0" presId="urn:microsoft.com/office/officeart/2018/2/layout/IconVerticalSolidList"/>
    <dgm:cxn modelId="{5D47106B-523D-49DE-A96D-4B17C7BE2144}" type="presParOf" srcId="{AF919342-DF7C-4E17-B2D1-24F19900EE15}" destId="{B081E930-D4A7-4338-B991-2164E4D30C19}" srcOrd="3" destOrd="0" presId="urn:microsoft.com/office/officeart/2018/2/layout/IconVerticalSolidList"/>
    <dgm:cxn modelId="{E770F12E-C707-490D-92A0-972D2DFB0F54}" type="presParOf" srcId="{AF919342-DF7C-4E17-B2D1-24F19900EE15}" destId="{74A03870-C5C9-4538-BDC5-EE5B57CC15B5}" srcOrd="4" destOrd="0" presId="urn:microsoft.com/office/officeart/2018/2/layout/IconVerticalSolidList"/>
    <dgm:cxn modelId="{A8F3595B-775C-4FB8-BA17-8A963537DFEE}" type="presParOf" srcId="{74A03870-C5C9-4538-BDC5-EE5B57CC15B5}" destId="{59BB0EC1-9E09-4F5D-9DD9-CF101CC97E10}" srcOrd="0" destOrd="0" presId="urn:microsoft.com/office/officeart/2018/2/layout/IconVerticalSolidList"/>
    <dgm:cxn modelId="{351A1378-1E1B-4B60-9FCE-3479DE2ECEDE}" type="presParOf" srcId="{74A03870-C5C9-4538-BDC5-EE5B57CC15B5}" destId="{582AC71D-8907-4B5F-A6A7-4966646085B1}" srcOrd="1" destOrd="0" presId="urn:microsoft.com/office/officeart/2018/2/layout/IconVerticalSolidList"/>
    <dgm:cxn modelId="{30E88CB2-397F-460B-8EFA-014F8AA9F9FB}" type="presParOf" srcId="{74A03870-C5C9-4538-BDC5-EE5B57CC15B5}" destId="{C391905E-2672-4D03-AA30-AEC922D679F2}" srcOrd="2" destOrd="0" presId="urn:microsoft.com/office/officeart/2018/2/layout/IconVerticalSolidList"/>
    <dgm:cxn modelId="{2D9B02F5-8096-4E68-9BFA-A3BE7DD36E62}" type="presParOf" srcId="{74A03870-C5C9-4538-BDC5-EE5B57CC15B5}" destId="{1916BA3D-DB13-4239-AA0B-1BAAC5B87ED1}" srcOrd="3" destOrd="0" presId="urn:microsoft.com/office/officeart/2018/2/layout/IconVerticalSolidList"/>
    <dgm:cxn modelId="{487EBD55-E8C1-4AA5-A331-F5537EA9E7A1}" type="presParOf" srcId="{AF919342-DF7C-4E17-B2D1-24F19900EE15}" destId="{DB418428-6BB7-4A1B-8658-6B3A9F9B2F58}" srcOrd="5" destOrd="0" presId="urn:microsoft.com/office/officeart/2018/2/layout/IconVerticalSolidList"/>
    <dgm:cxn modelId="{8ECCADD3-8DB1-4629-BF80-6317E0E83DAF}" type="presParOf" srcId="{AF919342-DF7C-4E17-B2D1-24F19900EE15}" destId="{B3FFDCFD-DEA3-4366-875A-C8279631EE8C}" srcOrd="6" destOrd="0" presId="urn:microsoft.com/office/officeart/2018/2/layout/IconVerticalSolidList"/>
    <dgm:cxn modelId="{1919A509-449D-437A-BF71-5E3730CDB625}" type="presParOf" srcId="{B3FFDCFD-DEA3-4366-875A-C8279631EE8C}" destId="{8F5F6360-FEAC-4C16-885C-AD86F6200B72}" srcOrd="0" destOrd="0" presId="urn:microsoft.com/office/officeart/2018/2/layout/IconVerticalSolidList"/>
    <dgm:cxn modelId="{96B03A88-6985-4C9D-913E-811DDD2A0C11}" type="presParOf" srcId="{B3FFDCFD-DEA3-4366-875A-C8279631EE8C}" destId="{ED117C18-42C3-45B1-B8F9-6C458C7DFFC6}" srcOrd="1" destOrd="0" presId="urn:microsoft.com/office/officeart/2018/2/layout/IconVerticalSolidList"/>
    <dgm:cxn modelId="{967B14EA-8308-476E-A123-A2D33526948D}" type="presParOf" srcId="{B3FFDCFD-DEA3-4366-875A-C8279631EE8C}" destId="{764CCA72-F687-4B3D-98F9-B1C5DA399944}" srcOrd="2" destOrd="0" presId="urn:microsoft.com/office/officeart/2018/2/layout/IconVerticalSolidList"/>
    <dgm:cxn modelId="{33BA4E40-A3D7-4171-AD50-7AD1F0DF2970}" type="presParOf" srcId="{B3FFDCFD-DEA3-4366-875A-C8279631EE8C}" destId="{19E4020B-A5E0-4537-9B7E-9C0596B6A8F8}" srcOrd="3" destOrd="0" presId="urn:microsoft.com/office/officeart/2018/2/layout/IconVerticalSolidList"/>
    <dgm:cxn modelId="{6C37112D-AA04-4145-B64D-6B72C05E59BA}" type="presParOf" srcId="{AF919342-DF7C-4E17-B2D1-24F19900EE15}" destId="{81F7C9C3-B77C-4453-B2E5-A28E12E645F0}" srcOrd="7" destOrd="0" presId="urn:microsoft.com/office/officeart/2018/2/layout/IconVerticalSolidList"/>
    <dgm:cxn modelId="{D771FD5F-3D74-4A7F-949F-CC72809C3AF3}" type="presParOf" srcId="{AF919342-DF7C-4E17-B2D1-24F19900EE15}" destId="{CE51A695-E270-4D3F-948C-A8022857AA53}" srcOrd="8" destOrd="0" presId="urn:microsoft.com/office/officeart/2018/2/layout/IconVerticalSolidList"/>
    <dgm:cxn modelId="{72C264EB-6A4B-4AC1-9B80-5A0B77025155}" type="presParOf" srcId="{CE51A695-E270-4D3F-948C-A8022857AA53}" destId="{08FE7573-43DE-4858-9257-286A748D9C3A}" srcOrd="0" destOrd="0" presId="urn:microsoft.com/office/officeart/2018/2/layout/IconVerticalSolidList"/>
    <dgm:cxn modelId="{7B6778C3-46F6-4C6E-854F-A403BE2CDDF7}" type="presParOf" srcId="{CE51A695-E270-4D3F-948C-A8022857AA53}" destId="{76814A87-7D11-44DD-8222-6990826A7D1C}" srcOrd="1" destOrd="0" presId="urn:microsoft.com/office/officeart/2018/2/layout/IconVerticalSolidList"/>
    <dgm:cxn modelId="{40E09B4E-3168-43FB-950B-D784F981F3AC}" type="presParOf" srcId="{CE51A695-E270-4D3F-948C-A8022857AA53}" destId="{19FF5373-A447-4E87-9269-623E1323B255}" srcOrd="2" destOrd="0" presId="urn:microsoft.com/office/officeart/2018/2/layout/IconVerticalSolidList"/>
    <dgm:cxn modelId="{ED2A198E-A68D-4B22-A6F0-333D9FB8ADD3}" type="presParOf" srcId="{CE51A695-E270-4D3F-948C-A8022857AA53}" destId="{61B72998-27CB-4A8D-887D-7FFA1D7FC4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82A7FB-7619-4EA3-A82E-B5CA067150A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E273B08-1FDA-4907-A579-333D40B53657}">
      <dgm:prSet/>
      <dgm:spPr/>
      <dgm:t>
        <a:bodyPr/>
        <a:lstStyle/>
        <a:p>
          <a:r>
            <a:rPr lang="en-US"/>
            <a:t>The project is done using python on google colab </a:t>
          </a:r>
        </a:p>
      </dgm:t>
    </dgm:pt>
    <dgm:pt modelId="{09E734A3-9C75-4070-8803-A506B9E099CD}" type="parTrans" cxnId="{CC610849-ECA5-4075-8751-78E87F7096E3}">
      <dgm:prSet/>
      <dgm:spPr/>
      <dgm:t>
        <a:bodyPr/>
        <a:lstStyle/>
        <a:p>
          <a:endParaRPr lang="en-US"/>
        </a:p>
      </dgm:t>
    </dgm:pt>
    <dgm:pt modelId="{9C6F6521-37CB-42A5-9B99-0DBA1012733E}" type="sibTrans" cxnId="{CC610849-ECA5-4075-8751-78E87F7096E3}">
      <dgm:prSet/>
      <dgm:spPr/>
      <dgm:t>
        <a:bodyPr/>
        <a:lstStyle/>
        <a:p>
          <a:endParaRPr lang="en-US"/>
        </a:p>
      </dgm:t>
    </dgm:pt>
    <dgm:pt modelId="{14AE3BC4-7553-42D0-B3D2-7F61141DF3A1}">
      <dgm:prSet/>
      <dgm:spPr/>
      <dgm:t>
        <a:bodyPr/>
        <a:lstStyle/>
        <a:p>
          <a:r>
            <a:rPr lang="en-US"/>
            <a:t>Performed initial data exploration and used z-test to test the null hypotheses</a:t>
          </a:r>
        </a:p>
      </dgm:t>
    </dgm:pt>
    <dgm:pt modelId="{B38046FE-00ED-4D98-968D-6BF6BBF6643D}" type="parTrans" cxnId="{70C6FAFB-CEA5-402E-A66B-EACCA64FE6E5}">
      <dgm:prSet/>
      <dgm:spPr/>
      <dgm:t>
        <a:bodyPr/>
        <a:lstStyle/>
        <a:p>
          <a:endParaRPr lang="en-US"/>
        </a:p>
      </dgm:t>
    </dgm:pt>
    <dgm:pt modelId="{3B6FED64-1213-4C9F-B13D-5DA6CF657D7D}" type="sibTrans" cxnId="{70C6FAFB-CEA5-402E-A66B-EACCA64FE6E5}">
      <dgm:prSet/>
      <dgm:spPr/>
      <dgm:t>
        <a:bodyPr/>
        <a:lstStyle/>
        <a:p>
          <a:endParaRPr lang="en-US"/>
        </a:p>
      </dgm:t>
    </dgm:pt>
    <dgm:pt modelId="{5CC88723-4779-E241-AC97-62FDCFFB026C}" type="pres">
      <dgm:prSet presAssocID="{B082A7FB-7619-4EA3-A82E-B5CA067150AB}" presName="outerComposite" presStyleCnt="0">
        <dgm:presLayoutVars>
          <dgm:chMax val="5"/>
          <dgm:dir/>
          <dgm:resizeHandles val="exact"/>
        </dgm:presLayoutVars>
      </dgm:prSet>
      <dgm:spPr/>
    </dgm:pt>
    <dgm:pt modelId="{B1E99111-69FC-014F-A74B-36545E4D24E8}" type="pres">
      <dgm:prSet presAssocID="{B082A7FB-7619-4EA3-A82E-B5CA067150AB}" presName="dummyMaxCanvas" presStyleCnt="0">
        <dgm:presLayoutVars/>
      </dgm:prSet>
      <dgm:spPr/>
    </dgm:pt>
    <dgm:pt modelId="{2A8D8BF0-2C0F-0F4D-9CC3-7367D8F18A39}" type="pres">
      <dgm:prSet presAssocID="{B082A7FB-7619-4EA3-A82E-B5CA067150AB}" presName="TwoNodes_1" presStyleLbl="node1" presStyleIdx="0" presStyleCnt="2">
        <dgm:presLayoutVars>
          <dgm:bulletEnabled val="1"/>
        </dgm:presLayoutVars>
      </dgm:prSet>
      <dgm:spPr/>
    </dgm:pt>
    <dgm:pt modelId="{06AF701C-CF34-C94C-941C-BA4B3DE0CF48}" type="pres">
      <dgm:prSet presAssocID="{B082A7FB-7619-4EA3-A82E-B5CA067150AB}" presName="TwoNodes_2" presStyleLbl="node1" presStyleIdx="1" presStyleCnt="2">
        <dgm:presLayoutVars>
          <dgm:bulletEnabled val="1"/>
        </dgm:presLayoutVars>
      </dgm:prSet>
      <dgm:spPr/>
    </dgm:pt>
    <dgm:pt modelId="{442E293B-D695-C54F-8327-E605F40862A3}" type="pres">
      <dgm:prSet presAssocID="{B082A7FB-7619-4EA3-A82E-B5CA067150AB}" presName="TwoConn_1-2" presStyleLbl="fgAccFollowNode1" presStyleIdx="0" presStyleCnt="1">
        <dgm:presLayoutVars>
          <dgm:bulletEnabled val="1"/>
        </dgm:presLayoutVars>
      </dgm:prSet>
      <dgm:spPr/>
    </dgm:pt>
    <dgm:pt modelId="{916CC430-7FC2-C64B-A9B1-70FB60C5CDDA}" type="pres">
      <dgm:prSet presAssocID="{B082A7FB-7619-4EA3-A82E-B5CA067150AB}" presName="TwoNodes_1_text" presStyleLbl="node1" presStyleIdx="1" presStyleCnt="2">
        <dgm:presLayoutVars>
          <dgm:bulletEnabled val="1"/>
        </dgm:presLayoutVars>
      </dgm:prSet>
      <dgm:spPr/>
    </dgm:pt>
    <dgm:pt modelId="{19DA7CEE-7911-0A4B-AF0A-14813224AB63}" type="pres">
      <dgm:prSet presAssocID="{B082A7FB-7619-4EA3-A82E-B5CA067150AB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DC54FB12-2189-3648-8E16-AC60D5DCEBAF}" type="presOf" srcId="{14AE3BC4-7553-42D0-B3D2-7F61141DF3A1}" destId="{06AF701C-CF34-C94C-941C-BA4B3DE0CF48}" srcOrd="0" destOrd="0" presId="urn:microsoft.com/office/officeart/2005/8/layout/vProcess5"/>
    <dgm:cxn modelId="{CC610849-ECA5-4075-8751-78E87F7096E3}" srcId="{B082A7FB-7619-4EA3-A82E-B5CA067150AB}" destId="{4E273B08-1FDA-4907-A579-333D40B53657}" srcOrd="0" destOrd="0" parTransId="{09E734A3-9C75-4070-8803-A506B9E099CD}" sibTransId="{9C6F6521-37CB-42A5-9B99-0DBA1012733E}"/>
    <dgm:cxn modelId="{C4A46752-A9B1-DB44-825F-5769889BD18D}" type="presOf" srcId="{14AE3BC4-7553-42D0-B3D2-7F61141DF3A1}" destId="{19DA7CEE-7911-0A4B-AF0A-14813224AB63}" srcOrd="1" destOrd="0" presId="urn:microsoft.com/office/officeart/2005/8/layout/vProcess5"/>
    <dgm:cxn modelId="{61330B8F-5BDD-0C4D-B3BA-5A5DEBB1288D}" type="presOf" srcId="{9C6F6521-37CB-42A5-9B99-0DBA1012733E}" destId="{442E293B-D695-C54F-8327-E605F40862A3}" srcOrd="0" destOrd="0" presId="urn:microsoft.com/office/officeart/2005/8/layout/vProcess5"/>
    <dgm:cxn modelId="{4EB177A3-73C9-B647-8A50-982A877AB62B}" type="presOf" srcId="{4E273B08-1FDA-4907-A579-333D40B53657}" destId="{2A8D8BF0-2C0F-0F4D-9CC3-7367D8F18A39}" srcOrd="0" destOrd="0" presId="urn:microsoft.com/office/officeart/2005/8/layout/vProcess5"/>
    <dgm:cxn modelId="{EED52ED7-646A-394B-A812-CC7DBFAA96B9}" type="presOf" srcId="{B082A7FB-7619-4EA3-A82E-B5CA067150AB}" destId="{5CC88723-4779-E241-AC97-62FDCFFB026C}" srcOrd="0" destOrd="0" presId="urn:microsoft.com/office/officeart/2005/8/layout/vProcess5"/>
    <dgm:cxn modelId="{8ED33CF9-2064-F94D-9139-D2EADF83AB42}" type="presOf" srcId="{4E273B08-1FDA-4907-A579-333D40B53657}" destId="{916CC430-7FC2-C64B-A9B1-70FB60C5CDDA}" srcOrd="1" destOrd="0" presId="urn:microsoft.com/office/officeart/2005/8/layout/vProcess5"/>
    <dgm:cxn modelId="{70C6FAFB-CEA5-402E-A66B-EACCA64FE6E5}" srcId="{B082A7FB-7619-4EA3-A82E-B5CA067150AB}" destId="{14AE3BC4-7553-42D0-B3D2-7F61141DF3A1}" srcOrd="1" destOrd="0" parTransId="{B38046FE-00ED-4D98-968D-6BF6BBF6643D}" sibTransId="{3B6FED64-1213-4C9F-B13D-5DA6CF657D7D}"/>
    <dgm:cxn modelId="{37499D96-2D96-FE4B-B017-232164FFAB2B}" type="presParOf" srcId="{5CC88723-4779-E241-AC97-62FDCFFB026C}" destId="{B1E99111-69FC-014F-A74B-36545E4D24E8}" srcOrd="0" destOrd="0" presId="urn:microsoft.com/office/officeart/2005/8/layout/vProcess5"/>
    <dgm:cxn modelId="{E9270371-FFC5-904F-83AB-0215211DFC0C}" type="presParOf" srcId="{5CC88723-4779-E241-AC97-62FDCFFB026C}" destId="{2A8D8BF0-2C0F-0F4D-9CC3-7367D8F18A39}" srcOrd="1" destOrd="0" presId="urn:microsoft.com/office/officeart/2005/8/layout/vProcess5"/>
    <dgm:cxn modelId="{36A73A9B-C541-064C-892B-2AB8058CA1BE}" type="presParOf" srcId="{5CC88723-4779-E241-AC97-62FDCFFB026C}" destId="{06AF701C-CF34-C94C-941C-BA4B3DE0CF48}" srcOrd="2" destOrd="0" presId="urn:microsoft.com/office/officeart/2005/8/layout/vProcess5"/>
    <dgm:cxn modelId="{F6B337D7-F97B-9F49-BB41-3DEF028CD47F}" type="presParOf" srcId="{5CC88723-4779-E241-AC97-62FDCFFB026C}" destId="{442E293B-D695-C54F-8327-E605F40862A3}" srcOrd="3" destOrd="0" presId="urn:microsoft.com/office/officeart/2005/8/layout/vProcess5"/>
    <dgm:cxn modelId="{1DD9ECAE-63ED-814F-9089-2D1B684AF096}" type="presParOf" srcId="{5CC88723-4779-E241-AC97-62FDCFFB026C}" destId="{916CC430-7FC2-C64B-A9B1-70FB60C5CDDA}" srcOrd="4" destOrd="0" presId="urn:microsoft.com/office/officeart/2005/8/layout/vProcess5"/>
    <dgm:cxn modelId="{210DC72D-55FF-3843-A68F-EF3EC5365B3A}" type="presParOf" srcId="{5CC88723-4779-E241-AC97-62FDCFFB026C}" destId="{19DA7CEE-7911-0A4B-AF0A-14813224AB63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E2542-9EB2-4C8F-863B-D3F873A032CF}">
      <dsp:nvSpPr>
        <dsp:cNvPr id="0" name=""/>
        <dsp:cNvSpPr/>
      </dsp:nvSpPr>
      <dsp:spPr>
        <a:xfrm>
          <a:off x="1212569" y="947533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2742CE-2DD9-4F48-B51A-556E486FF920}">
      <dsp:nvSpPr>
        <dsp:cNvPr id="0" name=""/>
        <dsp:cNvSpPr/>
      </dsp:nvSpPr>
      <dsp:spPr>
        <a:xfrm>
          <a:off x="417971" y="2616304"/>
          <a:ext cx="28894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data set is from Kaggle and contains 21 columns and 41188 rows of data </a:t>
          </a:r>
        </a:p>
      </dsp:txBody>
      <dsp:txXfrm>
        <a:off x="417971" y="2616304"/>
        <a:ext cx="2889450" cy="787500"/>
      </dsp:txXfrm>
    </dsp:sp>
    <dsp:sp modelId="{A6D48663-16B4-4C4C-925B-050BEDFE6A02}">
      <dsp:nvSpPr>
        <dsp:cNvPr id="0" name=""/>
        <dsp:cNvSpPr/>
      </dsp:nvSpPr>
      <dsp:spPr>
        <a:xfrm>
          <a:off x="4607673" y="947533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8CBA0-F1C4-4D29-8F9A-1348C24D00D7}">
      <dsp:nvSpPr>
        <dsp:cNvPr id="0" name=""/>
        <dsp:cNvSpPr/>
      </dsp:nvSpPr>
      <dsp:spPr>
        <a:xfrm>
          <a:off x="3813074" y="2616304"/>
          <a:ext cx="28894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Out of 21 columns , 20 are independent variables regarding the client and one dependent variable signifying if client subscribed to a term deposit or not. Also, the dataset consists of a mix of continuous and categorical variables.</a:t>
          </a:r>
          <a:endParaRPr lang="en-US" sz="1100" kern="1200" dirty="0"/>
        </a:p>
      </dsp:txBody>
      <dsp:txXfrm>
        <a:off x="3813074" y="2616304"/>
        <a:ext cx="2889450" cy="787500"/>
      </dsp:txXfrm>
    </dsp:sp>
    <dsp:sp modelId="{67C8C335-E356-48BF-915D-BE95E935ADA2}">
      <dsp:nvSpPr>
        <dsp:cNvPr id="0" name=""/>
        <dsp:cNvSpPr/>
      </dsp:nvSpPr>
      <dsp:spPr>
        <a:xfrm>
          <a:off x="8002777" y="947533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43A2D-84E6-4D2C-AECF-39269FB3C255}">
      <dsp:nvSpPr>
        <dsp:cNvPr id="0" name=""/>
        <dsp:cNvSpPr/>
      </dsp:nvSpPr>
      <dsp:spPr>
        <a:xfrm>
          <a:off x="7208178" y="2616304"/>
          <a:ext cx="28894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hlinkClick xmlns:r="http://schemas.openxmlformats.org/officeDocument/2006/relationships" r:id="rId7"/>
            </a:rPr>
            <a:t>Bank Term Marketing Prediction</a:t>
          </a:r>
          <a:endParaRPr lang="en-US" sz="1100" kern="1200" dirty="0"/>
        </a:p>
      </dsp:txBody>
      <dsp:txXfrm>
        <a:off x="7208178" y="2616304"/>
        <a:ext cx="2889450" cy="787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AD923-CA8A-4775-9B32-EA3F0121FB82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3ABB99-3FA1-4F67-896F-7163B3746921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11C02-61BD-433E-8FF6-E8A9EEB034C8}">
      <dsp:nvSpPr>
        <dsp:cNvPr id="0" name=""/>
        <dsp:cNvSpPr/>
      </dsp:nvSpPr>
      <dsp:spPr>
        <a:xfrm>
          <a:off x="836323" y="3399"/>
          <a:ext cx="4732020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Bank Client Data</a:t>
          </a:r>
        </a:p>
      </dsp:txBody>
      <dsp:txXfrm>
        <a:off x="836323" y="3399"/>
        <a:ext cx="4732020" cy="724089"/>
      </dsp:txXfrm>
    </dsp:sp>
    <dsp:sp modelId="{DE271274-82A2-4F3C-9292-EE66ADD77FC7}">
      <dsp:nvSpPr>
        <dsp:cNvPr id="0" name=""/>
        <dsp:cNvSpPr/>
      </dsp:nvSpPr>
      <dsp:spPr>
        <a:xfrm>
          <a:off x="5568343" y="3399"/>
          <a:ext cx="494725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Age, Job, Education, Loan, Marital Status, Default, Housing</a:t>
          </a:r>
        </a:p>
      </dsp:txBody>
      <dsp:txXfrm>
        <a:off x="5568343" y="3399"/>
        <a:ext cx="4947256" cy="724089"/>
      </dsp:txXfrm>
    </dsp:sp>
    <dsp:sp modelId="{40E19C1A-9F57-4F96-A402-48B4D9D6602C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610640-A36B-4060-956F-10B7A7D9E80C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4861A9-77C9-4CD7-BCEB-6DC777163C5B}">
      <dsp:nvSpPr>
        <dsp:cNvPr id="0" name=""/>
        <dsp:cNvSpPr/>
      </dsp:nvSpPr>
      <dsp:spPr>
        <a:xfrm>
          <a:off x="836323" y="908511"/>
          <a:ext cx="4732020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Related with the last contact of the current campaign:</a:t>
          </a:r>
        </a:p>
      </dsp:txBody>
      <dsp:txXfrm>
        <a:off x="836323" y="908511"/>
        <a:ext cx="4732020" cy="724089"/>
      </dsp:txXfrm>
    </dsp:sp>
    <dsp:sp modelId="{0D1A6516-F40C-4D8E-B8A3-EAA3FFC98F3F}">
      <dsp:nvSpPr>
        <dsp:cNvPr id="0" name=""/>
        <dsp:cNvSpPr/>
      </dsp:nvSpPr>
      <dsp:spPr>
        <a:xfrm>
          <a:off x="5568343" y="908511"/>
          <a:ext cx="494725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Contact, Month, Day_of_Week, Duration.</a:t>
          </a:r>
        </a:p>
      </dsp:txBody>
      <dsp:txXfrm>
        <a:off x="5568343" y="908511"/>
        <a:ext cx="4947256" cy="724089"/>
      </dsp:txXfrm>
    </dsp:sp>
    <dsp:sp modelId="{046D7A10-884D-49D7-9BEA-6F98A1930E6C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E308BC-F0B7-4BEC-A6C4-8BE120D79350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7AE61-234B-4CBD-85ED-237D43F64C7F}">
      <dsp:nvSpPr>
        <dsp:cNvPr id="0" name=""/>
        <dsp:cNvSpPr/>
      </dsp:nvSpPr>
      <dsp:spPr>
        <a:xfrm>
          <a:off x="836323" y="1813624"/>
          <a:ext cx="4732020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Other attributes:</a:t>
          </a:r>
        </a:p>
      </dsp:txBody>
      <dsp:txXfrm>
        <a:off x="836323" y="1813624"/>
        <a:ext cx="4732020" cy="724089"/>
      </dsp:txXfrm>
    </dsp:sp>
    <dsp:sp modelId="{CFB781C0-993A-4E1D-86E9-F4BC3E92CBB0}">
      <dsp:nvSpPr>
        <dsp:cNvPr id="0" name=""/>
        <dsp:cNvSpPr/>
      </dsp:nvSpPr>
      <dsp:spPr>
        <a:xfrm>
          <a:off x="5568343" y="1813624"/>
          <a:ext cx="494725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Campaign ,Pdays, Previous, Poutcome </a:t>
          </a:r>
        </a:p>
      </dsp:txBody>
      <dsp:txXfrm>
        <a:off x="5568343" y="1813624"/>
        <a:ext cx="4947256" cy="724089"/>
      </dsp:txXfrm>
    </dsp:sp>
    <dsp:sp modelId="{CA66E7FC-5C54-4A84-8AF5-78B40B16D1DB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197DF-1444-460E-8178-977C2CF83008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8296D-668E-416C-91EB-36133009EC41}">
      <dsp:nvSpPr>
        <dsp:cNvPr id="0" name=""/>
        <dsp:cNvSpPr/>
      </dsp:nvSpPr>
      <dsp:spPr>
        <a:xfrm>
          <a:off x="836323" y="2718736"/>
          <a:ext cx="4732020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Social and economic context attributes</a:t>
          </a:r>
        </a:p>
      </dsp:txBody>
      <dsp:txXfrm>
        <a:off x="836323" y="2718736"/>
        <a:ext cx="4732020" cy="724089"/>
      </dsp:txXfrm>
    </dsp:sp>
    <dsp:sp modelId="{BAB14B39-A09D-47E5-9104-484A84879DEE}">
      <dsp:nvSpPr>
        <dsp:cNvPr id="0" name=""/>
        <dsp:cNvSpPr/>
      </dsp:nvSpPr>
      <dsp:spPr>
        <a:xfrm>
          <a:off x="5568343" y="2718736"/>
          <a:ext cx="494725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Emp.var.rate</a:t>
          </a:r>
          <a:r>
            <a:rPr lang="en-US" sz="1200" kern="1200" dirty="0"/>
            <a:t>: employment variation rate , </a:t>
          </a:r>
          <a:r>
            <a:rPr lang="en-US" sz="1200" kern="1200" dirty="0" err="1"/>
            <a:t>Cons.price.idx</a:t>
          </a:r>
          <a:r>
            <a:rPr lang="en-US" sz="1200" kern="1200" dirty="0"/>
            <a:t>: consumer price index, consumer confidence index , </a:t>
          </a:r>
          <a:r>
            <a:rPr lang="en-US" sz="1200" kern="1200" dirty="0" err="1"/>
            <a:t>Nr.employed</a:t>
          </a:r>
          <a:r>
            <a:rPr lang="en-US" sz="1200" kern="1200" dirty="0"/>
            <a:t>: number of employees</a:t>
          </a:r>
        </a:p>
      </dsp:txBody>
      <dsp:txXfrm>
        <a:off x="5568343" y="2718736"/>
        <a:ext cx="4947256" cy="724089"/>
      </dsp:txXfrm>
    </dsp:sp>
    <dsp:sp modelId="{359B42AB-7195-453F-8451-09E60B68CC6A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2D55E1-DB67-4C65-8219-7688E8739E89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FEB424-5C9F-4093-A593-12F3E753ED20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Output variable (desired target): y - has the client subscribed a term deposit? (binary: 'yes', 'no')</a:t>
          </a:r>
        </a:p>
      </dsp:txBody>
      <dsp:txXfrm>
        <a:off x="836323" y="3623848"/>
        <a:ext cx="9679276" cy="7240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7E9F1E-4F24-459B-9DE8-3A78F123CC32}">
      <dsp:nvSpPr>
        <dsp:cNvPr id="0" name=""/>
        <dsp:cNvSpPr/>
      </dsp:nvSpPr>
      <dsp:spPr>
        <a:xfrm>
          <a:off x="0" y="4366"/>
          <a:ext cx="6245265" cy="9301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38FCFE-BDED-43A7-BD6F-D28A25CF1EAA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3BDD64-CE12-46F5-9E5E-E274FD4FD85B}">
      <dsp:nvSpPr>
        <dsp:cNvPr id="0" name=""/>
        <dsp:cNvSpPr/>
      </dsp:nvSpPr>
      <dsp:spPr>
        <a:xfrm>
          <a:off x="1074268" y="4366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Project Goal</a:t>
          </a:r>
        </a:p>
      </dsp:txBody>
      <dsp:txXfrm>
        <a:off x="1074268" y="4366"/>
        <a:ext cx="5170996" cy="930102"/>
      </dsp:txXfrm>
    </dsp:sp>
    <dsp:sp modelId="{61873620-AD7F-4DE7-956F-E3614A770522}">
      <dsp:nvSpPr>
        <dsp:cNvPr id="0" name=""/>
        <dsp:cNvSpPr/>
      </dsp:nvSpPr>
      <dsp:spPr>
        <a:xfrm>
          <a:off x="0" y="1166994"/>
          <a:ext cx="6245265" cy="9301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8556F-7596-46FD-9886-631AF531C677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F2A63-E5B5-4927-88EC-AFA71DD40B12}">
      <dsp:nvSpPr>
        <dsp:cNvPr id="0" name=""/>
        <dsp:cNvSpPr/>
      </dsp:nvSpPr>
      <dsp:spPr>
        <a:xfrm>
          <a:off x="1074268" y="1166994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data contains details of a direct marketing campaign of a Portuguese bank. </a:t>
          </a:r>
        </a:p>
      </dsp:txBody>
      <dsp:txXfrm>
        <a:off x="1074268" y="1166994"/>
        <a:ext cx="5170996" cy="930102"/>
      </dsp:txXfrm>
    </dsp:sp>
    <dsp:sp modelId="{59BB0EC1-9E09-4F5D-9DD9-CF101CC97E10}">
      <dsp:nvSpPr>
        <dsp:cNvPr id="0" name=""/>
        <dsp:cNvSpPr/>
      </dsp:nvSpPr>
      <dsp:spPr>
        <a:xfrm>
          <a:off x="0" y="2329622"/>
          <a:ext cx="6245265" cy="9301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2AC71D-8907-4B5F-A6A7-4966646085B1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6BA3D-DB13-4239-AA0B-1BAAC5B87ED1}">
      <dsp:nvSpPr>
        <dsp:cNvPr id="0" name=""/>
        <dsp:cNvSpPr/>
      </dsp:nvSpPr>
      <dsp:spPr>
        <a:xfrm>
          <a:off x="1074268" y="2329622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marketing campaign was used to market term deposit to the clients.</a:t>
          </a:r>
        </a:p>
      </dsp:txBody>
      <dsp:txXfrm>
        <a:off x="1074268" y="2329622"/>
        <a:ext cx="5170996" cy="930102"/>
      </dsp:txXfrm>
    </dsp:sp>
    <dsp:sp modelId="{8F5F6360-FEAC-4C16-885C-AD86F6200B72}">
      <dsp:nvSpPr>
        <dsp:cNvPr id="0" name=""/>
        <dsp:cNvSpPr/>
      </dsp:nvSpPr>
      <dsp:spPr>
        <a:xfrm>
          <a:off x="0" y="3492250"/>
          <a:ext cx="6245265" cy="9301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117C18-42C3-45B1-B8F9-6C458C7DFFC6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4020B-A5E0-4537-9B7E-9C0596B6A8F8}">
      <dsp:nvSpPr>
        <dsp:cNvPr id="0" name=""/>
        <dsp:cNvSpPr/>
      </dsp:nvSpPr>
      <dsp:spPr>
        <a:xfrm>
          <a:off x="1074268" y="3492250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contains information about client’s Age, Job , personal loans status, details of previous marketing campaigns etc.</a:t>
          </a:r>
        </a:p>
      </dsp:txBody>
      <dsp:txXfrm>
        <a:off x="1074268" y="3492250"/>
        <a:ext cx="5170996" cy="930102"/>
      </dsp:txXfrm>
    </dsp:sp>
    <dsp:sp modelId="{08FE7573-43DE-4858-9257-286A748D9C3A}">
      <dsp:nvSpPr>
        <dsp:cNvPr id="0" name=""/>
        <dsp:cNvSpPr/>
      </dsp:nvSpPr>
      <dsp:spPr>
        <a:xfrm>
          <a:off x="0" y="4654878"/>
          <a:ext cx="6245265" cy="93010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14A87-7D11-44DD-8222-6990826A7D1C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72998-27CB-4A8D-887D-7FFA1D7FC4D9}">
      <dsp:nvSpPr>
        <dsp:cNvPr id="0" name=""/>
        <dsp:cNvSpPr/>
      </dsp:nvSpPr>
      <dsp:spPr>
        <a:xfrm>
          <a:off x="1074268" y="4654878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goal of the project is to predict which clients will subscribe for a Term Deposit and which factors are most important in the prediction process.</a:t>
          </a:r>
        </a:p>
      </dsp:txBody>
      <dsp:txXfrm>
        <a:off x="1074268" y="4654878"/>
        <a:ext cx="5170996" cy="9301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8D8BF0-2C0F-0F4D-9CC3-7367D8F18A39}">
      <dsp:nvSpPr>
        <dsp:cNvPr id="0" name=""/>
        <dsp:cNvSpPr/>
      </dsp:nvSpPr>
      <dsp:spPr>
        <a:xfrm>
          <a:off x="0" y="0"/>
          <a:ext cx="8938260" cy="19581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The project is done using python on google colab </a:t>
          </a:r>
        </a:p>
      </dsp:txBody>
      <dsp:txXfrm>
        <a:off x="57351" y="57351"/>
        <a:ext cx="6914408" cy="1843400"/>
      </dsp:txXfrm>
    </dsp:sp>
    <dsp:sp modelId="{06AF701C-CF34-C94C-941C-BA4B3DE0CF48}">
      <dsp:nvSpPr>
        <dsp:cNvPr id="0" name=""/>
        <dsp:cNvSpPr/>
      </dsp:nvSpPr>
      <dsp:spPr>
        <a:xfrm>
          <a:off x="1577340" y="2393235"/>
          <a:ext cx="8938260" cy="19581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Performed initial data exploration and used z-test to test the null hypotheses</a:t>
          </a:r>
        </a:p>
      </dsp:txBody>
      <dsp:txXfrm>
        <a:off x="1634691" y="2450586"/>
        <a:ext cx="5973451" cy="1843400"/>
      </dsp:txXfrm>
    </dsp:sp>
    <dsp:sp modelId="{442E293B-D695-C54F-8327-E605F40862A3}">
      <dsp:nvSpPr>
        <dsp:cNvPr id="0" name=""/>
        <dsp:cNvSpPr/>
      </dsp:nvSpPr>
      <dsp:spPr>
        <a:xfrm>
          <a:off x="7665493" y="1539285"/>
          <a:ext cx="1272766" cy="127276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951865" y="1539285"/>
        <a:ext cx="700022" cy="957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1F46B-5EBD-3758-D478-7D6F46366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CA4B3-A2EE-648D-5140-CE142FF11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79207-35E6-25A8-A5B2-6ECB8C1C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8E67-5D6C-AF43-862E-D21CA367D7A3}" type="datetimeFigureOut">
              <a:rPr lang="en-US" smtClean="0"/>
              <a:t>8/19/23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A7433-0710-B569-0F49-A1293C27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C1D52-D4A9-D88A-F29E-B9D948EBB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DA8A-10B2-9E49-921B-88DFA2E04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3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07FC5-CCCE-4C14-18BE-777FDFE24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DF174-A45C-594C-5697-589C40E2F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3D1E3-8864-BB3F-C9AE-8A8BC021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8E67-5D6C-AF43-862E-D21CA367D7A3}" type="datetimeFigureOut">
              <a:rPr lang="en-US" smtClean="0"/>
              <a:t>8/19/23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2C9ED-532F-757E-2E77-E630C1B4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66FB9-3EB3-9804-7366-1BCFC280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DA8A-10B2-9E49-921B-88DFA2E04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5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F8F210-BE44-BB14-1253-8C50D6A4A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AABF8-2640-6E3A-97B1-B2E686221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7378B-4538-8E32-7D84-D6C3C1ADD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8E67-5D6C-AF43-862E-D21CA367D7A3}" type="datetimeFigureOut">
              <a:rPr lang="en-US" smtClean="0"/>
              <a:t>8/19/23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9BD1B-D5BD-CCA0-1E44-B8EC4791A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0C086-12A4-D685-52DB-FF9006B2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DA8A-10B2-9E49-921B-88DFA2E04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9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437D-9423-9FD5-D94B-A28A7C479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7BDD7-F8D3-AD1E-DEF0-EB5D735E9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11AFA-E30E-F0B6-1B00-380114622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8E67-5D6C-AF43-862E-D21CA367D7A3}" type="datetimeFigureOut">
              <a:rPr lang="en-US" smtClean="0"/>
              <a:t>8/19/23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F7A1-7D20-E046-E597-B2DC5A63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28C4A-EEE5-FBDB-A5A1-B04D08F8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DA8A-10B2-9E49-921B-88DFA2E04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68199-326D-15DA-DEB2-85CAD6D27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52032-333C-E4C9-ED17-43118FF1E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0199A-DACE-D543-A9E7-5B27BD35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8E67-5D6C-AF43-862E-D21CA367D7A3}" type="datetimeFigureOut">
              <a:rPr lang="en-US" smtClean="0"/>
              <a:t>8/19/23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7D790-12A6-334F-546F-6F3A778CE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78C74-1F5A-6530-200A-F74A562AC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DA8A-10B2-9E49-921B-88DFA2E04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1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6F65-43F9-305D-3D4E-B4685B5EC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7DE67-9470-97B5-5413-6BA9A04C4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9EFBB-E041-63B4-E066-6D14C6545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2AE6F-A026-B871-BADD-3407B233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8E67-5D6C-AF43-862E-D21CA367D7A3}" type="datetimeFigureOut">
              <a:rPr lang="en-US" smtClean="0"/>
              <a:t>8/19/23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38EA7-0758-F987-D62A-B0433DF0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ABD-E9DF-7924-5A63-E837EACB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DA8A-10B2-9E49-921B-88DFA2E04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2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3816C-BD8E-69AD-6ACD-92775581B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10106-B851-A331-A96F-74C990FF8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410F1-27D9-F155-ED88-F1214D68B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154DE-076E-88E3-9D33-04FA46EE0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9C47F0-255B-E419-8817-CE3F4961E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4962EF-A9D0-5FE7-E8AE-B024480F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8E67-5D6C-AF43-862E-D21CA367D7A3}" type="datetimeFigureOut">
              <a:rPr lang="en-US" smtClean="0"/>
              <a:t>8/19/23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8055A-6588-CE60-3814-E2E6B7E6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2930AE-7C57-7C9C-8623-03C3A7F2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DA8A-10B2-9E49-921B-88DFA2E04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2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22EB9-A006-4A25-3DD8-8A53F8B54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8F87E-0461-3F70-BB61-9861D7EC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8E67-5D6C-AF43-862E-D21CA367D7A3}" type="datetimeFigureOut">
              <a:rPr lang="en-US" smtClean="0"/>
              <a:t>8/19/23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E3664-DABF-4A6B-21FD-86C7F13B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9142B-8FC9-C16A-0B14-BA3CB6C8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DA8A-10B2-9E49-921B-88DFA2E04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5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E1E7D4-8692-004C-1648-214D2269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8E67-5D6C-AF43-862E-D21CA367D7A3}" type="datetimeFigureOut">
              <a:rPr lang="en-US" smtClean="0"/>
              <a:t>8/19/23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212E7-9997-CA2A-F847-6FDE9A0E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0E7B7-243A-0388-A39F-185B6A42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DA8A-10B2-9E49-921B-88DFA2E04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0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CDF8-7A2D-6C29-E716-0E6057337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357FB-4C62-A2D2-0221-ECE50281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698F1-5726-C7E0-67A9-F5A6B82FB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63B6D-C85C-E084-81B8-612BF525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8E67-5D6C-AF43-862E-D21CA367D7A3}" type="datetimeFigureOut">
              <a:rPr lang="en-US" smtClean="0"/>
              <a:t>8/19/23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837DC-C520-1386-12E2-75486D97C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B02F0-9739-6631-3EF6-E748A988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DA8A-10B2-9E49-921B-88DFA2E04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8587F-6FCE-7925-2951-6218A67D0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6A887-141A-51C7-580F-555322A5E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AFC29-C67E-EC83-3A3F-9B27A9067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05363-A337-AA45-8479-AABBD8AA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8E67-5D6C-AF43-862E-D21CA367D7A3}" type="datetimeFigureOut">
              <a:rPr lang="en-US" smtClean="0"/>
              <a:t>8/19/23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0317D-BF3B-D164-31A0-D34BC63B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5FE9A-38DA-C009-6A23-E3F68530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DA8A-10B2-9E49-921B-88DFA2E04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6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7492B-7B11-4FD5-F2A7-25E8F0FD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C8CFE-0F06-FFFD-3545-86D2E29DF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C0ABA-456F-78CE-193A-7868B968D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C8E67-5D6C-AF43-862E-D21CA367D7A3}" type="datetimeFigureOut">
              <a:rPr lang="en-US" smtClean="0"/>
              <a:t>8/19/23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906EC-9B39-5C88-C330-6366AF35F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5BA55-2DA2-514D-E33A-E9474ED1F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0DA8A-10B2-9E49-921B-88DFA2E04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6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A752C-BF24-1F12-F606-5C0F06878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Capstone III 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8E739-DE8E-7E89-1C97-898554609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sz="1700"/>
              <a:t>Banking Term Deposit Prediction Analysis</a:t>
            </a:r>
          </a:p>
          <a:p>
            <a:pPr algn="l"/>
            <a:endParaRPr lang="en-US" sz="1700"/>
          </a:p>
          <a:p>
            <a:pPr algn="l"/>
            <a:r>
              <a:rPr lang="en-US" sz="1700"/>
              <a:t>By Chaitra	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19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76807-29DF-A62A-3F37-88F6CF962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400" dirty="0"/>
              <a:t>Job type vs Term deposit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E6DBCA7-608A-35AC-5EEE-A38A25B5B6FC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438912" y="2512611"/>
            <a:ext cx="4832803" cy="366435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800" b="0" i="0" dirty="0">
                <a:effectLst/>
              </a:rPr>
              <a:t>Clients in admin, blue collar and technician jobs are more likely to sign up for term deposit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28A068-18A5-09F4-AFF6-5BCF51EE0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368" y="1040119"/>
            <a:ext cx="5352617" cy="27979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D05430C-5FDC-2DA7-0464-A8616CAAB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881" y="3934444"/>
            <a:ext cx="5133103" cy="244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29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76807-29DF-A62A-3F37-88F6CF962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400"/>
              <a:t>Education Type vs Term deposit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E6DBCA7-608A-35AC-5EEE-A38A25B5B6FC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438912" y="2512611"/>
            <a:ext cx="4832803" cy="366435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800" b="0" i="0">
                <a:effectLst/>
              </a:rPr>
              <a:t>Clients with high school and university degree s are more likely to sign up for term deposit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5942CA-1801-F75D-EC40-A12F13C7A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120" y="517600"/>
            <a:ext cx="4534215" cy="2743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F96FD3-EF0E-F74E-E31B-54B8C987D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211" y="3597201"/>
            <a:ext cx="34671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6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E8F40FE-293C-453F-B8A6-427899356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642BB0-4A1F-37B6-CFC2-A1C2BB77D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856271"/>
            <a:ext cx="4114800" cy="1645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/>
              <a:t>Housing Loan and Personal Loan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1EABE0-FA8E-49A5-A966-F0539111C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6384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6A3E26D-73B1-468C-B97B-BC1815959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0" y="2712821"/>
            <a:ext cx="3975945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B72527-1683-8ECA-64D4-953EF6002667}"/>
              </a:ext>
            </a:extLst>
          </p:cNvPr>
          <p:cNvSpPr txBox="1"/>
          <p:nvPr/>
        </p:nvSpPr>
        <p:spPr>
          <a:xfrm>
            <a:off x="548640" y="2942520"/>
            <a:ext cx="4114800" cy="3245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People who did not have a personal loan are more likely to buy term deposit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People who having housing loan also tend to subscribe to a term deposit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15B3EC-3D64-D9EF-7FB7-A82261A2A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504" y="694573"/>
            <a:ext cx="3246120" cy="25563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9598E1-1BD2-964C-68BF-20030D1F4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617" y="3714184"/>
            <a:ext cx="3488314" cy="11568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EFED3D-37C7-FF58-F6BF-1FEDB3BD0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504" y="3714184"/>
            <a:ext cx="3246120" cy="11568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3D43D3-B064-5D3C-4297-D4B00CA9E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7617" y="694573"/>
            <a:ext cx="3336536" cy="260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38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76807-29DF-A62A-3F37-88F6CF962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400" dirty="0"/>
              <a:t>Hypothesis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E6DBCA7-608A-35AC-5EEE-A38A25B5B6FC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438912" y="2512611"/>
            <a:ext cx="4832803" cy="366435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average age of customers who do not have term deposit is equal to the average age of customer who have term deposit.</a:t>
            </a:r>
            <a:endParaRPr lang="en-US" sz="1800" i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 :  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2" charset="2"/>
              </a:rPr>
              <a:t>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=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2" charset="2"/>
              </a:rPr>
              <a:t>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Ha:  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2" charset="2"/>
              </a:rPr>
              <a:t>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&lt;&gt;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2" charset="2"/>
              </a:rPr>
              <a:t>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z-test results show that for such low p-value we can reject the null hypotheses 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Z-Statistics: 6.172087109640128 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P-Value: 6.739434944311709e-10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800" i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i="0" dirty="0"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B69FFF-20AA-72C3-AB3B-D2C9D7BFD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736" y="517600"/>
            <a:ext cx="3744982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497A7F-EB75-B301-FE95-FE9B64820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848" y="3429000"/>
            <a:ext cx="419475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54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4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76807-29DF-A62A-3F37-88F6CF962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Hypothesis 2</a:t>
            </a: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38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E6DBCA7-608A-35AC-5EEE-A38A25B5B6FC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411480" y="2684095"/>
            <a:ext cx="4443154" cy="34928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1300" dirty="0">
                <a:effectLst/>
                <a:cs typeface="Arial" panose="020B0604020202020204" pitchFamily="34" charset="0"/>
              </a:rPr>
              <a:t>There is impact of number of contacts during the campaign on term deposit or More contact is equal to more customers subscribing to term Deposit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300" dirty="0">
                <a:cs typeface="Calibri" panose="020F0502020204030204" pitchFamily="34" charset="0"/>
              </a:rPr>
              <a:t>Ho : (avg no of contacts)  </a:t>
            </a:r>
            <a:r>
              <a:rPr lang="en-US" sz="1300" dirty="0">
                <a:cs typeface="Calibri" panose="020F0502020204030204" pitchFamily="34" charset="0"/>
                <a:sym typeface="Symbol" pitchFamily="2" charset="2"/>
              </a:rPr>
              <a:t></a:t>
            </a:r>
            <a:r>
              <a:rPr lang="en-US" sz="1300" baseline="-25000" dirty="0">
                <a:cs typeface="Calibri" panose="020F0502020204030204" pitchFamily="34" charset="0"/>
              </a:rPr>
              <a:t>yes</a:t>
            </a:r>
            <a:r>
              <a:rPr lang="en-US" sz="1300" dirty="0">
                <a:cs typeface="Calibri" panose="020F0502020204030204" pitchFamily="34" charset="0"/>
              </a:rPr>
              <a:t>  = (avg no of contacts) </a:t>
            </a:r>
            <a:r>
              <a:rPr lang="en-US" sz="1300" dirty="0">
                <a:cs typeface="Calibri" panose="020F0502020204030204" pitchFamily="34" charset="0"/>
                <a:sym typeface="Symbol" pitchFamily="2" charset="2"/>
              </a:rPr>
              <a:t></a:t>
            </a:r>
            <a:r>
              <a:rPr lang="en-US" sz="1300" baseline="-25000" dirty="0">
                <a:cs typeface="Calibri" panose="020F0502020204030204" pitchFamily="34" charset="0"/>
              </a:rPr>
              <a:t>no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300" dirty="0">
                <a:cs typeface="Calibri" panose="020F0502020204030204" pitchFamily="34" charset="0"/>
              </a:rPr>
              <a:t>Ha:   </a:t>
            </a:r>
            <a:r>
              <a:rPr lang="en-US" sz="1300" dirty="0">
                <a:cs typeface="Calibri" panose="020F0502020204030204" pitchFamily="34" charset="0"/>
                <a:sym typeface="Symbol" pitchFamily="2" charset="2"/>
              </a:rPr>
              <a:t></a:t>
            </a:r>
            <a:r>
              <a:rPr lang="en-US" sz="1300" baseline="-25000" dirty="0">
                <a:cs typeface="Calibri" panose="020F0502020204030204" pitchFamily="34" charset="0"/>
              </a:rPr>
              <a:t>yes</a:t>
            </a:r>
            <a:r>
              <a:rPr lang="en-US" sz="1300" dirty="0">
                <a:cs typeface="Calibri" panose="020F0502020204030204" pitchFamily="34" charset="0"/>
              </a:rPr>
              <a:t>  &lt;&gt; </a:t>
            </a:r>
            <a:r>
              <a:rPr lang="en-US" sz="1300" dirty="0">
                <a:cs typeface="Calibri" panose="020F0502020204030204" pitchFamily="34" charset="0"/>
                <a:sym typeface="Symbol" pitchFamily="2" charset="2"/>
              </a:rPr>
              <a:t></a:t>
            </a:r>
            <a:r>
              <a:rPr lang="en-US" sz="1300" baseline="-25000" dirty="0">
                <a:cs typeface="Calibri" panose="020F0502020204030204" pitchFamily="34" charset="0"/>
              </a:rPr>
              <a:t>no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1300" dirty="0">
                <a:cs typeface="Arial" panose="020B0604020202020204" pitchFamily="34" charset="0"/>
              </a:rPr>
              <a:t>Z-Statistics: -13.496542997299592 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1300" dirty="0">
                <a:cs typeface="Arial" panose="020B0604020202020204" pitchFamily="34" charset="0"/>
              </a:rPr>
              <a:t>P-Value: 1.6388766589153034e-41</a:t>
            </a:r>
            <a:endParaRPr lang="en-US" sz="1300" dirty="0">
              <a:effectLst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1300" dirty="0">
                <a:cs typeface="Arial" panose="020B0604020202020204" pitchFamily="34" charset="0"/>
              </a:rPr>
              <a:t>z-test results show that for such low p-value we can reject the null hypotheses </a:t>
            </a:r>
            <a:endParaRPr lang="en-US" sz="13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1300" dirty="0">
                <a:effectLst/>
                <a:cs typeface="Arial" panose="020B0604020202020204" pitchFamily="34" charset="0"/>
              </a:rPr>
              <a:t>This proves that number of contact during the campaign had no significant impact on customer subscribing to the term deposit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13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Average number of contacts during the campaign for people who bought the term insurance twice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3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300" dirty="0">
              <a:effectLst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85016D-AAF7-3C57-4CA7-83E090CD4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501398"/>
            <a:ext cx="6440424" cy="379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33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E24F8-2D24-82A2-3D6E-CB6806E4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3700"/>
              <a:t>Recommendation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6F1C400-4C28-A0F5-48CA-3C8F47123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Portuguese Bank should target clients in the following groups to increase term deposit sales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Clients who are age of 30 and above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clients who have a high school or a university degree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Clients who work as Admin, technicians and blue-collar</a:t>
            </a:r>
            <a:r>
              <a:rPr lang="en-US" sz="2000" dirty="0">
                <a:latin typeface="Roboto" panose="02000000000000000000" pitchFamily="2" charset="0"/>
              </a:rPr>
              <a:t> jobs</a:t>
            </a:r>
            <a:endParaRPr lang="en-US" sz="2000" b="0" i="0" dirty="0">
              <a:effectLst/>
              <a:latin typeface="Roboto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Clients who are married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450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DED2-4854-541C-39F1-CC5F92FF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9AD9-308E-C67B-6630-824FAFB52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Building a Prediction Model</a:t>
            </a:r>
          </a:p>
          <a:p>
            <a:pPr marL="0" indent="0">
              <a:buNone/>
            </a:pPr>
            <a:r>
              <a:rPr lang="en-US" dirty="0"/>
              <a:t>Statistical model that will predict the probability of customers subscribing to a term deposit</a:t>
            </a:r>
          </a:p>
          <a:p>
            <a:pPr marL="0" indent="0">
              <a:buNone/>
            </a:pPr>
            <a:r>
              <a:rPr lang="en-US" dirty="0"/>
              <a:t>This help optimize spending for the Portuguese bank</a:t>
            </a:r>
          </a:p>
        </p:txBody>
      </p:sp>
    </p:spTree>
    <p:extLst>
      <p:ext uri="{BB962C8B-B14F-4D97-AF65-F5344CB8AC3E}">
        <p14:creationId xmlns:p14="http://schemas.microsoft.com/office/powerpoint/2010/main" val="3165801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BC2C8-47A9-0DC6-9EE7-B5E4F73E9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8694D71B-2413-C2DF-40A4-888A7DA83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084" y="625684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6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CE8054-9422-04F9-B352-9CD351D0E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About the data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0E6F5158-1A7E-51EA-2E58-4B53877F90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29895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9539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AA3E-2E6A-AD50-9414-125010139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Categories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4E3F15C-1B7E-8B0A-107D-4EA585D4E3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1010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94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C6612-59D1-4BE0-E83B-1AABA317C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8000"/>
              <a:t> </a:t>
            </a:r>
          </a:p>
        </p:txBody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02880B78-632E-68EB-6028-CCC9132D8A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13266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04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ED458F4-B05E-B781-D223-ED15CF0BC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279" b="451"/>
          <a:stretch/>
        </p:blipFill>
        <p:spPr>
          <a:xfrm>
            <a:off x="20" y="144976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750C4-EA86-B9BF-3BF2-C99CB6A77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Method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7A15669-6F86-4A63-350F-CF8DD1F4D1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7990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9123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76807-29DF-A62A-3F37-88F6CF962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/>
              <a:t>Overall Data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E6DBCA7-608A-35AC-5EEE-A38A25B5B6FC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438912" y="2512611"/>
            <a:ext cx="4832803" cy="366435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sz="1800" b="0" i="0" dirty="0">
                <a:effectLst/>
                <a:latin typeface="Roboto" panose="02000000000000000000" pitchFamily="2" charset="0"/>
              </a:rPr>
              <a:t>The data contains 41188 client's information.</a:t>
            </a:r>
          </a:p>
          <a:p>
            <a:r>
              <a:rPr lang="en-US" sz="1800" dirty="0">
                <a:latin typeface="Roboto" panose="02000000000000000000" pitchFamily="2" charset="0"/>
              </a:rPr>
              <a:t>Among 41188 only 4640(11%) clients have subscribed for term deposit</a:t>
            </a:r>
            <a:endParaRPr lang="en-US" sz="1800" b="0" i="0" dirty="0">
              <a:effectLst/>
              <a:latin typeface="Roboto" panose="02000000000000000000" pitchFamily="2" charset="0"/>
            </a:endParaRPr>
          </a:p>
          <a:p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15CBA9-DD55-6E77-4D4B-D8E90850C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078" y="517600"/>
            <a:ext cx="2918298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85B12F-399B-5F3C-69BC-3BCC655C5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590" y="3597201"/>
            <a:ext cx="5441498" cy="216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1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DEAA9B-C50F-5A34-F2A9-C5BECC40E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Correlations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81308-C13E-480E-F0FC-576BDFFE5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800" b="0" i="0" dirty="0">
                <a:solidFill>
                  <a:srgbClr val="3C4043"/>
                </a:solidFill>
                <a:effectLst/>
              </a:rPr>
              <a:t>Previous: number of contacts performed before this campaign and for this client (numeric) </a:t>
            </a:r>
            <a:r>
              <a:rPr lang="en-US" sz="1800" dirty="0"/>
              <a:t>metric is positively correlated to the client subscribing to term deposit</a:t>
            </a:r>
          </a:p>
        </p:txBody>
      </p:sp>
      <p:pic>
        <p:nvPicPr>
          <p:cNvPr id="5" name="Picture 4" descr="A screenshot of a chart&#10;&#10;Description automatically generated">
            <a:extLst>
              <a:ext uri="{FF2B5EF4-FFF2-40B4-BE49-F238E27FC236}">
                <a16:creationId xmlns:a16="http://schemas.microsoft.com/office/drawing/2014/main" id="{F8928FB1-0D38-DAD3-A6C8-C8EC4400E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452" y="841248"/>
            <a:ext cx="6225472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34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76807-29DF-A62A-3F37-88F6CF962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Age vs Term deposit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E6DBCA7-608A-35AC-5EEE-A38A25B5B6FC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371094" y="2718054"/>
            <a:ext cx="3438906" cy="32072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1700" b="0" i="0" dirty="0">
                <a:effectLst/>
                <a:latin typeface="Roboto" panose="02000000000000000000" pitchFamily="2" charset="0"/>
              </a:rPr>
              <a:t>The above chart shows age distribution of the clients who did and did not subscribe to a term deposit</a:t>
            </a:r>
          </a:p>
          <a:p>
            <a:r>
              <a:rPr lang="en-US" sz="1700" b="0" i="0" dirty="0">
                <a:effectLst/>
                <a:latin typeface="Roboto" panose="02000000000000000000" pitchFamily="2" charset="0"/>
              </a:rPr>
              <a:t>Most clients close to the Age 35 subscribe to a term deposit</a:t>
            </a:r>
          </a:p>
          <a:p>
            <a:pPr marL="0" indent="0">
              <a:buNone/>
            </a:pPr>
            <a:endParaRPr lang="en-US" sz="1700" b="0" i="0" dirty="0">
              <a:effectLst/>
              <a:latin typeface="Roboto" panose="02000000000000000000" pitchFamily="2" charset="0"/>
            </a:endParaRPr>
          </a:p>
          <a:p>
            <a:endParaRPr lang="en-US" sz="1700" dirty="0"/>
          </a:p>
        </p:txBody>
      </p:sp>
      <p:pic>
        <p:nvPicPr>
          <p:cNvPr id="5" name="Picture 4" descr="A graph of age distribution&#10;&#10;Description automatically generated">
            <a:extLst>
              <a:ext uri="{FF2B5EF4-FFF2-40B4-BE49-F238E27FC236}">
                <a16:creationId xmlns:a16="http://schemas.microsoft.com/office/drawing/2014/main" id="{CF811E23-58D3-B91D-CE11-BC0D5229D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909497"/>
            <a:ext cx="6922008" cy="513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47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1" name="Freeform: Shape 3080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83" name="Freeform: Shape 3082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76807-29DF-A62A-3F37-88F6CF962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/>
              <a:t>Marital Status vs Term deposit</a:t>
            </a: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E6DBCA7-608A-35AC-5EEE-A38A25B5B6FC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438912" y="2512611"/>
            <a:ext cx="4832803" cy="366435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800" b="0" i="0">
                <a:effectLst/>
                <a:latin typeface="Roboto" panose="02000000000000000000" pitchFamily="2" charset="0"/>
              </a:rPr>
              <a:t>Married clients contribute to 61% of term deposits. Hence, we can focus on Married people during the campaign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10C9D7F-FD0F-0903-D616-6DC781FDA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2736" y="517600"/>
            <a:ext cx="374498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04765F-5E73-A28A-E9D4-1946CE7FA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102" y="3560469"/>
            <a:ext cx="3365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96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3217</TotalTime>
  <Words>716</Words>
  <Application>Microsoft Macintosh PowerPoint</Application>
  <PresentationFormat>Widescreen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Office Theme</vt:lpstr>
      <vt:lpstr>Capstone III 2023</vt:lpstr>
      <vt:lpstr>About the data</vt:lpstr>
      <vt:lpstr>Data Categories</vt:lpstr>
      <vt:lpstr> </vt:lpstr>
      <vt:lpstr>Method</vt:lpstr>
      <vt:lpstr>Overall Data</vt:lpstr>
      <vt:lpstr>Correlations</vt:lpstr>
      <vt:lpstr>Age vs Term deposit</vt:lpstr>
      <vt:lpstr>Marital Status vs Term deposit</vt:lpstr>
      <vt:lpstr>Job type vs Term deposit</vt:lpstr>
      <vt:lpstr>Education Type vs Term deposit</vt:lpstr>
      <vt:lpstr>Housing Loan and Personal Loan </vt:lpstr>
      <vt:lpstr>Hypothesis 1</vt:lpstr>
      <vt:lpstr>Hypothesis 2</vt:lpstr>
      <vt:lpstr>Recommendation</vt:lpstr>
      <vt:lpstr>Further Research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III 2023</dc:title>
  <dc:creator>Chaitra Kulkarni</dc:creator>
  <cp:lastModifiedBy>Chaitra Kulkarni</cp:lastModifiedBy>
  <cp:revision>18</cp:revision>
  <dcterms:created xsi:type="dcterms:W3CDTF">2023-08-13T00:36:35Z</dcterms:created>
  <dcterms:modified xsi:type="dcterms:W3CDTF">2023-08-20T13:04:09Z</dcterms:modified>
</cp:coreProperties>
</file>