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2" r:id="rId7"/>
    <p:sldId id="264" r:id="rId8"/>
    <p:sldId id="265" r:id="rId9"/>
    <p:sldId id="266" r:id="rId10"/>
    <p:sldId id="258" r:id="rId11"/>
    <p:sldId id="259" r:id="rId12"/>
    <p:sldId id="260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88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17D600-3D29-609C-2DE5-5A69DA596E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4D80A-FE24-9A09-12B5-E7244BBBAD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C7753-1538-5041-8C50-CCB66A6746CD}" type="datetimeFigureOut">
              <a:rPr lang="en-US" smtClean="0"/>
              <a:t>3/27/23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2D431-07F2-D9AF-48C6-887409C8FA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5812B-DE77-EB6D-0602-0E5C9C048A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31C0A-4CC4-B04A-8617-6A01B4DE79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8D1063-9217-32FA-77EB-C7523FA9D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8494642"/>
            <a:ext cx="2973387" cy="76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33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4F8A3-96DB-A744-A999-C2B68E420F7C}" type="datetimeFigureOut">
              <a:rPr lang="en-US" smtClean="0"/>
              <a:t>3/27/23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125E9-DD15-A941-A09C-BAAA3EBBF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0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125E9-DD15-A941-A09C-BAAA3EBBFE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19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125E9-DD15-A941-A09C-BAAA3EBBFE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44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3" name="Rectangle 1058">
            <a:extLst>
              <a:ext uri="{FF2B5EF4-FFF2-40B4-BE49-F238E27FC236}">
                <a16:creationId xmlns:a16="http://schemas.microsoft.com/office/drawing/2014/main" id="{D1A4588A-55D5-49B8-BE41-54ACDCFF2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e logo for Lariat, a fictional rent-a-car company.">
            <a:extLst>
              <a:ext uri="{FF2B5EF4-FFF2-40B4-BE49-F238E27FC236}">
                <a16:creationId xmlns:a16="http://schemas.microsoft.com/office/drawing/2014/main" id="{7CBA3B1C-D38B-631E-6710-9460399F98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1" b="8248"/>
          <a:stretch/>
        </p:blipFill>
        <p:spPr bwMode="auto">
          <a:xfrm>
            <a:off x="20" y="10"/>
            <a:ext cx="12191980" cy="446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" name="Rectangle: Rounded Corners 1060">
            <a:extLst>
              <a:ext uri="{FF2B5EF4-FFF2-40B4-BE49-F238E27FC236}">
                <a16:creationId xmlns:a16="http://schemas.microsoft.com/office/drawing/2014/main" id="{F97E7EA2-EDCD-47E9-81BC-415C606D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9552"/>
            <a:ext cx="9382538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28" y="4203278"/>
            <a:ext cx="8557193" cy="5360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b="1">
                <a:solidFill>
                  <a:schemeClr val="bg1"/>
                </a:solidFill>
              </a:rPr>
              <a:t>Lariat rental car fleet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6928" y="4956314"/>
            <a:ext cx="11058144" cy="130641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1" i="1"/>
              <a:t>Prepared for Lariat Executives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 i="1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 i="1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/>
              <a:t>Presented by Chaitra 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787C8-4795-9873-8152-811CE91A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988" y="320041"/>
            <a:ext cx="6707084" cy="38926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99F38F93-466C-DED0-22EA-F067A1B9E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6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104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b="1">
                <a:cs typeface="Calibri Light"/>
              </a:rPr>
              <a:t>Goals of this presentation</a:t>
            </a:r>
            <a:endParaRPr lang="en-US" sz="6600"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571500" indent="-571500" algn="l">
              <a:buChar char="•"/>
            </a:pPr>
            <a:r>
              <a:rPr lang="en-US">
                <a:cs typeface="Calibri"/>
              </a:rPr>
              <a:t>Review options for minimizing costs and maximizing revenue</a:t>
            </a:r>
          </a:p>
          <a:p>
            <a:pPr marL="571500" indent="-571500" algn="l">
              <a:buChar char="•"/>
            </a:pPr>
            <a:r>
              <a:rPr lang="en-US">
                <a:cs typeface="Calibri"/>
              </a:rPr>
              <a:t>Compare options to each other to assist in decision making process</a:t>
            </a:r>
          </a:p>
        </p:txBody>
      </p:sp>
      <p:sp>
        <p:nvSpPr>
          <p:cNvPr id="112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0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0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4" name="Rectangle 10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063D5-5F9D-3A96-DBD9-3B5D2785A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dirty="0"/>
              <a:t>Baseline performance of Lariat rental vehicle fleet</a:t>
            </a:r>
            <a:endParaRPr lang="en-US" sz="3000" dirty="0"/>
          </a:p>
        </p:txBody>
      </p:sp>
      <p:sp>
        <p:nvSpPr>
          <p:cNvPr id="115" name="Rectangle 10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6" name="Rectangle 10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748730-62CE-6C9A-8703-D578AB5E259E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Cost vs revenue for Lariat is positive with yearly net profit of 19 million dollars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D3D81A73-1910-D519-90E8-890810A66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11"/>
          <a:stretch/>
        </p:blipFill>
        <p:spPr>
          <a:xfrm>
            <a:off x="2585403" y="2767579"/>
            <a:ext cx="6869840" cy="3412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31501B-5446-5B06-6EE3-16512891D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151" y="1643336"/>
            <a:ext cx="4730750" cy="47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96E9A-5D6D-E326-A7E1-089DBBFEC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/>
              <a:t>Model 1 : Removal of loss-making cars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15">
            <a:extLst>
              <a:ext uri="{FF2B5EF4-FFF2-40B4-BE49-F238E27FC236}">
                <a16:creationId xmlns:a16="http://schemas.microsoft.com/office/drawing/2014/main" id="{F22E38C8-DC56-5316-1110-A4ECD2EDE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731966"/>
              </p:ext>
            </p:extLst>
          </p:nvPr>
        </p:nvGraphicFramePr>
        <p:xfrm>
          <a:off x="1115568" y="2043356"/>
          <a:ext cx="4133850" cy="1874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358">
                  <a:extLst>
                    <a:ext uri="{9D8B030D-6E8A-4147-A177-3AD203B41FA5}">
                      <a16:colId xmlns:a16="http://schemas.microsoft.com/office/drawing/2014/main" val="1174346297"/>
                    </a:ext>
                  </a:extLst>
                </a:gridCol>
                <a:gridCol w="1062492">
                  <a:extLst>
                    <a:ext uri="{9D8B030D-6E8A-4147-A177-3AD203B41FA5}">
                      <a16:colId xmlns:a16="http://schemas.microsoft.com/office/drawing/2014/main" val="730163549"/>
                    </a:ext>
                  </a:extLst>
                </a:gridCol>
              </a:tblGrid>
              <a:tr h="30178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metrics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243032"/>
                  </a:ext>
                </a:extLst>
              </a:tr>
              <a:tr h="30178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count of loss-making cars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9341704"/>
                  </a:ext>
                </a:extLst>
              </a:tr>
              <a:tr h="30178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no of cars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9316791"/>
                  </a:ext>
                </a:extLst>
              </a:tr>
              <a:tr h="30178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loss-making cars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35441397"/>
                  </a:ext>
                </a:extLst>
              </a:tr>
              <a:tr h="30178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Loss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(210,884)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1573931"/>
                  </a:ext>
                </a:extLst>
              </a:tr>
              <a:tr h="30178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Loss per Car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(1,054)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72369431"/>
                  </a:ext>
                </a:extLst>
              </a:tr>
            </a:tbl>
          </a:graphicData>
        </a:graphic>
      </p:graphicFrame>
      <p:graphicFrame>
        <p:nvGraphicFramePr>
          <p:cNvPr id="5" name="Table 16">
            <a:extLst>
              <a:ext uri="{FF2B5EF4-FFF2-40B4-BE49-F238E27FC236}">
                <a16:creationId xmlns:a16="http://schemas.microsoft.com/office/drawing/2014/main" id="{27AC0B5B-114C-7FF5-E75C-C4A593AF3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7087"/>
              </p:ext>
            </p:extLst>
          </p:nvPr>
        </p:nvGraphicFramePr>
        <p:xfrm>
          <a:off x="1115568" y="4047093"/>
          <a:ext cx="4133850" cy="91794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66925">
                  <a:extLst>
                    <a:ext uri="{9D8B030D-6E8A-4147-A177-3AD203B41FA5}">
                      <a16:colId xmlns:a16="http://schemas.microsoft.com/office/drawing/2014/main" val="2106208894"/>
                    </a:ext>
                  </a:extLst>
                </a:gridCol>
                <a:gridCol w="2066925">
                  <a:extLst>
                    <a:ext uri="{9D8B030D-6E8A-4147-A177-3AD203B41FA5}">
                      <a16:colId xmlns:a16="http://schemas.microsoft.com/office/drawing/2014/main" val="3451149553"/>
                    </a:ext>
                  </a:extLst>
                </a:gridCol>
              </a:tblGrid>
              <a:tr h="367678">
                <a:tc gridSpan="2">
                  <a:txBody>
                    <a:bodyPr/>
                    <a:lstStyle/>
                    <a:p>
                      <a:r>
                        <a:rPr lang="en-US" b="1" dirty="0"/>
                        <a:t>Elimination of loss-making cars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02003"/>
                  </a:ext>
                </a:extLst>
              </a:tr>
              <a:tr h="27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 Impact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$ 210,884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34073566"/>
                  </a:ext>
                </a:extLst>
              </a:tr>
              <a:tr h="27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Projected Profit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$ 19,964,402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4185215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4348A5B-5A2B-52CC-8F22-181222205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183" y="2078179"/>
            <a:ext cx="5385521" cy="27989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424F83-715F-B417-21AD-E23232231F97}"/>
              </a:ext>
            </a:extLst>
          </p:cNvPr>
          <p:cNvSpPr txBox="1"/>
          <p:nvPr/>
        </p:nvSpPr>
        <p:spPr>
          <a:xfrm>
            <a:off x="1115569" y="5269354"/>
            <a:ext cx="10232135" cy="368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eliminating loss making cars the loss becomes "zero’ which increases you profit by 1%.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96E9A-5D6D-E326-A7E1-089DBBFEC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 sz="3100"/>
              <a:t>Model 2 :Converting loss-making cars to profit-making cars through marketing or cost reduction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15">
            <a:extLst>
              <a:ext uri="{FF2B5EF4-FFF2-40B4-BE49-F238E27FC236}">
                <a16:creationId xmlns:a16="http://schemas.microsoft.com/office/drawing/2014/main" id="{F22E38C8-DC56-5316-1110-A4ECD2EDE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501671"/>
              </p:ext>
            </p:extLst>
          </p:nvPr>
        </p:nvGraphicFramePr>
        <p:xfrm>
          <a:off x="1115568" y="2089603"/>
          <a:ext cx="4133850" cy="1929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358">
                  <a:extLst>
                    <a:ext uri="{9D8B030D-6E8A-4147-A177-3AD203B41FA5}">
                      <a16:colId xmlns:a16="http://schemas.microsoft.com/office/drawing/2014/main" val="1174346297"/>
                    </a:ext>
                  </a:extLst>
                </a:gridCol>
                <a:gridCol w="1062492">
                  <a:extLst>
                    <a:ext uri="{9D8B030D-6E8A-4147-A177-3AD203B41FA5}">
                      <a16:colId xmlns:a16="http://schemas.microsoft.com/office/drawing/2014/main" val="730163549"/>
                    </a:ext>
                  </a:extLst>
                </a:gridCol>
              </a:tblGrid>
              <a:tr h="37649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metrics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243032"/>
                  </a:ext>
                </a:extLst>
              </a:tr>
              <a:tr h="31064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count of loss-making cars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9341704"/>
                  </a:ext>
                </a:extLst>
              </a:tr>
              <a:tr h="31064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no of cars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9316791"/>
                  </a:ext>
                </a:extLst>
              </a:tr>
              <a:tr h="31064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loss-making cars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35441397"/>
                  </a:ext>
                </a:extLst>
              </a:tr>
              <a:tr h="31064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Loss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(210,884)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1573931"/>
                  </a:ext>
                </a:extLst>
              </a:tr>
              <a:tr h="31064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Loss per Car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(1,054)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72369431"/>
                  </a:ext>
                </a:extLst>
              </a:tr>
            </a:tbl>
          </a:graphicData>
        </a:graphic>
      </p:graphicFrame>
      <p:graphicFrame>
        <p:nvGraphicFramePr>
          <p:cNvPr id="5" name="Table 16">
            <a:extLst>
              <a:ext uri="{FF2B5EF4-FFF2-40B4-BE49-F238E27FC236}">
                <a16:creationId xmlns:a16="http://schemas.microsoft.com/office/drawing/2014/main" id="{27AC0B5B-114C-7FF5-E75C-C4A593AF3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620698"/>
              </p:ext>
            </p:extLst>
          </p:nvPr>
        </p:nvGraphicFramePr>
        <p:xfrm>
          <a:off x="1115568" y="4173965"/>
          <a:ext cx="4133850" cy="91794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66925">
                  <a:extLst>
                    <a:ext uri="{9D8B030D-6E8A-4147-A177-3AD203B41FA5}">
                      <a16:colId xmlns:a16="http://schemas.microsoft.com/office/drawing/2014/main" val="2106208894"/>
                    </a:ext>
                  </a:extLst>
                </a:gridCol>
                <a:gridCol w="2066925">
                  <a:extLst>
                    <a:ext uri="{9D8B030D-6E8A-4147-A177-3AD203B41FA5}">
                      <a16:colId xmlns:a16="http://schemas.microsoft.com/office/drawing/2014/main" val="3451149553"/>
                    </a:ext>
                  </a:extLst>
                </a:gridCol>
              </a:tblGrid>
              <a:tr h="367678">
                <a:tc gridSpan="2">
                  <a:txBody>
                    <a:bodyPr/>
                    <a:lstStyle/>
                    <a:p>
                      <a:r>
                        <a:rPr lang="en-US" b="1" dirty="0"/>
                        <a:t>Elimination of loss-making cars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02003"/>
                  </a:ext>
                </a:extLst>
              </a:tr>
              <a:tr h="27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 Impact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1,261,642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34073566"/>
                  </a:ext>
                </a:extLst>
              </a:tr>
              <a:tr h="27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Projected Profit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 21,051,60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418521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8424F83-715F-B417-21AD-E23232231F97}"/>
              </a:ext>
            </a:extLst>
          </p:cNvPr>
          <p:cNvSpPr txBox="1"/>
          <p:nvPr/>
        </p:nvSpPr>
        <p:spPr>
          <a:xfrm>
            <a:off x="1115569" y="5416115"/>
            <a:ext cx="9862199" cy="354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9046">
              <a:spcAft>
                <a:spcPts val="576"/>
              </a:spcAft>
            </a:pPr>
            <a:r>
              <a:rPr lang="en-US" sz="171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Converting loss-making cars to profit-making cars you profit increase is 6%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485FA3-034A-6123-5012-9F5044AF1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703" y="1909909"/>
            <a:ext cx="6000001" cy="33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2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96E9A-5D6D-E326-A7E1-089DBBFEC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 sz="3100"/>
              <a:t>Model 3 :Replace loss-making cars with top 10 most profitable cars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15">
            <a:extLst>
              <a:ext uri="{FF2B5EF4-FFF2-40B4-BE49-F238E27FC236}">
                <a16:creationId xmlns:a16="http://schemas.microsoft.com/office/drawing/2014/main" id="{F22E38C8-DC56-5316-1110-A4ECD2EDE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397148"/>
              </p:ext>
            </p:extLst>
          </p:nvPr>
        </p:nvGraphicFramePr>
        <p:xfrm>
          <a:off x="1115569" y="1840060"/>
          <a:ext cx="4133850" cy="1874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358">
                  <a:extLst>
                    <a:ext uri="{9D8B030D-6E8A-4147-A177-3AD203B41FA5}">
                      <a16:colId xmlns:a16="http://schemas.microsoft.com/office/drawing/2014/main" val="1174346297"/>
                    </a:ext>
                  </a:extLst>
                </a:gridCol>
                <a:gridCol w="1062492">
                  <a:extLst>
                    <a:ext uri="{9D8B030D-6E8A-4147-A177-3AD203B41FA5}">
                      <a16:colId xmlns:a16="http://schemas.microsoft.com/office/drawing/2014/main" val="730163549"/>
                    </a:ext>
                  </a:extLst>
                </a:gridCol>
              </a:tblGrid>
              <a:tr h="30178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metrics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243032"/>
                  </a:ext>
                </a:extLst>
              </a:tr>
              <a:tr h="30178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count of loss-making cars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9341704"/>
                  </a:ext>
                </a:extLst>
              </a:tr>
              <a:tr h="30178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no of cars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9316791"/>
                  </a:ext>
                </a:extLst>
              </a:tr>
              <a:tr h="30178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loss-making cars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35441397"/>
                  </a:ext>
                </a:extLst>
              </a:tr>
              <a:tr h="30178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Loss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(210,884)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1573931"/>
                  </a:ext>
                </a:extLst>
              </a:tr>
              <a:tr h="30178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Loss per Car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(1,054)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72369431"/>
                  </a:ext>
                </a:extLst>
              </a:tr>
            </a:tbl>
          </a:graphicData>
        </a:graphic>
      </p:graphicFrame>
      <p:graphicFrame>
        <p:nvGraphicFramePr>
          <p:cNvPr id="5" name="Table 16">
            <a:extLst>
              <a:ext uri="{FF2B5EF4-FFF2-40B4-BE49-F238E27FC236}">
                <a16:creationId xmlns:a16="http://schemas.microsoft.com/office/drawing/2014/main" id="{27AC0B5B-114C-7FF5-E75C-C4A593AF3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059529"/>
              </p:ext>
            </p:extLst>
          </p:nvPr>
        </p:nvGraphicFramePr>
        <p:xfrm>
          <a:off x="1115568" y="3843797"/>
          <a:ext cx="4133850" cy="1209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66925">
                  <a:extLst>
                    <a:ext uri="{9D8B030D-6E8A-4147-A177-3AD203B41FA5}">
                      <a16:colId xmlns:a16="http://schemas.microsoft.com/office/drawing/2014/main" val="2106208894"/>
                    </a:ext>
                  </a:extLst>
                </a:gridCol>
                <a:gridCol w="2066925">
                  <a:extLst>
                    <a:ext uri="{9D8B030D-6E8A-4147-A177-3AD203B41FA5}">
                      <a16:colId xmlns:a16="http://schemas.microsoft.com/office/drawing/2014/main" val="3451149553"/>
                    </a:ext>
                  </a:extLst>
                </a:gridCol>
              </a:tblGrid>
              <a:tr h="367678">
                <a:tc gridSpan="2">
                  <a:txBody>
                    <a:bodyPr/>
                    <a:lstStyle/>
                    <a:p>
                      <a:r>
                        <a:rPr lang="en-US" b="1" dirty="0"/>
                        <a:t>Replace loss-making cars with top 10 profitable cars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02003"/>
                  </a:ext>
                </a:extLst>
              </a:tr>
              <a:tr h="2939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Profit Impact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$ 2,969,013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34073566"/>
                  </a:ext>
                </a:extLst>
              </a:tr>
              <a:tr h="27513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New projected profit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$ 22,722,531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418521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8424F83-715F-B417-21AD-E23232231F97}"/>
              </a:ext>
            </a:extLst>
          </p:cNvPr>
          <p:cNvSpPr txBox="1"/>
          <p:nvPr/>
        </p:nvSpPr>
        <p:spPr>
          <a:xfrm>
            <a:off x="1115570" y="5312058"/>
            <a:ext cx="10232134" cy="640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203">
              <a:spcAft>
                <a:spcPts val="594"/>
              </a:spcAft>
            </a:pPr>
            <a:r>
              <a:rPr lang="en-US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Replacing all the 200 loss-making cars with the top 10 most profit-making cars, the profit impact is almost 2.5M which is 15% increase in profit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A98E97-7595-D172-B4E8-8742D3357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315" y="1728085"/>
            <a:ext cx="5638799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9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76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6" name="Freeform: Shape 78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7" name="Freeform: Shape 80">
            <a:extLst>
              <a:ext uri="{FF2B5EF4-FFF2-40B4-BE49-F238E27FC236}">
                <a16:creationId xmlns:a16="http://schemas.microsoft.com/office/drawing/2014/main" id="{E20AF01B-D099-4710-BF18-E2832A9B6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893" y="1238250"/>
            <a:ext cx="7003107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7200" b="1">
                <a:cs typeface="Calibri Light"/>
              </a:rPr>
              <a:t>Review options for increasing profit</a:t>
            </a:r>
            <a:endParaRPr lang="en-US" sz="7200"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91575" y="1238250"/>
            <a:ext cx="3000375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cs typeface="Calibri"/>
              </a:rPr>
              <a:t>Eliminate loss-making cars completely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cs typeface="Calibri"/>
              </a:rPr>
              <a:t>Convert the loss-making cars to profitable cars through marketing or by reducing their maintenance cost or insurance (using a different vendor for insurance or maintenance)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cs typeface="Calibri"/>
              </a:rPr>
              <a:t>Replacing all the loss-making cars with the top 10 most profit-making cars</a:t>
            </a:r>
          </a:p>
        </p:txBody>
      </p:sp>
      <p:sp>
        <p:nvSpPr>
          <p:cNvPr id="88" name="Rectangle 82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742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F7F015-616F-4630-86F8-40AC5121F88D}"/>
              </a:ext>
            </a:extLst>
          </p:cNvPr>
          <p:cNvSpPr txBox="1">
            <a:spLocks/>
          </p:cNvSpPr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options compare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0B1FE1-052A-C7FC-A8E3-816D60531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038" y="639193"/>
            <a:ext cx="7214616" cy="40942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6BCE14-0714-C71B-71F7-338D3D05572A}"/>
              </a:ext>
            </a:extLst>
          </p:cNvPr>
          <p:cNvSpPr txBox="1"/>
          <p:nvPr/>
        </p:nvSpPr>
        <p:spPr>
          <a:xfrm>
            <a:off x="1042989" y="5003347"/>
            <a:ext cx="1076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3 produces a profit of almost 2.5M which is 15% increase in the total profit</a:t>
            </a:r>
          </a:p>
        </p:txBody>
      </p:sp>
    </p:spTree>
    <p:extLst>
      <p:ext uri="{BB962C8B-B14F-4D97-AF65-F5344CB8AC3E}">
        <p14:creationId xmlns:p14="http://schemas.microsoft.com/office/powerpoint/2010/main" val="299055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F7F015-616F-4630-86F8-40AC5121F88D}"/>
              </a:ext>
            </a:extLst>
          </p:cNvPr>
          <p:cNvSpPr txBox="1">
            <a:spLocks/>
          </p:cNvSpPr>
          <p:nvPr/>
        </p:nvSpPr>
        <p:spPr>
          <a:xfrm>
            <a:off x="647132" y="1295231"/>
            <a:ext cx="5895178" cy="38074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Call to action</a:t>
            </a: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32DD542-C8A4-47A4-8661-9AAE51457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2" y="1122363"/>
            <a:ext cx="3223928" cy="39803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spcAft>
                <a:spcPts val="500"/>
              </a:spcAft>
            </a:pPr>
            <a:r>
              <a:rPr lang="en-US" sz="2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Lariat goal is maximizing profit</a:t>
            </a:r>
          </a:p>
          <a:p>
            <a:pPr algn="l">
              <a:spcAft>
                <a:spcPts val="500"/>
              </a:spcAft>
            </a:pPr>
            <a:r>
              <a:rPr lang="en-US" sz="2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Recommend replacing all loss-making cars with top 10 most profit-making cars. profit impact is greater with this model compared to other models</a:t>
            </a:r>
            <a:endParaRPr lang="en-US" sz="2200" b="1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algn="l">
              <a:spcAft>
                <a:spcPts val="500"/>
              </a:spcAft>
            </a:pPr>
            <a:r>
              <a:rPr lang="en-US" sz="2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If </a:t>
            </a:r>
            <a:r>
              <a:rPr lang="en-US" sz="22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 </a:t>
            </a:r>
            <a:r>
              <a:rPr lang="en-US" sz="2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action is taken, client may continue with the current losses</a:t>
            </a:r>
          </a:p>
        </p:txBody>
      </p:sp>
      <p:sp>
        <p:nvSpPr>
          <p:cNvPr id="106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18288"/>
          </a:xfrm>
          <a:custGeom>
            <a:avLst/>
            <a:gdLst>
              <a:gd name="connsiteX0" fmla="*/ 0 w 5897880"/>
              <a:gd name="connsiteY0" fmla="*/ 0 h 18288"/>
              <a:gd name="connsiteX1" fmla="*/ 537362 w 5897880"/>
              <a:gd name="connsiteY1" fmla="*/ 0 h 18288"/>
              <a:gd name="connsiteX2" fmla="*/ 1133704 w 5897880"/>
              <a:gd name="connsiteY2" fmla="*/ 0 h 18288"/>
              <a:gd name="connsiteX3" fmla="*/ 1671066 w 5897880"/>
              <a:gd name="connsiteY3" fmla="*/ 0 h 18288"/>
              <a:gd name="connsiteX4" fmla="*/ 2385365 w 5897880"/>
              <a:gd name="connsiteY4" fmla="*/ 0 h 18288"/>
              <a:gd name="connsiteX5" fmla="*/ 3040685 w 5897880"/>
              <a:gd name="connsiteY5" fmla="*/ 0 h 18288"/>
              <a:gd name="connsiteX6" fmla="*/ 3696005 w 5897880"/>
              <a:gd name="connsiteY6" fmla="*/ 0 h 18288"/>
              <a:gd name="connsiteX7" fmla="*/ 4469282 w 5897880"/>
              <a:gd name="connsiteY7" fmla="*/ 0 h 18288"/>
              <a:gd name="connsiteX8" fmla="*/ 5183581 w 5897880"/>
              <a:gd name="connsiteY8" fmla="*/ 0 h 18288"/>
              <a:gd name="connsiteX9" fmla="*/ 5897880 w 5897880"/>
              <a:gd name="connsiteY9" fmla="*/ 0 h 18288"/>
              <a:gd name="connsiteX10" fmla="*/ 5897880 w 5897880"/>
              <a:gd name="connsiteY10" fmla="*/ 18288 h 18288"/>
              <a:gd name="connsiteX11" fmla="*/ 5419496 w 5897880"/>
              <a:gd name="connsiteY11" fmla="*/ 18288 h 18288"/>
              <a:gd name="connsiteX12" fmla="*/ 4882134 w 5897880"/>
              <a:gd name="connsiteY12" fmla="*/ 18288 h 18288"/>
              <a:gd name="connsiteX13" fmla="*/ 4167835 w 5897880"/>
              <a:gd name="connsiteY13" fmla="*/ 18288 h 18288"/>
              <a:gd name="connsiteX14" fmla="*/ 3394558 w 5897880"/>
              <a:gd name="connsiteY14" fmla="*/ 18288 h 18288"/>
              <a:gd name="connsiteX15" fmla="*/ 2798216 w 5897880"/>
              <a:gd name="connsiteY15" fmla="*/ 18288 h 18288"/>
              <a:gd name="connsiteX16" fmla="*/ 2024939 w 5897880"/>
              <a:gd name="connsiteY16" fmla="*/ 18288 h 18288"/>
              <a:gd name="connsiteX17" fmla="*/ 1487576 w 5897880"/>
              <a:gd name="connsiteY17" fmla="*/ 18288 h 18288"/>
              <a:gd name="connsiteX18" fmla="*/ 1009193 w 5897880"/>
              <a:gd name="connsiteY18" fmla="*/ 18288 h 18288"/>
              <a:gd name="connsiteX19" fmla="*/ 0 w 5897880"/>
              <a:gd name="connsiteY19" fmla="*/ 18288 h 18288"/>
              <a:gd name="connsiteX20" fmla="*/ 0 w 5897880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18288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259" y="7355"/>
                  <a:pt x="5898164" y="10249"/>
                  <a:pt x="5897880" y="18288"/>
                </a:cubicBezTo>
                <a:cubicBezTo>
                  <a:pt x="5682742" y="31268"/>
                  <a:pt x="5520014" y="14700"/>
                  <a:pt x="5419496" y="18288"/>
                </a:cubicBezTo>
                <a:cubicBezTo>
                  <a:pt x="5318978" y="21876"/>
                  <a:pt x="5012864" y="-2446"/>
                  <a:pt x="4882134" y="18288"/>
                </a:cubicBezTo>
                <a:cubicBezTo>
                  <a:pt x="4751404" y="39022"/>
                  <a:pt x="4313676" y="-3937"/>
                  <a:pt x="4167835" y="18288"/>
                </a:cubicBezTo>
                <a:cubicBezTo>
                  <a:pt x="4021994" y="40513"/>
                  <a:pt x="3715729" y="50049"/>
                  <a:pt x="3394558" y="18288"/>
                </a:cubicBezTo>
                <a:cubicBezTo>
                  <a:pt x="3073387" y="-13473"/>
                  <a:pt x="3093227" y="29828"/>
                  <a:pt x="2798216" y="18288"/>
                </a:cubicBezTo>
                <a:cubicBezTo>
                  <a:pt x="2503205" y="6748"/>
                  <a:pt x="2297615" y="22459"/>
                  <a:pt x="2024939" y="18288"/>
                </a:cubicBezTo>
                <a:cubicBezTo>
                  <a:pt x="1752263" y="14117"/>
                  <a:pt x="1629814" y="-5485"/>
                  <a:pt x="1487576" y="18288"/>
                </a:cubicBezTo>
                <a:cubicBezTo>
                  <a:pt x="1345338" y="42061"/>
                  <a:pt x="1238885" y="15810"/>
                  <a:pt x="1009193" y="18288"/>
                </a:cubicBezTo>
                <a:cubicBezTo>
                  <a:pt x="779501" y="20766"/>
                  <a:pt x="441829" y="-24679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5897880" h="18288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220" y="5688"/>
                  <a:pt x="5897711" y="13142"/>
                  <a:pt x="5897880" y="18288"/>
                </a:cubicBezTo>
                <a:cubicBezTo>
                  <a:pt x="5630425" y="-1425"/>
                  <a:pt x="5532865" y="12244"/>
                  <a:pt x="5242560" y="18288"/>
                </a:cubicBezTo>
                <a:cubicBezTo>
                  <a:pt x="4952255" y="24332"/>
                  <a:pt x="4783060" y="5748"/>
                  <a:pt x="4646219" y="18288"/>
                </a:cubicBezTo>
                <a:cubicBezTo>
                  <a:pt x="4509378" y="30828"/>
                  <a:pt x="4163771" y="-13995"/>
                  <a:pt x="3872941" y="18288"/>
                </a:cubicBezTo>
                <a:cubicBezTo>
                  <a:pt x="3582111" y="50571"/>
                  <a:pt x="3362704" y="-1402"/>
                  <a:pt x="3099664" y="18288"/>
                </a:cubicBezTo>
                <a:cubicBezTo>
                  <a:pt x="2836624" y="37978"/>
                  <a:pt x="2747441" y="19657"/>
                  <a:pt x="2562301" y="18288"/>
                </a:cubicBezTo>
                <a:cubicBezTo>
                  <a:pt x="2377161" y="16919"/>
                  <a:pt x="2104946" y="21735"/>
                  <a:pt x="1906981" y="18288"/>
                </a:cubicBezTo>
                <a:cubicBezTo>
                  <a:pt x="1709016" y="14841"/>
                  <a:pt x="1304654" y="-2323"/>
                  <a:pt x="1133704" y="18288"/>
                </a:cubicBezTo>
                <a:cubicBezTo>
                  <a:pt x="962754" y="38899"/>
                  <a:pt x="457048" y="2985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sketch line 2">
            <a:extLst>
              <a:ext uri="{FF2B5EF4-FFF2-40B4-BE49-F238E27FC236}">
                <a16:creationId xmlns:a16="http://schemas.microsoft.com/office/drawing/2014/main" id="{8FFD9892-EDE5-4886-A313-66099DA8C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2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34A9EF42CEA2429BFE71237D19A485" ma:contentTypeVersion="12" ma:contentTypeDescription="Create a new document." ma:contentTypeScope="" ma:versionID="f31a36017c73c56c51a43ac95cae2e29">
  <xsd:schema xmlns:xsd="http://www.w3.org/2001/XMLSchema" xmlns:xs="http://www.w3.org/2001/XMLSchema" xmlns:p="http://schemas.microsoft.com/office/2006/metadata/properties" xmlns:ns2="d658a4de-c667-4aed-9e1b-7dba23656a8d" xmlns:ns3="c5d369bd-8bde-467c-b699-c19601c37b97" targetNamespace="http://schemas.microsoft.com/office/2006/metadata/properties" ma:root="true" ma:fieldsID="9f01a24722a5e2305c0924706ffde06b" ns2:_="" ns3:_="">
    <xsd:import namespace="d658a4de-c667-4aed-9e1b-7dba23656a8d"/>
    <xsd:import namespace="c5d369bd-8bde-467c-b699-c19601c37b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58a4de-c667-4aed-9e1b-7dba23656a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d369bd-8bde-467c-b699-c19601c37b9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58BEE3-9F92-49B9-B184-731AFAD06E6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C03EED6-5359-4849-95FD-CC0D65B995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E801B3-CBCE-42C5-8BFF-D6599E1666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58a4de-c667-4aed-9e1b-7dba23656a8d"/>
    <ds:schemaRef ds:uri="c5d369bd-8bde-467c-b699-c19601c37b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5404</TotalTime>
  <Words>413</Words>
  <Application>Microsoft Macintosh PowerPoint</Application>
  <PresentationFormat>Widescreen</PresentationFormat>
  <Paragraphs>77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Lariat rental car fleet analysis</vt:lpstr>
      <vt:lpstr>Goals of this presentation</vt:lpstr>
      <vt:lpstr>Baseline performance of Lariat rental vehicle fleet</vt:lpstr>
      <vt:lpstr>Model 1 : Removal of loss-making cars</vt:lpstr>
      <vt:lpstr>Model 2 :Converting loss-making cars to profit-making cars through marketing or cost reduction</vt:lpstr>
      <vt:lpstr>Model 3 :Replace loss-making cars with top 10 most profitable cars</vt:lpstr>
      <vt:lpstr>Review options for increasing profit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Chaitra Kulkarni</cp:lastModifiedBy>
  <cp:revision>60</cp:revision>
  <dcterms:created xsi:type="dcterms:W3CDTF">2021-08-04T15:08:30Z</dcterms:created>
  <dcterms:modified xsi:type="dcterms:W3CDTF">2023-03-27T23:13:43Z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0x0101004E34A9EF42CEA2429BFE71237D19A485</vt:lpwstr>
  </property>
</Properties>
</file>