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89" r:id="rId2"/>
    <p:sldId id="488" r:id="rId3"/>
    <p:sldId id="491" r:id="rId4"/>
    <p:sldId id="499" r:id="rId5"/>
    <p:sldId id="4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Saal" initials="JS" lastIdx="1" clrIdx="0">
    <p:extLst>
      <p:ext uri="{19B8F6BF-5375-455C-9EA6-DF929625EA0E}">
        <p15:presenceInfo xmlns:p15="http://schemas.microsoft.com/office/powerpoint/2012/main" userId="228fcd53de0473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1C01FF"/>
    <a:srgbClr val="FF0000"/>
    <a:srgbClr val="4472C4"/>
    <a:srgbClr val="00365F"/>
    <a:srgbClr val="5DA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2"/>
    <p:restoredTop sz="95221"/>
  </p:normalViewPr>
  <p:slideViewPr>
    <p:cSldViewPr snapToGrid="0" snapToObjects="1">
      <p:cViewPr>
        <p:scale>
          <a:sx n="190" d="100"/>
          <a:sy n="190" d="100"/>
        </p:scale>
        <p:origin x="49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C03E3-B0BF-5C40-B9EC-4B39A4AA5E1B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A1FAC-02BD-7148-9F07-7C5DC556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7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0D2F-6AC7-374E-BE2F-DD0FB7695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614E4-05AB-5D48-B3A2-A652FE6A4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F5CC-B859-054C-A7CD-F3753442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E5F5D-B217-D945-96CB-D17FB6AE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DC97-C0D3-7740-80E9-FBC8601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387E-02A5-9848-A940-EFD3F665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B2B3F-6775-B745-8E44-31F2CEFD6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F672-0D7B-4648-BF08-6764A0EC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0BC7-6758-064D-A611-7DDC2691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7CF0-1C4E-044C-8928-459759A6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35C25-A450-8E40-AC59-517E9A494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B610A-889A-FF4F-83BB-F036202CF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F0E9-E69F-4F49-8C88-EB33D494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3618-8E09-704C-A660-24CBBA80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ADCF-F284-E146-A35C-1810500E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/Media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0551" y="1981200"/>
            <a:ext cx="10763249" cy="386238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usitana" charset="0"/>
                <a:ea typeface="Lusitana" charset="0"/>
                <a:cs typeface="Lusitana" charset="0"/>
              </a:defRPr>
            </a:lvl1pPr>
            <a:lvl2pPr>
              <a:defRPr sz="1600">
                <a:latin typeface="Lusitana" charset="0"/>
                <a:ea typeface="Lusitana" charset="0"/>
                <a:cs typeface="Lusitana" charset="0"/>
              </a:defRPr>
            </a:lvl2pPr>
            <a:lvl3pPr>
              <a:defRPr sz="1600">
                <a:latin typeface="Lusitana" charset="0"/>
                <a:ea typeface="Lusitana" charset="0"/>
                <a:cs typeface="Lusitana" charset="0"/>
              </a:defRPr>
            </a:lvl3pPr>
            <a:lvl4pPr>
              <a:defRPr sz="1600">
                <a:latin typeface="Lusitana" charset="0"/>
                <a:ea typeface="Lusitana" charset="0"/>
                <a:cs typeface="Lusitana" charset="0"/>
              </a:defRPr>
            </a:lvl4pPr>
            <a:lvl5pPr>
              <a:defRPr sz="1600">
                <a:latin typeface="Lusitana" charset="0"/>
                <a:ea typeface="Lusitana" charset="0"/>
                <a:cs typeface="Lusitan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90551" y="657225"/>
            <a:ext cx="10763250" cy="766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u="none">
                <a:solidFill>
                  <a:schemeClr val="tx1"/>
                </a:solidFill>
                <a:latin typeface="Barlow Semi Condensed Medium" charset="0"/>
                <a:ea typeface="Barlow Semi Condensed Medium" charset="0"/>
                <a:cs typeface="Barlow Semi Condensed Medium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496" y="5993026"/>
            <a:ext cx="687503" cy="86497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6200000">
            <a:off x="308216" y="1021319"/>
            <a:ext cx="490754" cy="671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06201" y="228599"/>
            <a:ext cx="685800" cy="381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567A4CEE-210B-4A43-8E57-98E37E0AC15F}" type="slidenum">
              <a:rPr lang="en-US" sz="900" b="0" i="0" spc="0" baseline="0" smtClean="0">
                <a:solidFill>
                  <a:schemeClr val="accent6"/>
                </a:solidFill>
                <a:latin typeface="Barlow Semi Condensed" charset="0"/>
                <a:ea typeface="Barlow Semi Condensed" charset="0"/>
                <a:cs typeface="Barlow Semi Condensed" charset="0"/>
              </a:rPr>
              <a:pPr algn="ctr"/>
              <a:t>‹#›</a:t>
            </a:fld>
            <a:endParaRPr lang="en-US" sz="900" b="0" i="0" spc="0" baseline="0" dirty="0">
              <a:solidFill>
                <a:schemeClr val="accent6"/>
              </a:solidFill>
              <a:latin typeface="Barlow Semi Condensed" charset="0"/>
              <a:ea typeface="Barlow Semi Condensed" charset="0"/>
              <a:cs typeface="Barlow Semi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7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0630-DCE3-3D4A-8642-669F151E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0B74-7B17-184C-8E0E-3D1E47D6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0B4F-D3AA-3248-88B9-0552C222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214B-695B-F842-8A48-A0A39E77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98D7-DE79-854B-987B-3B433034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A33E-7F73-244D-AFF8-E137FF97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DF2A-96ED-1840-B5CE-CFEE724F9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AB95-425C-FD49-AE6B-43821100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C63E-8B58-514C-9801-B7911A8E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BCE3E-4788-8D48-A236-BA9D3CFC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4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2869-C684-3C41-ACCE-C09E3239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972A-DF60-7A4F-AF6C-69E522A58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65B80-9535-724F-A17B-9BDA5C8C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296BF-FF55-1944-99B7-C6DE0E34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21672-A72E-C847-A606-DB7A3854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69DD4-0E19-5949-BE8E-D395F55B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F3E3-A1F3-2442-AAB6-6CF89BD0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0C651-1F13-7145-B60A-11731228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47DFB-052E-7743-9FDA-DF003885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46015-185A-E544-8987-88DFB022F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4C2E5-B9BD-6D43-A1E9-F7C33D98F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7794E-965F-2043-893A-C8DBB9A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34A8D-F337-804E-9DDB-11E2DAED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21EC2-9FE3-2D47-8CC0-10531F79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59E4-B4E4-3C4F-8347-8721F9CE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192B6-F394-554B-A697-CB13F1BC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BBE61-2A5A-854E-9B55-CF9EC672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4205D-EBB0-1D4F-BB89-5D5C1ECD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373DE-63B9-2848-A8EF-E989E20C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DA564-EB1C-7649-B923-BE3D3388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D9F69-8724-CA41-902A-A99E0DA7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57F6-4B65-8449-AF07-6E4C4CA7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AB35-F8AF-8A43-A67E-4F6C3970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63D9B-44F7-EF41-A2FC-F53A136A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97851-9A23-1140-86FF-712484A4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B117F-204F-4A4C-9835-1F417C09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DD546-B6D2-5548-8081-01F7A786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61CB-A6EF-854E-991C-D00A2849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BD640-67E5-E54E-930C-1F2AFA6CE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1FC4B-5003-7F4F-85AE-BD0430873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234F-4333-4543-B24E-B30951E8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D0770-5368-594E-9046-7A1C52A5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63FA-9D85-1143-AA2A-5E8F97C5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CFB87-CB5C-494F-9F8D-A250A5FC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8765-6333-8A4B-AAB6-1EF7BDD6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C98E-F51E-5842-8F71-5375B1401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BE73A-E1F9-6D4F-9902-0841F0514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4BAA-2A77-7948-A992-73E21FE4B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9022ECBA-F2CF-DD4A-A78E-32C058B08393}"/>
              </a:ext>
            </a:extLst>
          </p:cNvPr>
          <p:cNvSpPr txBox="1"/>
          <p:nvPr/>
        </p:nvSpPr>
        <p:spPr>
          <a:xfrm>
            <a:off x="9470995" y="6093871"/>
            <a:ext cx="26818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000" dirty="0">
              <a:latin typeface="Barlow Semi Condensed Medium" pitchFamily="2" charset="77"/>
            </a:endParaRPr>
          </a:p>
          <a:p>
            <a:endParaRPr lang="en-US" sz="2000" dirty="0">
              <a:latin typeface="Barlow Semi Condensed Medium" pitchFamily="2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Db workflow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45F1E-B0B7-824A-83AC-37835BC62EE3}"/>
              </a:ext>
            </a:extLst>
          </p:cNvPr>
          <p:cNvSpPr txBox="1"/>
          <p:nvPr/>
        </p:nvSpPr>
        <p:spPr>
          <a:xfrm>
            <a:off x="460947" y="3483848"/>
            <a:ext cx="334617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Relevant articles published since 2004. (200+)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26A72-F42C-744D-8295-FB05B14B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908" y="2066532"/>
            <a:ext cx="2440326" cy="1336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41113E-F629-7741-8DD8-1CE92F6A5739}"/>
              </a:ext>
            </a:extLst>
          </p:cNvPr>
          <p:cNvSpPr txBox="1"/>
          <p:nvPr/>
        </p:nvSpPr>
        <p:spPr>
          <a:xfrm>
            <a:off x="4793908" y="5840075"/>
            <a:ext cx="351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Web-based data infrastructure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C8BA59-DEB5-2A40-80F4-B751B08A4B90}"/>
              </a:ext>
            </a:extLst>
          </p:cNvPr>
          <p:cNvCxnSpPr>
            <a:cxnSpLocks/>
          </p:cNvCxnSpPr>
          <p:nvPr/>
        </p:nvCxnSpPr>
        <p:spPr>
          <a:xfrm flipV="1">
            <a:off x="7845824" y="3961781"/>
            <a:ext cx="813456" cy="5956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32A3522-E1F1-2442-978B-C38BD8115994}"/>
              </a:ext>
            </a:extLst>
          </p:cNvPr>
          <p:cNvSpPr/>
          <p:nvPr/>
        </p:nvSpPr>
        <p:spPr>
          <a:xfrm>
            <a:off x="4406821" y="1590147"/>
            <a:ext cx="3168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Structured data template</a:t>
            </a:r>
            <a:endParaRPr lang="en-US" sz="20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281C170-B976-A541-BAEB-0F7F159D45DE}"/>
              </a:ext>
            </a:extLst>
          </p:cNvPr>
          <p:cNvCxnSpPr/>
          <p:nvPr/>
        </p:nvCxnSpPr>
        <p:spPr>
          <a:xfrm>
            <a:off x="3392912" y="2726908"/>
            <a:ext cx="1000305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D674AEC-21D7-F94C-8C72-961FC63052D9}"/>
              </a:ext>
            </a:extLst>
          </p:cNvPr>
          <p:cNvGrpSpPr/>
          <p:nvPr/>
        </p:nvGrpSpPr>
        <p:grpSpPr>
          <a:xfrm>
            <a:off x="4973049" y="4231424"/>
            <a:ext cx="2763414" cy="1507080"/>
            <a:chOff x="3856473" y="4795775"/>
            <a:chExt cx="2299275" cy="125395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E9B7493-E87F-2F45-B5F3-7F2EF39AF26D}"/>
                </a:ext>
              </a:extLst>
            </p:cNvPr>
            <p:cNvGrpSpPr/>
            <p:nvPr/>
          </p:nvGrpSpPr>
          <p:grpSpPr>
            <a:xfrm>
              <a:off x="3856473" y="4968896"/>
              <a:ext cx="2222533" cy="1080832"/>
              <a:chOff x="3409929" y="5200397"/>
              <a:chExt cx="2222533" cy="1080832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3CEBC0F3-D83B-D643-BA83-6CD2A5F05C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9929" y="5200397"/>
                <a:ext cx="1917733" cy="776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A4CF7EB8-BC01-6E45-90F9-F3D342DCC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2329" y="5352797"/>
                <a:ext cx="1917733" cy="776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06C51A76-E36A-CB46-B392-F87D09E7A7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4729" y="5505197"/>
                <a:ext cx="1917733" cy="776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82EBE156-9D0C-4F41-92EF-10BE1D532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398" t="8971" r="24572" b="8389"/>
            <a:stretch/>
          </p:blipFill>
          <p:spPr>
            <a:xfrm>
              <a:off x="5593405" y="4795775"/>
              <a:ext cx="562343" cy="910657"/>
            </a:xfrm>
            <a:prstGeom prst="rect">
              <a:avLst/>
            </a:prstGeom>
          </p:spPr>
        </p:pic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53B3E651-99B3-F147-A5C9-44332A5F3494}"/>
              </a:ext>
            </a:extLst>
          </p:cNvPr>
          <p:cNvSpPr txBox="1"/>
          <p:nvPr/>
        </p:nvSpPr>
        <p:spPr>
          <a:xfrm>
            <a:off x="8581871" y="5718198"/>
            <a:ext cx="345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100s of mechanical properties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3F85C3-8349-4146-A415-FEAF71D3F7AB}"/>
              </a:ext>
            </a:extLst>
          </p:cNvPr>
          <p:cNvCxnSpPr>
            <a:cxnSpLocks/>
            <a:stCxn id="11" idx="2"/>
            <a:endCxn id="143" idx="0"/>
          </p:cNvCxnSpPr>
          <p:nvPr/>
        </p:nvCxnSpPr>
        <p:spPr>
          <a:xfrm>
            <a:off x="5798071" y="3403446"/>
            <a:ext cx="327405" cy="10360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2495DF21-ACB5-7942-942A-FE87AA08AE98}"/>
              </a:ext>
            </a:extLst>
          </p:cNvPr>
          <p:cNvSpPr txBox="1"/>
          <p:nvPr/>
        </p:nvSpPr>
        <p:spPr>
          <a:xfrm>
            <a:off x="10170547" y="3513736"/>
            <a:ext cx="188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Ultimate strength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C23274-DD29-BE48-8329-1CE9A1450D00}"/>
              </a:ext>
            </a:extLst>
          </p:cNvPr>
          <p:cNvSpPr txBox="1"/>
          <p:nvPr/>
        </p:nvSpPr>
        <p:spPr>
          <a:xfrm>
            <a:off x="1788412" y="6124039"/>
            <a:ext cx="28291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New MPEA publication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598229-C566-354D-AE26-A2CCDA5731D3}"/>
              </a:ext>
            </a:extLst>
          </p:cNvPr>
          <p:cNvCxnSpPr>
            <a:cxnSpLocks/>
          </p:cNvCxnSpPr>
          <p:nvPr/>
        </p:nvCxnSpPr>
        <p:spPr>
          <a:xfrm flipV="1">
            <a:off x="3524875" y="3660996"/>
            <a:ext cx="945893" cy="10101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D5851E-642C-5349-8F43-F7AB58CD5DF9}"/>
              </a:ext>
            </a:extLst>
          </p:cNvPr>
          <p:cNvGrpSpPr/>
          <p:nvPr/>
        </p:nvGrpSpPr>
        <p:grpSpPr>
          <a:xfrm>
            <a:off x="2381969" y="4778635"/>
            <a:ext cx="955007" cy="1318219"/>
            <a:chOff x="773290" y="4805820"/>
            <a:chExt cx="955007" cy="1318219"/>
          </a:xfrm>
        </p:grpSpPr>
        <p:sp>
          <p:nvSpPr>
            <p:cNvPr id="6" name="Snip Single Corner Rectangle 5">
              <a:extLst>
                <a:ext uri="{FF2B5EF4-FFF2-40B4-BE49-F238E27FC236}">
                  <a16:creationId xmlns:a16="http://schemas.microsoft.com/office/drawing/2014/main" id="{AF78FD84-A7D7-9B49-9CA1-533C1209DCDC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83FF25-43B3-AB46-9C48-3DC6FAB41CA1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1C8011E-5CD8-8D4D-927A-FDF0EED8A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A68B414-D709-2949-96B2-406D6C39311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EE1EDB4-2E7C-3C4F-A247-D384BD6552F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371EB3A-C08F-E640-B30C-A2CA2B14EE9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90491B1-6A72-994F-8B48-AFFBF1E41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4227DA4-B3A3-5043-A93C-AEB34A37B2D6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43D191B6-C2E4-4641-A87F-B4AC9960EE2B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332C10F-57B9-DE4F-808A-C4DBE9CDBCBF}"/>
              </a:ext>
            </a:extLst>
          </p:cNvPr>
          <p:cNvGrpSpPr/>
          <p:nvPr/>
        </p:nvGrpSpPr>
        <p:grpSpPr>
          <a:xfrm>
            <a:off x="595996" y="1965724"/>
            <a:ext cx="636648" cy="878780"/>
            <a:chOff x="773290" y="4805820"/>
            <a:chExt cx="955007" cy="1318219"/>
          </a:xfrm>
        </p:grpSpPr>
        <p:sp>
          <p:nvSpPr>
            <p:cNvPr id="115" name="Snip Single Corner Rectangle 114">
              <a:extLst>
                <a:ext uri="{FF2B5EF4-FFF2-40B4-BE49-F238E27FC236}">
                  <a16:creationId xmlns:a16="http://schemas.microsoft.com/office/drawing/2014/main" id="{684711AD-7596-8A43-A28B-4FBFC6CFFB6F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D9DD7B2-8450-834C-BF30-1CCEEDA3A64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EA95663-165C-9347-B40B-5CB22139D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FBDFEB8-7739-8148-BB21-FCB3ADEC95C3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704127A-278B-734A-9378-EDFB81D4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4428B3A-572F-CC4D-85A6-6112AA9506A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6926CCD-9B74-8D49-BCA2-08C2A23CF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25E19EAE-8299-9446-97F4-E7091C5C090E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278F7D52-DFF1-944E-B741-CBE5FF014DC6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D65D91C-AFA8-9F4B-B42B-C5DECCED15CA}"/>
              </a:ext>
            </a:extLst>
          </p:cNvPr>
          <p:cNvGrpSpPr/>
          <p:nvPr/>
        </p:nvGrpSpPr>
        <p:grpSpPr>
          <a:xfrm>
            <a:off x="774033" y="2179989"/>
            <a:ext cx="636648" cy="878780"/>
            <a:chOff x="773290" y="4805820"/>
            <a:chExt cx="955007" cy="1318219"/>
          </a:xfrm>
        </p:grpSpPr>
        <p:sp>
          <p:nvSpPr>
            <p:cNvPr id="165" name="Snip Single Corner Rectangle 164">
              <a:extLst>
                <a:ext uri="{FF2B5EF4-FFF2-40B4-BE49-F238E27FC236}">
                  <a16:creationId xmlns:a16="http://schemas.microsoft.com/office/drawing/2014/main" id="{9056BE38-0727-B149-93CE-E72903DC63EE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B939AD0-AF5A-854A-8E03-F56FB321AD2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93D6FF9-4D1C-6045-B891-D5E9377EA3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973DF4B-4922-724B-AD8F-BCCD73DE0BF9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E9E8644-9164-4B46-B672-C567111D809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4C1A271-3465-DD4A-B825-0CAE9A29C7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F0867A7-D28B-1445-AE40-BA9F116BC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66146A65-265E-4640-A635-42406A11598F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1CB01FCD-F991-CD4E-AE44-2BE85602F99A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76EBA1D-586D-784E-BEA7-E2E8554C2D14}"/>
              </a:ext>
            </a:extLst>
          </p:cNvPr>
          <p:cNvGrpSpPr/>
          <p:nvPr/>
        </p:nvGrpSpPr>
        <p:grpSpPr>
          <a:xfrm>
            <a:off x="928878" y="2423112"/>
            <a:ext cx="636648" cy="878780"/>
            <a:chOff x="773290" y="4805820"/>
            <a:chExt cx="955007" cy="1318219"/>
          </a:xfrm>
        </p:grpSpPr>
        <p:sp>
          <p:nvSpPr>
            <p:cNvPr id="175" name="Snip Single Corner Rectangle 174">
              <a:extLst>
                <a:ext uri="{FF2B5EF4-FFF2-40B4-BE49-F238E27FC236}">
                  <a16:creationId xmlns:a16="http://schemas.microsoft.com/office/drawing/2014/main" id="{104E468B-A469-D34F-B71C-AA6CC2D090C7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4151373-95E0-BE4C-8C5F-33333489659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A78F4BC-7BE9-F245-B909-9D665E4E3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A1218A3-E964-4447-B2BE-A3A677B953A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5516AAD-6C72-384A-9120-D5603C8CD1C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D09DC73-82E5-014B-B1C1-6C014A2ECE6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D98C580-E17B-7F45-8FF3-6E0B3D48C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B9C33D05-1DAE-7447-A43F-3C80909055FF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51B79B7D-99B3-824C-881C-BA29D143FC6F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899B277E-1DDD-8744-B570-B1B98B890089}"/>
              </a:ext>
            </a:extLst>
          </p:cNvPr>
          <p:cNvGrpSpPr/>
          <p:nvPr/>
        </p:nvGrpSpPr>
        <p:grpSpPr>
          <a:xfrm>
            <a:off x="1337515" y="1946998"/>
            <a:ext cx="636648" cy="878780"/>
            <a:chOff x="773290" y="4805820"/>
            <a:chExt cx="955007" cy="1318219"/>
          </a:xfrm>
        </p:grpSpPr>
        <p:sp>
          <p:nvSpPr>
            <p:cNvPr id="395" name="Snip Single Corner Rectangle 394">
              <a:extLst>
                <a:ext uri="{FF2B5EF4-FFF2-40B4-BE49-F238E27FC236}">
                  <a16:creationId xmlns:a16="http://schemas.microsoft.com/office/drawing/2014/main" id="{3BF91878-1373-C944-8B78-223A4A2E440F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663A9F26-FD25-404B-92B3-D54CB7909A35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B82A0B9D-C69D-4A4C-B3F9-8BA09821D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DC5A4045-D919-FB43-91AE-EF34F496C79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84EB5217-0777-C842-AA76-E1BF730E2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356754AF-4F22-A742-A9C9-B26FE42300E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1E02639-B301-AD42-B040-2EF7D45E1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Rounded Rectangle 401">
              <a:extLst>
                <a:ext uri="{FF2B5EF4-FFF2-40B4-BE49-F238E27FC236}">
                  <a16:creationId xmlns:a16="http://schemas.microsoft.com/office/drawing/2014/main" id="{683D402B-9568-9242-A545-2B016C74BD40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ounded Rectangle 402">
              <a:extLst>
                <a:ext uri="{FF2B5EF4-FFF2-40B4-BE49-F238E27FC236}">
                  <a16:creationId xmlns:a16="http://schemas.microsoft.com/office/drawing/2014/main" id="{A5E4A6DD-5F18-A141-A8D3-2498B275E6BC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94559DBE-9582-344C-92E3-DB39EE297543}"/>
              </a:ext>
            </a:extLst>
          </p:cNvPr>
          <p:cNvGrpSpPr/>
          <p:nvPr/>
        </p:nvGrpSpPr>
        <p:grpSpPr>
          <a:xfrm>
            <a:off x="1515552" y="2161263"/>
            <a:ext cx="636648" cy="878780"/>
            <a:chOff x="773290" y="4805820"/>
            <a:chExt cx="955007" cy="1318219"/>
          </a:xfrm>
        </p:grpSpPr>
        <p:sp>
          <p:nvSpPr>
            <p:cNvPr id="405" name="Snip Single Corner Rectangle 404">
              <a:extLst>
                <a:ext uri="{FF2B5EF4-FFF2-40B4-BE49-F238E27FC236}">
                  <a16:creationId xmlns:a16="http://schemas.microsoft.com/office/drawing/2014/main" id="{8AF30821-4C6E-7347-995F-566993E1F0B5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8E00067C-DA21-934D-AEAC-8EF22FA71EFE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761F7B84-D5F6-A540-8296-98AFA2286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097C06FA-1EDC-EC42-8468-89C6477E9AD1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5436835A-0EAE-7E4B-B487-D885F2C701A3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4EF3632-51F1-EE44-B8FA-F7D7CECE4839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F5182C1-E666-1C4A-AE69-89A7CDE03A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7D002091-845B-794F-8847-4C794EADD831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ounded Rectangle 412">
              <a:extLst>
                <a:ext uri="{FF2B5EF4-FFF2-40B4-BE49-F238E27FC236}">
                  <a16:creationId xmlns:a16="http://schemas.microsoft.com/office/drawing/2014/main" id="{B99C9415-C98F-C14C-AB86-ADC27305CB0E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E95138C-DCFE-2E43-B72F-042A715704CC}"/>
              </a:ext>
            </a:extLst>
          </p:cNvPr>
          <p:cNvGrpSpPr/>
          <p:nvPr/>
        </p:nvGrpSpPr>
        <p:grpSpPr>
          <a:xfrm>
            <a:off x="1670397" y="2404386"/>
            <a:ext cx="636648" cy="878780"/>
            <a:chOff x="773290" y="4805820"/>
            <a:chExt cx="955007" cy="1318219"/>
          </a:xfrm>
        </p:grpSpPr>
        <p:sp>
          <p:nvSpPr>
            <p:cNvPr id="415" name="Snip Single Corner Rectangle 414">
              <a:extLst>
                <a:ext uri="{FF2B5EF4-FFF2-40B4-BE49-F238E27FC236}">
                  <a16:creationId xmlns:a16="http://schemas.microsoft.com/office/drawing/2014/main" id="{5D42B38D-2B65-9F4E-8A37-D9D237635549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39D670D-7B1C-A14F-8E8A-41C060B2863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B02564D-D3BE-1B44-B2F4-BF0D773C1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1FDB2E3D-0C72-2E4A-9243-E8E3EC01B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2449D38-5957-804E-8374-57A01A5B827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1BB97257-562F-9947-BA83-B5354789B1D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E917EC21-1273-9C47-8B0F-F14BA9443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Rounded Rectangle 421">
              <a:extLst>
                <a:ext uri="{FF2B5EF4-FFF2-40B4-BE49-F238E27FC236}">
                  <a16:creationId xmlns:a16="http://schemas.microsoft.com/office/drawing/2014/main" id="{34F2802A-7CFC-AB4F-A8F5-F12CAF0C9A4F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ounded Rectangle 422">
              <a:extLst>
                <a:ext uri="{FF2B5EF4-FFF2-40B4-BE49-F238E27FC236}">
                  <a16:creationId xmlns:a16="http://schemas.microsoft.com/office/drawing/2014/main" id="{7EC0BF91-1DD4-CA42-A0E3-68570146FB08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9875DC41-5AF8-E446-8D53-68464CBB9735}"/>
              </a:ext>
            </a:extLst>
          </p:cNvPr>
          <p:cNvGrpSpPr/>
          <p:nvPr/>
        </p:nvGrpSpPr>
        <p:grpSpPr>
          <a:xfrm>
            <a:off x="2071852" y="1965724"/>
            <a:ext cx="636648" cy="878780"/>
            <a:chOff x="773290" y="4805820"/>
            <a:chExt cx="955007" cy="1318219"/>
          </a:xfrm>
        </p:grpSpPr>
        <p:sp>
          <p:nvSpPr>
            <p:cNvPr id="455" name="Snip Single Corner Rectangle 454">
              <a:extLst>
                <a:ext uri="{FF2B5EF4-FFF2-40B4-BE49-F238E27FC236}">
                  <a16:creationId xmlns:a16="http://schemas.microsoft.com/office/drawing/2014/main" id="{E9B6B575-4D9E-3647-8876-E67F61B8201F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5D7AF1C7-1E3C-3F4D-B3A3-9B121BE347C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148408B-E156-E94C-93F2-71FA4467EF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ECF4D26E-E90A-3C4D-9272-3FC236EA6F4F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8C336D8-809E-A243-BBE7-09E8594B04F2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54311FEC-C48A-E042-B9D2-0DBCECAF48D1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F6FA70A-6579-4A4D-BE4F-F7A5A7FB3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>
              <a:extLst>
                <a:ext uri="{FF2B5EF4-FFF2-40B4-BE49-F238E27FC236}">
                  <a16:creationId xmlns:a16="http://schemas.microsoft.com/office/drawing/2014/main" id="{3296A6F6-BF5A-BD4F-A8B5-F9F8A8A1CE69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ounded Rectangle 462">
              <a:extLst>
                <a:ext uri="{FF2B5EF4-FFF2-40B4-BE49-F238E27FC236}">
                  <a16:creationId xmlns:a16="http://schemas.microsoft.com/office/drawing/2014/main" id="{50F44F0B-4CDA-C44A-9E9B-27A3406C3355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0578D599-BA34-7545-979E-CE95E25B1A5A}"/>
              </a:ext>
            </a:extLst>
          </p:cNvPr>
          <p:cNvGrpSpPr/>
          <p:nvPr/>
        </p:nvGrpSpPr>
        <p:grpSpPr>
          <a:xfrm>
            <a:off x="2249889" y="2179989"/>
            <a:ext cx="636648" cy="878780"/>
            <a:chOff x="773290" y="4805820"/>
            <a:chExt cx="955007" cy="1318219"/>
          </a:xfrm>
        </p:grpSpPr>
        <p:sp>
          <p:nvSpPr>
            <p:cNvPr id="465" name="Snip Single Corner Rectangle 464">
              <a:extLst>
                <a:ext uri="{FF2B5EF4-FFF2-40B4-BE49-F238E27FC236}">
                  <a16:creationId xmlns:a16="http://schemas.microsoft.com/office/drawing/2014/main" id="{56660C03-9237-C246-B985-26E8C4D1B331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B5FAEBDB-CFEC-934C-9024-BAA2F31E215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BC7BA61C-2931-3047-BA8E-46D96D418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8943A3A3-E50B-7148-B0AB-CA67066E811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0A745242-5E77-CB4F-9F32-A863D7282FF2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B350B345-7BFE-B243-80A5-0D0249FEB607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781A1163-D3E7-804C-830F-8FB740512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Rounded Rectangle 471">
              <a:extLst>
                <a:ext uri="{FF2B5EF4-FFF2-40B4-BE49-F238E27FC236}">
                  <a16:creationId xmlns:a16="http://schemas.microsoft.com/office/drawing/2014/main" id="{43B76362-AE3F-004F-81B9-AA203CECA856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ounded Rectangle 472">
              <a:extLst>
                <a:ext uri="{FF2B5EF4-FFF2-40B4-BE49-F238E27FC236}">
                  <a16:creationId xmlns:a16="http://schemas.microsoft.com/office/drawing/2014/main" id="{42FD80EE-3498-5841-A39A-E3C1BDA22D8F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92706977-CE0B-E943-8E38-14E4170243B6}"/>
              </a:ext>
            </a:extLst>
          </p:cNvPr>
          <p:cNvGrpSpPr/>
          <p:nvPr/>
        </p:nvGrpSpPr>
        <p:grpSpPr>
          <a:xfrm>
            <a:off x="2404734" y="2423112"/>
            <a:ext cx="636648" cy="878780"/>
            <a:chOff x="773290" y="4805820"/>
            <a:chExt cx="955007" cy="1318219"/>
          </a:xfrm>
        </p:grpSpPr>
        <p:sp>
          <p:nvSpPr>
            <p:cNvPr id="475" name="Snip Single Corner Rectangle 474">
              <a:extLst>
                <a:ext uri="{FF2B5EF4-FFF2-40B4-BE49-F238E27FC236}">
                  <a16:creationId xmlns:a16="http://schemas.microsoft.com/office/drawing/2014/main" id="{82FBC745-E534-8F4E-8871-386505220D3E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4064E37C-AC03-E64D-A1B5-3B9D55C6021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253CD1D6-9528-E840-A37F-42FF0ED6D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6206E1-21D6-D54F-A2A4-D337CD99F22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67FFB193-898E-9740-8441-1C29459F8A6B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6BE3B935-A99E-4541-8257-52DA5B234B36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34B0463D-4862-7E44-82F2-9EFA1B65F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Rounded Rectangle 481">
              <a:extLst>
                <a:ext uri="{FF2B5EF4-FFF2-40B4-BE49-F238E27FC236}">
                  <a16:creationId xmlns:a16="http://schemas.microsoft.com/office/drawing/2014/main" id="{0ECB0D26-C6B4-394C-AEC2-C254F3E94529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ounded Rectangle 482">
              <a:extLst>
                <a:ext uri="{FF2B5EF4-FFF2-40B4-BE49-F238E27FC236}">
                  <a16:creationId xmlns:a16="http://schemas.microsoft.com/office/drawing/2014/main" id="{2556735C-B2FA-D940-B9A2-FB91E05FE55B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8BB200A-14CD-FA48-A648-B156CB94CCFA}"/>
              </a:ext>
            </a:extLst>
          </p:cNvPr>
          <p:cNvSpPr/>
          <p:nvPr/>
        </p:nvSpPr>
        <p:spPr>
          <a:xfrm>
            <a:off x="8015898" y="1716625"/>
            <a:ext cx="1883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Yield strength</a:t>
            </a:r>
            <a:endParaRPr lang="en-US" b="1" i="1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F08FC1-56AE-2E48-A386-EB6267E872F3}"/>
              </a:ext>
            </a:extLst>
          </p:cNvPr>
          <p:cNvSpPr/>
          <p:nvPr/>
        </p:nvSpPr>
        <p:spPr>
          <a:xfrm>
            <a:off x="10057023" y="1471121"/>
            <a:ext cx="1883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Elongation</a:t>
            </a:r>
            <a:endParaRPr lang="en-US" b="1" i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882342E-A746-1944-AC45-E0805C03205C}"/>
              </a:ext>
            </a:extLst>
          </p:cNvPr>
          <p:cNvSpPr txBox="1"/>
          <p:nvPr/>
        </p:nvSpPr>
        <p:spPr>
          <a:xfrm>
            <a:off x="8924132" y="3981418"/>
            <a:ext cx="112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Hardness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76CAEB-2BC7-5D43-B600-84A52A37BD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05" t="20109" r="23844" b="16050"/>
          <a:stretch/>
        </p:blipFill>
        <p:spPr>
          <a:xfrm>
            <a:off x="7843256" y="2086950"/>
            <a:ext cx="1713767" cy="1743597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E629F1C3-EFAB-A843-8339-C9295D13D5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032" t="20675" r="1294" b="51897"/>
          <a:stretch/>
        </p:blipFill>
        <p:spPr>
          <a:xfrm>
            <a:off x="11388398" y="1635594"/>
            <a:ext cx="764477" cy="924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F9D8B-8896-4044-A776-E74ED2A7D6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2763" y="3904157"/>
            <a:ext cx="1374997" cy="1348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5240D-2E85-2C48-BF33-15246D7134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9311" y="1863194"/>
            <a:ext cx="1499846" cy="1524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E51B76-02E3-CF42-9584-CE7FF505CF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00139" y="4370480"/>
            <a:ext cx="1410058" cy="13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5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YS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36BEE0-8371-C74D-A7ED-A22D9BAAF8A5}"/>
              </a:ext>
            </a:extLst>
          </p:cNvPr>
          <p:cNvSpPr/>
          <p:nvPr/>
        </p:nvSpPr>
        <p:spPr>
          <a:xfrm>
            <a:off x="9090228" y="1708842"/>
            <a:ext cx="1240324" cy="1720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E9B4A-69E3-5445-9D5E-7AEA45FD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235" y="1275143"/>
            <a:ext cx="6653882" cy="53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3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B429BE-BB3A-7040-96B9-199B34C67435}"/>
              </a:ext>
            </a:extLst>
          </p:cNvPr>
          <p:cNvSpPr txBox="1"/>
          <p:nvPr/>
        </p:nvSpPr>
        <p:spPr>
          <a:xfrm>
            <a:off x="862361" y="840059"/>
            <a:ext cx="16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YS temperature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105A2-DC34-3840-88E8-18211530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8" y="1929891"/>
            <a:ext cx="11203463" cy="37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4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FD81BA-6C46-3C46-95B0-65CEB2D4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16" y="1457492"/>
            <a:ext cx="4963890" cy="5101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840F37-D8C8-1149-A9DA-79471B6B4110}"/>
              </a:ext>
            </a:extLst>
          </p:cNvPr>
          <p:cNvSpPr txBox="1"/>
          <p:nvPr/>
        </p:nvSpPr>
        <p:spPr>
          <a:xfrm>
            <a:off x="2205872" y="1112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A691421-6619-A34F-B4FE-3967D8B94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1" y="657225"/>
            <a:ext cx="10763250" cy="766762"/>
          </a:xfrm>
        </p:spPr>
        <p:txBody>
          <a:bodyPr>
            <a:normAutofit/>
          </a:bodyPr>
          <a:lstStyle/>
          <a:p>
            <a:r>
              <a:rPr lang="en-US" sz="4400" dirty="0"/>
              <a:t>Outlier detection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5445EE-3532-FF43-A005-4F84427E3BEF}"/>
              </a:ext>
            </a:extLst>
          </p:cNvPr>
          <p:cNvCxnSpPr>
            <a:cxnSpLocks/>
          </p:cNvCxnSpPr>
          <p:nvPr/>
        </p:nvCxnSpPr>
        <p:spPr>
          <a:xfrm flipV="1">
            <a:off x="8771490" y="4327701"/>
            <a:ext cx="0" cy="979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90B1FB-1083-7A40-B06C-61AF91165A3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901453" y="5818227"/>
            <a:ext cx="8854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7916C1-DDE6-194A-A3E3-98A0A3405117}"/>
              </a:ext>
            </a:extLst>
          </p:cNvPr>
          <p:cNvCxnSpPr>
            <a:cxnSpLocks/>
          </p:cNvCxnSpPr>
          <p:nvPr/>
        </p:nvCxnSpPr>
        <p:spPr>
          <a:xfrm flipH="1" flipV="1">
            <a:off x="8564844" y="2343087"/>
            <a:ext cx="18384" cy="1193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AA0893E-6979-4A41-A5B2-AEED47D1CA1F}"/>
              </a:ext>
            </a:extLst>
          </p:cNvPr>
          <p:cNvSpPr/>
          <p:nvPr/>
        </p:nvSpPr>
        <p:spPr>
          <a:xfrm>
            <a:off x="5252712" y="5149659"/>
            <a:ext cx="429768" cy="4229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Semi Condensed Medium" pitchFamily="2" charset="77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B38D25F-E401-0242-8D79-13EED1C89DDC}"/>
              </a:ext>
            </a:extLst>
          </p:cNvPr>
          <p:cNvSpPr/>
          <p:nvPr/>
        </p:nvSpPr>
        <p:spPr>
          <a:xfrm>
            <a:off x="8828231" y="4527244"/>
            <a:ext cx="429768" cy="4229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Semi Condensed Medium" pitchFamily="2" charset="77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653BBB7-63F1-D44D-B18D-4A36EFDD6AA1}"/>
              </a:ext>
            </a:extLst>
          </p:cNvPr>
          <p:cNvSpPr/>
          <p:nvPr/>
        </p:nvSpPr>
        <p:spPr>
          <a:xfrm>
            <a:off x="8848616" y="2579746"/>
            <a:ext cx="429768" cy="4229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Semi Condensed Medium" pitchFamily="2" charset="77"/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6029BA-515F-AC45-9421-6A603ACCA580}"/>
              </a:ext>
            </a:extLst>
          </p:cNvPr>
          <p:cNvSpPr txBox="1"/>
          <p:nvPr/>
        </p:nvSpPr>
        <p:spPr>
          <a:xfrm>
            <a:off x="9408781" y="2606531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 Medium" pitchFamily="2" charset="77"/>
              </a:rPr>
              <a:t>Correct inaccuracy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3E9340-8F8F-D242-A4BC-4B4A42EB9BB2}"/>
              </a:ext>
            </a:extLst>
          </p:cNvPr>
          <p:cNvSpPr txBox="1"/>
          <p:nvPr/>
        </p:nvSpPr>
        <p:spPr>
          <a:xfrm>
            <a:off x="9254529" y="4527244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 Medium" pitchFamily="2" charset="77"/>
              </a:rPr>
              <a:t>Identify inaccuracy type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B90EE0-3BC1-9149-BAEA-E8CCC323DD4F}"/>
              </a:ext>
            </a:extLst>
          </p:cNvPr>
          <p:cNvSpPr txBox="1"/>
          <p:nvPr/>
        </p:nvSpPr>
        <p:spPr>
          <a:xfrm>
            <a:off x="4886789" y="4765479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 Medium" pitchFamily="2" charset="77"/>
              </a:rPr>
              <a:t>Identify source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DFF1CD-49CD-2246-8D87-9D535D104862}"/>
              </a:ext>
            </a:extLst>
          </p:cNvPr>
          <p:cNvSpPr txBox="1"/>
          <p:nvPr/>
        </p:nvSpPr>
        <p:spPr>
          <a:xfrm>
            <a:off x="10707624" y="-256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EAFDD-06E9-8B49-A210-8BBC5DE39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483" y="3536323"/>
            <a:ext cx="5714258" cy="615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8089E-84C0-BC41-9A50-7825577AC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715" y="1528746"/>
            <a:ext cx="5751026" cy="6084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831970-EB30-6B43-998B-45C4F52E6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6899" y="5246801"/>
            <a:ext cx="5714258" cy="11428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467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830DA23-94D2-E14B-BE50-4EA3993603D4}"/>
              </a:ext>
            </a:extLst>
          </p:cNvPr>
          <p:cNvGrpSpPr/>
          <p:nvPr/>
        </p:nvGrpSpPr>
        <p:grpSpPr>
          <a:xfrm>
            <a:off x="540756" y="1401948"/>
            <a:ext cx="5845837" cy="5018729"/>
            <a:chOff x="540756" y="1401948"/>
            <a:chExt cx="5845837" cy="50187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B81B86-D518-1542-BE0A-FAFA5E256D21}"/>
                </a:ext>
              </a:extLst>
            </p:cNvPr>
            <p:cNvSpPr txBox="1"/>
            <p:nvPr/>
          </p:nvSpPr>
          <p:spPr>
            <a:xfrm rot="5400000">
              <a:off x="4320803" y="3742035"/>
              <a:ext cx="3793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rlow Semi Condensed Medium" pitchFamily="2" charset="77"/>
                </a:rPr>
                <a:t>Number of records containing both elements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0CD6D78-91E4-FC4F-9DFF-6FEC338C9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756" y="1401948"/>
              <a:ext cx="5433930" cy="501872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9DCDF8-FA26-0F4E-82CD-30CA6906C7FB}"/>
                </a:ext>
              </a:extLst>
            </p:cNvPr>
            <p:cNvSpPr txBox="1"/>
            <p:nvPr/>
          </p:nvSpPr>
          <p:spPr>
            <a:xfrm>
              <a:off x="2157384" y="5117498"/>
              <a:ext cx="3084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rlow Semi Condensed Medium" pitchFamily="2" charset="77"/>
                </a:rPr>
                <a:t>4-element (ABCD) systems = 27,405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23BDEB-25CA-F64C-874E-54712A84A5A8}"/>
                </a:ext>
              </a:extLst>
            </p:cNvPr>
            <p:cNvSpPr txBox="1"/>
            <p:nvPr/>
          </p:nvSpPr>
          <p:spPr>
            <a:xfrm>
              <a:off x="2072424" y="5599810"/>
              <a:ext cx="3254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rlow Semi Condensed Medium" pitchFamily="2" charset="77"/>
                </a:rPr>
                <a:t>5-element (ABCDE) systems = 142,506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09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232484</TotalTime>
  <Words>72</Words>
  <Application>Microsoft Macintosh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Barlow Semi Condensed</vt:lpstr>
      <vt:lpstr>Barlow Semi Condensed Medium</vt:lpstr>
      <vt:lpstr>Calibri</vt:lpstr>
      <vt:lpstr>Calibri Light</vt:lpstr>
      <vt:lpstr>Lusitana</vt:lpstr>
      <vt:lpstr>Office Theme</vt:lpstr>
      <vt:lpstr>Db workflow </vt:lpstr>
      <vt:lpstr>YS scatterplot</vt:lpstr>
      <vt:lpstr>PowerPoint Presentation</vt:lpstr>
      <vt:lpstr>Outlier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 Borg</cp:lastModifiedBy>
  <cp:revision>757</cp:revision>
  <cp:lastPrinted>2019-05-30T23:03:05Z</cp:lastPrinted>
  <dcterms:created xsi:type="dcterms:W3CDTF">2018-12-20T17:02:41Z</dcterms:created>
  <dcterms:modified xsi:type="dcterms:W3CDTF">2020-11-12T16:34:51Z</dcterms:modified>
</cp:coreProperties>
</file>