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9" r:id="rId3"/>
    <p:sldId id="327" r:id="rId4"/>
    <p:sldId id="331" r:id="rId5"/>
    <p:sldId id="329" r:id="rId6"/>
    <p:sldId id="330" r:id="rId7"/>
    <p:sldId id="335" r:id="rId8"/>
    <p:sldId id="332" r:id="rId9"/>
    <p:sldId id="340" r:id="rId10"/>
    <p:sldId id="334" r:id="rId11"/>
    <p:sldId id="326" r:id="rId12"/>
    <p:sldId id="336" r:id="rId13"/>
    <p:sldId id="337" r:id="rId14"/>
    <p:sldId id="339" r:id="rId15"/>
    <p:sldId id="341" r:id="rId16"/>
    <p:sldId id="325" r:id="rId17"/>
    <p:sldId id="342" r:id="rId18"/>
    <p:sldId id="269" r:id="rId19"/>
    <p:sldId id="270" r:id="rId20"/>
    <p:sldId id="271" r:id="rId21"/>
    <p:sldId id="274" r:id="rId22"/>
    <p:sldId id="358" r:id="rId23"/>
    <p:sldId id="323" r:id="rId24"/>
    <p:sldId id="350" r:id="rId25"/>
    <p:sldId id="351" r:id="rId26"/>
    <p:sldId id="344" r:id="rId27"/>
    <p:sldId id="348" r:id="rId28"/>
    <p:sldId id="272" r:id="rId29"/>
    <p:sldId id="276" r:id="rId30"/>
    <p:sldId id="352" r:id="rId31"/>
    <p:sldId id="346" r:id="rId32"/>
    <p:sldId id="353" r:id="rId33"/>
    <p:sldId id="356" r:id="rId34"/>
    <p:sldId id="345" r:id="rId35"/>
    <p:sldId id="357" r:id="rId36"/>
    <p:sldId id="313" r:id="rId37"/>
    <p:sldId id="284" r:id="rId38"/>
    <p:sldId id="285" r:id="rId39"/>
    <p:sldId id="281" r:id="rId40"/>
    <p:sldId id="360" r:id="rId41"/>
    <p:sldId id="359" r:id="rId42"/>
    <p:sldId id="263" r:id="rId43"/>
    <p:sldId id="287" r:id="rId44"/>
    <p:sldId id="292" r:id="rId45"/>
    <p:sldId id="365" r:id="rId46"/>
    <p:sldId id="288" r:id="rId47"/>
    <p:sldId id="361" r:id="rId48"/>
    <p:sldId id="289" r:id="rId49"/>
    <p:sldId id="362" r:id="rId50"/>
    <p:sldId id="291" r:id="rId51"/>
    <p:sldId id="363" r:id="rId52"/>
    <p:sldId id="364" r:id="rId53"/>
    <p:sldId id="299" r:id="rId54"/>
    <p:sldId id="366" r:id="rId55"/>
    <p:sldId id="301" r:id="rId56"/>
    <p:sldId id="302" r:id="rId57"/>
    <p:sldId id="367" r:id="rId58"/>
    <p:sldId id="295" r:id="rId59"/>
    <p:sldId id="296" r:id="rId60"/>
    <p:sldId id="294" r:id="rId61"/>
    <p:sldId id="307" r:id="rId62"/>
    <p:sldId id="318" r:id="rId63"/>
  </p:sldIdLst>
  <p:sldSz cx="9144000" cy="6858000" type="screen4x3"/>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4502">
          <p15:clr>
            <a:srgbClr val="A4A3A4"/>
          </p15:clr>
        </p15:guide>
        <p15:guide id="2" pos="31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69919" autoAdjust="0"/>
  </p:normalViewPr>
  <p:slideViewPr>
    <p:cSldViewPr>
      <p:cViewPr>
        <p:scale>
          <a:sx n="55" d="100"/>
          <a:sy n="55" d="100"/>
        </p:scale>
        <p:origin x="-18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90" d="100"/>
          <a:sy n="90" d="100"/>
        </p:scale>
        <p:origin x="-1254" y="2226"/>
      </p:cViewPr>
      <p:guideLst>
        <p:guide orient="horz" pos="4502"/>
        <p:guide pos="31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_rels/data1.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18D5EB-AADA-4003-BF3B-248E4DE8341C}" type="doc">
      <dgm:prSet loTypeId="urn:microsoft.com/office/officeart/2005/8/layout/StepDownProcess" loCatId="process" qsTypeId="urn:microsoft.com/office/officeart/2005/8/quickstyle/simple3" qsCatId="simple" csTypeId="urn:microsoft.com/office/officeart/2005/8/colors/accent1_2" csCatId="accent1" phldr="1"/>
      <dgm:spPr/>
      <dgm:t>
        <a:bodyPr/>
        <a:lstStyle/>
        <a:p>
          <a:endParaRPr lang="en-AU"/>
        </a:p>
      </dgm:t>
    </dgm:pt>
    <dgm:pt modelId="{91C56BC6-852F-488D-9A97-17C38AC6F006}">
      <dgm:prSet phldrT="[Text]"/>
      <dgm:spPr/>
      <dgm:t>
        <a:bodyPr/>
        <a:lstStyle/>
        <a:p>
          <a:r>
            <a:rPr lang="en-US" dirty="0" smtClean="0">
              <a:latin typeface="Calibri" panose="020F0502020204030204" pitchFamily="34" charset="0"/>
            </a:rPr>
            <a:t>Working Directory</a:t>
          </a:r>
          <a:endParaRPr lang="en-AU" dirty="0">
            <a:latin typeface="Calibri" panose="020F0502020204030204" pitchFamily="34" charset="0"/>
          </a:endParaRPr>
        </a:p>
      </dgm:t>
    </dgm:pt>
    <dgm:pt modelId="{A9E4BEC6-B33C-4E87-89F4-66E88E9A26B9}" type="parTrans" cxnId="{F27DFDC1-2A45-4A58-A9DC-7ABEE3DD040A}">
      <dgm:prSet/>
      <dgm:spPr/>
      <dgm:t>
        <a:bodyPr/>
        <a:lstStyle/>
        <a:p>
          <a:endParaRPr lang="en-AU"/>
        </a:p>
      </dgm:t>
    </dgm:pt>
    <dgm:pt modelId="{EEFD3ACF-46D2-4BC1-A5B4-28E3AA6E9E2D}" type="sibTrans" cxnId="{F27DFDC1-2A45-4A58-A9DC-7ABEE3DD040A}">
      <dgm:prSet/>
      <dgm:spPr/>
      <dgm:t>
        <a:bodyPr/>
        <a:lstStyle/>
        <a:p>
          <a:endParaRPr lang="en-AU"/>
        </a:p>
      </dgm:t>
    </dgm:pt>
    <dgm:pt modelId="{FA150729-DAE3-4442-8801-343C6E0769FD}">
      <dgm:prSet phldrT="[Text]"/>
      <dgm:spPr/>
      <dgm:t>
        <a:bodyPr/>
        <a:lstStyle/>
        <a:p>
          <a:r>
            <a:rPr lang="en-US" dirty="0" smtClean="0">
              <a:latin typeface="Calibri" panose="020F0502020204030204" pitchFamily="34" charset="0"/>
            </a:rPr>
            <a:t>Staging Area (Index)</a:t>
          </a:r>
          <a:endParaRPr lang="en-AU" dirty="0">
            <a:latin typeface="Calibri" panose="020F0502020204030204" pitchFamily="34" charset="0"/>
          </a:endParaRPr>
        </a:p>
      </dgm:t>
    </dgm:pt>
    <dgm:pt modelId="{41DA92FD-042F-4B2D-9606-60D48198680D}" type="parTrans" cxnId="{B7BD05DB-C6B6-49EC-B106-5107638D8D6A}">
      <dgm:prSet/>
      <dgm:spPr/>
      <dgm:t>
        <a:bodyPr/>
        <a:lstStyle/>
        <a:p>
          <a:endParaRPr lang="en-AU"/>
        </a:p>
      </dgm:t>
    </dgm:pt>
    <dgm:pt modelId="{619D6123-F557-46E4-9BE0-0193C1595257}" type="sibTrans" cxnId="{B7BD05DB-C6B6-49EC-B106-5107638D8D6A}">
      <dgm:prSet/>
      <dgm:spPr/>
      <dgm:t>
        <a:bodyPr/>
        <a:lstStyle/>
        <a:p>
          <a:endParaRPr lang="en-AU"/>
        </a:p>
      </dgm:t>
    </dgm:pt>
    <dgm:pt modelId="{7BB17FE1-BE9F-4A3F-BB5B-797521D8B003}">
      <dgm:prSet phldrT="[Text]"/>
      <dgm:spPr/>
      <dgm:t>
        <a:bodyPr/>
        <a:lstStyle/>
        <a:p>
          <a:r>
            <a:rPr lang="en-US" dirty="0" smtClean="0">
              <a:latin typeface="Calibri" panose="020F0502020204030204" pitchFamily="34" charset="0"/>
            </a:rPr>
            <a:t>Repository</a:t>
          </a:r>
          <a:endParaRPr lang="en-AU" dirty="0">
            <a:latin typeface="Calibri" panose="020F0502020204030204" pitchFamily="34" charset="0"/>
          </a:endParaRPr>
        </a:p>
      </dgm:t>
    </dgm:pt>
    <dgm:pt modelId="{AE5F2BB9-65AC-4EB8-8786-0036A9EA29BF}" type="parTrans" cxnId="{69F47463-2441-4F28-BF6C-772D84C47072}">
      <dgm:prSet/>
      <dgm:spPr/>
      <dgm:t>
        <a:bodyPr/>
        <a:lstStyle/>
        <a:p>
          <a:endParaRPr lang="en-AU"/>
        </a:p>
      </dgm:t>
    </dgm:pt>
    <dgm:pt modelId="{4A5F11F0-D137-4CB5-9140-1CB2A9E71215}" type="sibTrans" cxnId="{69F47463-2441-4F28-BF6C-772D84C47072}">
      <dgm:prSet/>
      <dgm:spPr/>
      <dgm:t>
        <a:bodyPr/>
        <a:lstStyle/>
        <a:p>
          <a:endParaRPr lang="en-AU"/>
        </a:p>
      </dgm:t>
    </dgm:pt>
    <dgm:pt modelId="{FDE7507C-9773-4FF9-AFAD-A93B4D17DB9C}" type="pres">
      <dgm:prSet presAssocID="{AB18D5EB-AADA-4003-BF3B-248E4DE8341C}" presName="rootnode" presStyleCnt="0">
        <dgm:presLayoutVars>
          <dgm:chMax/>
          <dgm:chPref/>
          <dgm:dir/>
          <dgm:animLvl val="lvl"/>
        </dgm:presLayoutVars>
      </dgm:prSet>
      <dgm:spPr/>
      <dgm:t>
        <a:bodyPr/>
        <a:lstStyle/>
        <a:p>
          <a:endParaRPr lang="en-AU"/>
        </a:p>
      </dgm:t>
    </dgm:pt>
    <dgm:pt modelId="{EE59E02E-AD46-41A1-8E32-45DCCFF49135}" type="pres">
      <dgm:prSet presAssocID="{91C56BC6-852F-488D-9A97-17C38AC6F006}" presName="composite" presStyleCnt="0"/>
      <dgm:spPr/>
    </dgm:pt>
    <dgm:pt modelId="{13316548-BCE9-4FFB-AD60-BEDE42C20CA1}" type="pres">
      <dgm:prSet presAssocID="{91C56BC6-852F-488D-9A97-17C38AC6F006}" presName="bentUpArrow1" presStyleLbl="alignImgPlace1" presStyleIdx="0" presStyleCnt="2"/>
      <dgm:spPr>
        <a:blipFill rotWithShape="0">
          <a:blip xmlns:r="http://schemas.openxmlformats.org/officeDocument/2006/relationships" r:embed="rId1"/>
          <a:stretch>
            <a:fillRect/>
          </a:stretch>
        </a:blipFill>
      </dgm:spPr>
      <dgm:t>
        <a:bodyPr/>
        <a:lstStyle/>
        <a:p>
          <a:endParaRPr lang="en-AU"/>
        </a:p>
      </dgm:t>
    </dgm:pt>
    <dgm:pt modelId="{BCD80592-D0CB-4ED6-9327-B9991F20CB8E}" type="pres">
      <dgm:prSet presAssocID="{91C56BC6-852F-488D-9A97-17C38AC6F006}" presName="ParentText" presStyleLbl="node1" presStyleIdx="0" presStyleCnt="3" custLinFactNeighborX="-37234" custLinFactNeighborY="-784">
        <dgm:presLayoutVars>
          <dgm:chMax val="1"/>
          <dgm:chPref val="1"/>
          <dgm:bulletEnabled val="1"/>
        </dgm:presLayoutVars>
      </dgm:prSet>
      <dgm:spPr/>
      <dgm:t>
        <a:bodyPr/>
        <a:lstStyle/>
        <a:p>
          <a:endParaRPr lang="en-AU"/>
        </a:p>
      </dgm:t>
    </dgm:pt>
    <dgm:pt modelId="{FD82B337-1679-450D-BDD7-F5CF95E85846}" type="pres">
      <dgm:prSet presAssocID="{91C56BC6-852F-488D-9A97-17C38AC6F006}" presName="ChildText" presStyleLbl="revTx" presStyleIdx="0" presStyleCnt="2">
        <dgm:presLayoutVars>
          <dgm:chMax val="0"/>
          <dgm:chPref val="0"/>
          <dgm:bulletEnabled val="1"/>
        </dgm:presLayoutVars>
      </dgm:prSet>
      <dgm:spPr/>
    </dgm:pt>
    <dgm:pt modelId="{C3DD8612-9BFD-4468-95F9-5C1BF229777C}" type="pres">
      <dgm:prSet presAssocID="{EEFD3ACF-46D2-4BC1-A5B4-28E3AA6E9E2D}" presName="sibTrans" presStyleCnt="0"/>
      <dgm:spPr/>
    </dgm:pt>
    <dgm:pt modelId="{627A831E-5C47-4FB0-AD78-F448A88E66D4}" type="pres">
      <dgm:prSet presAssocID="{FA150729-DAE3-4442-8801-343C6E0769FD}" presName="composite" presStyleCnt="0"/>
      <dgm:spPr/>
    </dgm:pt>
    <dgm:pt modelId="{C534A2A2-2632-4489-A063-B0D8FFABBCA2}" type="pres">
      <dgm:prSet presAssocID="{FA150729-DAE3-4442-8801-343C6E0769FD}" presName="bentUpArrow1" presStyleLbl="alignImgPlace1" presStyleIdx="1" presStyleCnt="2" custLinFactNeighborX="39106" custLinFactNeighborY="-4766"/>
      <dgm:spPr/>
    </dgm:pt>
    <dgm:pt modelId="{FACEC61B-B6CF-47EE-BFA9-E3ED362669DD}" type="pres">
      <dgm:prSet presAssocID="{FA150729-DAE3-4442-8801-343C6E0769FD}" presName="ParentText" presStyleLbl="node1" presStyleIdx="1" presStyleCnt="3" custLinFactNeighborX="0" custLinFactNeighborY="338">
        <dgm:presLayoutVars>
          <dgm:chMax val="1"/>
          <dgm:chPref val="1"/>
          <dgm:bulletEnabled val="1"/>
        </dgm:presLayoutVars>
      </dgm:prSet>
      <dgm:spPr/>
      <dgm:t>
        <a:bodyPr/>
        <a:lstStyle/>
        <a:p>
          <a:endParaRPr lang="en-AU"/>
        </a:p>
      </dgm:t>
    </dgm:pt>
    <dgm:pt modelId="{0913F855-111F-442D-B9EE-9CA95477FA0C}" type="pres">
      <dgm:prSet presAssocID="{FA150729-DAE3-4442-8801-343C6E0769FD}" presName="ChildText" presStyleLbl="revTx" presStyleIdx="1" presStyleCnt="2">
        <dgm:presLayoutVars>
          <dgm:chMax val="0"/>
          <dgm:chPref val="0"/>
          <dgm:bulletEnabled val="1"/>
        </dgm:presLayoutVars>
      </dgm:prSet>
      <dgm:spPr/>
    </dgm:pt>
    <dgm:pt modelId="{7B87089C-9D68-4527-B3F9-2F9F8D389E7B}" type="pres">
      <dgm:prSet presAssocID="{619D6123-F557-46E4-9BE0-0193C1595257}" presName="sibTrans" presStyleCnt="0"/>
      <dgm:spPr/>
    </dgm:pt>
    <dgm:pt modelId="{4CDCE197-0B01-499A-AF0D-317F263ADA7B}" type="pres">
      <dgm:prSet presAssocID="{7BB17FE1-BE9F-4A3F-BB5B-797521D8B003}" presName="composite" presStyleCnt="0"/>
      <dgm:spPr/>
    </dgm:pt>
    <dgm:pt modelId="{8A199BFC-8176-4C6B-AD82-E7640A277001}" type="pres">
      <dgm:prSet presAssocID="{7BB17FE1-BE9F-4A3F-BB5B-797521D8B003}" presName="ParentText" presStyleLbl="node1" presStyleIdx="2" presStyleCnt="3" custLinFactNeighborX="25463" custLinFactNeighborY="-4446">
        <dgm:presLayoutVars>
          <dgm:chMax val="1"/>
          <dgm:chPref val="1"/>
          <dgm:bulletEnabled val="1"/>
        </dgm:presLayoutVars>
      </dgm:prSet>
      <dgm:spPr/>
      <dgm:t>
        <a:bodyPr/>
        <a:lstStyle/>
        <a:p>
          <a:endParaRPr lang="en-AU"/>
        </a:p>
      </dgm:t>
    </dgm:pt>
  </dgm:ptLst>
  <dgm:cxnLst>
    <dgm:cxn modelId="{65C739C4-4B76-4E08-933E-136BCF539F26}" type="presOf" srcId="{7BB17FE1-BE9F-4A3F-BB5B-797521D8B003}" destId="{8A199BFC-8176-4C6B-AD82-E7640A277001}" srcOrd="0" destOrd="0" presId="urn:microsoft.com/office/officeart/2005/8/layout/StepDownProcess"/>
    <dgm:cxn modelId="{636135F3-B5A7-4A62-9AE4-A0F77568E8BF}" type="presOf" srcId="{FA150729-DAE3-4442-8801-343C6E0769FD}" destId="{FACEC61B-B6CF-47EE-BFA9-E3ED362669DD}" srcOrd="0" destOrd="0" presId="urn:microsoft.com/office/officeart/2005/8/layout/StepDownProcess"/>
    <dgm:cxn modelId="{69F47463-2441-4F28-BF6C-772D84C47072}" srcId="{AB18D5EB-AADA-4003-BF3B-248E4DE8341C}" destId="{7BB17FE1-BE9F-4A3F-BB5B-797521D8B003}" srcOrd="2" destOrd="0" parTransId="{AE5F2BB9-65AC-4EB8-8786-0036A9EA29BF}" sibTransId="{4A5F11F0-D137-4CB5-9140-1CB2A9E71215}"/>
    <dgm:cxn modelId="{F27DFDC1-2A45-4A58-A9DC-7ABEE3DD040A}" srcId="{AB18D5EB-AADA-4003-BF3B-248E4DE8341C}" destId="{91C56BC6-852F-488D-9A97-17C38AC6F006}" srcOrd="0" destOrd="0" parTransId="{A9E4BEC6-B33C-4E87-89F4-66E88E9A26B9}" sibTransId="{EEFD3ACF-46D2-4BC1-A5B4-28E3AA6E9E2D}"/>
    <dgm:cxn modelId="{B7BD05DB-C6B6-49EC-B106-5107638D8D6A}" srcId="{AB18D5EB-AADA-4003-BF3B-248E4DE8341C}" destId="{FA150729-DAE3-4442-8801-343C6E0769FD}" srcOrd="1" destOrd="0" parTransId="{41DA92FD-042F-4B2D-9606-60D48198680D}" sibTransId="{619D6123-F557-46E4-9BE0-0193C1595257}"/>
    <dgm:cxn modelId="{F34226E6-E74D-4CED-B2D6-B19D835829B4}" type="presOf" srcId="{AB18D5EB-AADA-4003-BF3B-248E4DE8341C}" destId="{FDE7507C-9773-4FF9-AFAD-A93B4D17DB9C}" srcOrd="0" destOrd="0" presId="urn:microsoft.com/office/officeart/2005/8/layout/StepDownProcess"/>
    <dgm:cxn modelId="{6B21F9FA-CF10-4DE1-8A22-BC48AFDA877C}" type="presOf" srcId="{91C56BC6-852F-488D-9A97-17C38AC6F006}" destId="{BCD80592-D0CB-4ED6-9327-B9991F20CB8E}" srcOrd="0" destOrd="0" presId="urn:microsoft.com/office/officeart/2005/8/layout/StepDownProcess"/>
    <dgm:cxn modelId="{462D97D9-8912-4296-8E54-2A5240EEC7C1}" type="presParOf" srcId="{FDE7507C-9773-4FF9-AFAD-A93B4D17DB9C}" destId="{EE59E02E-AD46-41A1-8E32-45DCCFF49135}" srcOrd="0" destOrd="0" presId="urn:microsoft.com/office/officeart/2005/8/layout/StepDownProcess"/>
    <dgm:cxn modelId="{F437C0C7-6747-4387-8904-1E30E65C9F09}" type="presParOf" srcId="{EE59E02E-AD46-41A1-8E32-45DCCFF49135}" destId="{13316548-BCE9-4FFB-AD60-BEDE42C20CA1}" srcOrd="0" destOrd="0" presId="urn:microsoft.com/office/officeart/2005/8/layout/StepDownProcess"/>
    <dgm:cxn modelId="{37538C77-7692-45ED-8708-2133B27F23BF}" type="presParOf" srcId="{EE59E02E-AD46-41A1-8E32-45DCCFF49135}" destId="{BCD80592-D0CB-4ED6-9327-B9991F20CB8E}" srcOrd="1" destOrd="0" presId="urn:microsoft.com/office/officeart/2005/8/layout/StepDownProcess"/>
    <dgm:cxn modelId="{C55D0063-ED8E-40C9-B7F2-91EB368206D2}" type="presParOf" srcId="{EE59E02E-AD46-41A1-8E32-45DCCFF49135}" destId="{FD82B337-1679-450D-BDD7-F5CF95E85846}" srcOrd="2" destOrd="0" presId="urn:microsoft.com/office/officeart/2005/8/layout/StepDownProcess"/>
    <dgm:cxn modelId="{B59A1734-21F0-4655-9DA7-022281598387}" type="presParOf" srcId="{FDE7507C-9773-4FF9-AFAD-A93B4D17DB9C}" destId="{C3DD8612-9BFD-4468-95F9-5C1BF229777C}" srcOrd="1" destOrd="0" presId="urn:microsoft.com/office/officeart/2005/8/layout/StepDownProcess"/>
    <dgm:cxn modelId="{AF887C8F-75F4-4B85-87B0-8CF5F5B982A3}" type="presParOf" srcId="{FDE7507C-9773-4FF9-AFAD-A93B4D17DB9C}" destId="{627A831E-5C47-4FB0-AD78-F448A88E66D4}" srcOrd="2" destOrd="0" presId="urn:microsoft.com/office/officeart/2005/8/layout/StepDownProcess"/>
    <dgm:cxn modelId="{DE75CECD-E39C-4FC1-A829-A1CC85C2A5FD}" type="presParOf" srcId="{627A831E-5C47-4FB0-AD78-F448A88E66D4}" destId="{C534A2A2-2632-4489-A063-B0D8FFABBCA2}" srcOrd="0" destOrd="0" presId="urn:microsoft.com/office/officeart/2005/8/layout/StepDownProcess"/>
    <dgm:cxn modelId="{4F261B8B-0E0B-4CD5-AD35-707AA0B0775F}" type="presParOf" srcId="{627A831E-5C47-4FB0-AD78-F448A88E66D4}" destId="{FACEC61B-B6CF-47EE-BFA9-E3ED362669DD}" srcOrd="1" destOrd="0" presId="urn:microsoft.com/office/officeart/2005/8/layout/StepDownProcess"/>
    <dgm:cxn modelId="{FAB22DDC-F474-4CDD-AECF-4C361804D508}" type="presParOf" srcId="{627A831E-5C47-4FB0-AD78-F448A88E66D4}" destId="{0913F855-111F-442D-B9EE-9CA95477FA0C}" srcOrd="2" destOrd="0" presId="urn:microsoft.com/office/officeart/2005/8/layout/StepDownProcess"/>
    <dgm:cxn modelId="{9E3102A2-38A4-4D6C-A15F-BAC92941A7F9}" type="presParOf" srcId="{FDE7507C-9773-4FF9-AFAD-A93B4D17DB9C}" destId="{7B87089C-9D68-4527-B3F9-2F9F8D389E7B}" srcOrd="3" destOrd="0" presId="urn:microsoft.com/office/officeart/2005/8/layout/StepDownProcess"/>
    <dgm:cxn modelId="{6CEA591E-00CD-461B-81AB-824138CF744A}" type="presParOf" srcId="{FDE7507C-9773-4FF9-AFAD-A93B4D17DB9C}" destId="{4CDCE197-0B01-499A-AF0D-317F263ADA7B}" srcOrd="4" destOrd="0" presId="urn:microsoft.com/office/officeart/2005/8/layout/StepDownProcess"/>
    <dgm:cxn modelId="{ED76F683-D1C8-416A-A56D-5D63FFF1910F}" type="presParOf" srcId="{4CDCE197-0B01-499A-AF0D-317F263ADA7B}" destId="{8A199BFC-8176-4C6B-AD82-E7640A277001}"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1" cy="714772"/>
          </a:xfrm>
          <a:prstGeom prst="rect">
            <a:avLst/>
          </a:prstGeom>
        </p:spPr>
        <p:txBody>
          <a:bodyPr vert="horz" lIns="133073" tIns="66536" rIns="133073" bIns="66536" rtlCol="0"/>
          <a:lstStyle>
            <a:lvl1pPr algn="l">
              <a:defRPr sz="1700"/>
            </a:lvl1pPr>
          </a:lstStyle>
          <a:p>
            <a:endParaRPr lang="en-AU"/>
          </a:p>
        </p:txBody>
      </p:sp>
      <p:sp>
        <p:nvSpPr>
          <p:cNvPr id="3" name="Date Placeholder 2"/>
          <p:cNvSpPr>
            <a:spLocks noGrp="1"/>
          </p:cNvSpPr>
          <p:nvPr>
            <p:ph type="dt" idx="1"/>
          </p:nvPr>
        </p:nvSpPr>
        <p:spPr>
          <a:xfrm>
            <a:off x="5588628" y="0"/>
            <a:ext cx="4275401" cy="714772"/>
          </a:xfrm>
          <a:prstGeom prst="rect">
            <a:avLst/>
          </a:prstGeom>
        </p:spPr>
        <p:txBody>
          <a:bodyPr vert="horz" lIns="133073" tIns="66536" rIns="133073" bIns="66536" rtlCol="0"/>
          <a:lstStyle>
            <a:lvl1pPr algn="r">
              <a:defRPr sz="1700"/>
            </a:lvl1pPr>
          </a:lstStyle>
          <a:p>
            <a:fld id="{4C61E350-79FC-44DA-9755-E0DD7FCFED0D}" type="datetimeFigureOut">
              <a:rPr lang="en-AU" smtClean="0"/>
              <a:pPr/>
              <a:t>19/07/2016</a:t>
            </a:fld>
            <a:endParaRPr lang="en-AU"/>
          </a:p>
        </p:txBody>
      </p:sp>
      <p:sp>
        <p:nvSpPr>
          <p:cNvPr id="4" name="Slide Image Placeholder 3"/>
          <p:cNvSpPr>
            <a:spLocks noGrp="1" noRot="1" noChangeAspect="1"/>
          </p:cNvSpPr>
          <p:nvPr>
            <p:ph type="sldImg" idx="2"/>
          </p:nvPr>
        </p:nvSpPr>
        <p:spPr>
          <a:xfrm>
            <a:off x="1357313" y="1071563"/>
            <a:ext cx="7151687" cy="5362575"/>
          </a:xfrm>
          <a:prstGeom prst="rect">
            <a:avLst/>
          </a:prstGeom>
          <a:noFill/>
          <a:ln w="12700">
            <a:solidFill>
              <a:prstClr val="black"/>
            </a:solidFill>
          </a:ln>
        </p:spPr>
        <p:txBody>
          <a:bodyPr vert="horz" lIns="133073" tIns="66536" rIns="133073" bIns="66536" rtlCol="0" anchor="ctr"/>
          <a:lstStyle/>
          <a:p>
            <a:endParaRPr lang="en-AU"/>
          </a:p>
        </p:txBody>
      </p:sp>
      <p:sp>
        <p:nvSpPr>
          <p:cNvPr id="5" name="Notes Placeholder 4"/>
          <p:cNvSpPr>
            <a:spLocks noGrp="1"/>
          </p:cNvSpPr>
          <p:nvPr>
            <p:ph type="body" sz="quarter" idx="3"/>
          </p:nvPr>
        </p:nvSpPr>
        <p:spPr>
          <a:xfrm>
            <a:off x="1325763" y="6790334"/>
            <a:ext cx="7327516" cy="6432947"/>
          </a:xfrm>
          <a:prstGeom prst="rect">
            <a:avLst/>
          </a:prstGeom>
        </p:spPr>
        <p:txBody>
          <a:bodyPr vert="horz" lIns="133073" tIns="66536" rIns="133073" bIns="66536"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6" name="Footer Placeholder 5"/>
          <p:cNvSpPr>
            <a:spLocks noGrp="1"/>
          </p:cNvSpPr>
          <p:nvPr>
            <p:ph type="ftr" sz="quarter" idx="4"/>
          </p:nvPr>
        </p:nvSpPr>
        <p:spPr>
          <a:xfrm>
            <a:off x="0" y="13578185"/>
            <a:ext cx="4275401" cy="714772"/>
          </a:xfrm>
          <a:prstGeom prst="rect">
            <a:avLst/>
          </a:prstGeom>
        </p:spPr>
        <p:txBody>
          <a:bodyPr vert="horz" lIns="133073" tIns="66536" rIns="133073" bIns="66536" rtlCol="0" anchor="b"/>
          <a:lstStyle>
            <a:lvl1pPr algn="l">
              <a:defRPr sz="1700"/>
            </a:lvl1pPr>
          </a:lstStyle>
          <a:p>
            <a:endParaRPr lang="en-AU"/>
          </a:p>
        </p:txBody>
      </p:sp>
      <p:sp>
        <p:nvSpPr>
          <p:cNvPr id="7" name="Slide Number Placeholder 6"/>
          <p:cNvSpPr>
            <a:spLocks noGrp="1"/>
          </p:cNvSpPr>
          <p:nvPr>
            <p:ph type="sldNum" sz="quarter" idx="5"/>
          </p:nvPr>
        </p:nvSpPr>
        <p:spPr>
          <a:xfrm>
            <a:off x="5588628" y="13578185"/>
            <a:ext cx="4275401" cy="714772"/>
          </a:xfrm>
          <a:prstGeom prst="rect">
            <a:avLst/>
          </a:prstGeom>
        </p:spPr>
        <p:txBody>
          <a:bodyPr vert="horz" lIns="133073" tIns="66536" rIns="133073" bIns="66536" rtlCol="0" anchor="b"/>
          <a:lstStyle>
            <a:lvl1pPr algn="r">
              <a:defRPr sz="1700"/>
            </a:lvl1pPr>
          </a:lstStyle>
          <a:p>
            <a:fld id="{1E61CCA7-CBDC-4DCD-BC8E-5E952169B300}" type="slidenum">
              <a:rPr lang="en-AU" smtClean="0"/>
              <a:pPr/>
              <a:t>‹#›</a:t>
            </a:fld>
            <a:endParaRPr lang="en-AU"/>
          </a:p>
        </p:txBody>
      </p:sp>
    </p:spTree>
    <p:extLst>
      <p:ext uri="{BB962C8B-B14F-4D97-AF65-F5344CB8AC3E}">
        <p14:creationId xmlns:p14="http://schemas.microsoft.com/office/powerpoint/2010/main" val="2676662849"/>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By Ajit Singh (</a:t>
            </a:r>
            <a:r>
              <a:rPr lang="en-AU" b="1" dirty="0" smtClean="0"/>
              <a:t>CSYS</a:t>
            </a:r>
            <a:r>
              <a:rPr lang="en-AU" dirty="0" smtClean="0"/>
              <a:t>)</a:t>
            </a:r>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1</a:t>
            </a:fld>
            <a:endParaRPr lang="en-AU"/>
          </a:p>
        </p:txBody>
      </p:sp>
    </p:spTree>
    <p:extLst>
      <p:ext uri="{BB962C8B-B14F-4D97-AF65-F5344CB8AC3E}">
        <p14:creationId xmlns:p14="http://schemas.microsoft.com/office/powerpoint/2010/main" val="898716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10</a:t>
            </a:fld>
            <a:endParaRPr lang="en-AU"/>
          </a:p>
        </p:txBody>
      </p:sp>
    </p:spTree>
    <p:extLst>
      <p:ext uri="{BB962C8B-B14F-4D97-AF65-F5344CB8AC3E}">
        <p14:creationId xmlns:p14="http://schemas.microsoft.com/office/powerpoint/2010/main" val="3970449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Git </a:t>
            </a:r>
            <a:r>
              <a:rPr lang="en-US" dirty="0" smtClean="0"/>
              <a:t>supports </a:t>
            </a:r>
            <a:r>
              <a:rPr lang="en-US" b="1" i="1" dirty="0" smtClean="0"/>
              <a:t>rapid branching</a:t>
            </a:r>
            <a:r>
              <a:rPr lang="en-US" b="0" i="0" dirty="0" smtClean="0"/>
              <a:t> and </a:t>
            </a:r>
            <a:r>
              <a:rPr lang="en-US" b="1" i="1" dirty="0" smtClean="0"/>
              <a:t>merging</a:t>
            </a:r>
            <a:r>
              <a:rPr lang="en-US" dirty="0" smtClean="0"/>
              <a:t>. A core assumption in Git is that a change will be </a:t>
            </a:r>
            <a:r>
              <a:rPr lang="en-US" i="1" dirty="0" smtClean="0"/>
              <a:t>merged</a:t>
            </a:r>
            <a:r>
              <a:rPr lang="en-US" dirty="0" smtClean="0"/>
              <a:t> more often than it is </a:t>
            </a:r>
            <a:r>
              <a:rPr lang="en-US" i="1" dirty="0" smtClean="0"/>
              <a:t>written</a:t>
            </a:r>
            <a:r>
              <a:rPr lang="en-US" dirty="0" smtClean="0"/>
              <a:t>, as it is passed around various reviewers.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Branches in Git are very </a:t>
            </a:r>
            <a:r>
              <a:rPr lang="en-US" i="1" dirty="0" smtClean="0"/>
              <a:t>lightweight.</a:t>
            </a:r>
            <a:r>
              <a:rPr lang="en-US" i="1" baseline="0" dirty="0" smtClean="0"/>
              <a:t> </a:t>
            </a:r>
            <a:r>
              <a:rPr lang="en-US" dirty="0" smtClean="0"/>
              <a:t>A branch in Git is only a </a:t>
            </a:r>
            <a:r>
              <a:rPr lang="en-US" i="1" dirty="0" smtClean="0"/>
              <a:t>reference</a:t>
            </a:r>
            <a:r>
              <a:rPr lang="en-US" dirty="0" smtClean="0"/>
              <a:t> to a single commit.</a:t>
            </a:r>
            <a:r>
              <a:rPr lang="en-US" baseline="0" dirty="0" smtClean="0"/>
              <a:t> </a:t>
            </a:r>
            <a:r>
              <a:rPr lang="en-US" dirty="0" smtClean="0"/>
              <a:t>With its parental commits, the full branch structure can be constructed.</a:t>
            </a:r>
          </a:p>
          <a:p>
            <a:endParaRPr lang="en-AU" dirty="0" smtClean="0"/>
          </a:p>
          <a:p>
            <a:r>
              <a:rPr lang="en-AU" dirty="0" smtClean="0"/>
              <a:t>[</a:t>
            </a:r>
            <a:r>
              <a:rPr lang="en-AU" u="sng" dirty="0" smtClean="0"/>
              <a:t>Note:</a:t>
            </a:r>
            <a:r>
              <a:rPr lang="en-AU" baseline="0" dirty="0" smtClean="0"/>
              <a:t> the readme file of the Git source code elaborates on the name further: “</a:t>
            </a:r>
            <a:r>
              <a:rPr lang="en-US" baseline="0" dirty="0" smtClean="0"/>
              <a:t>The name "</a:t>
            </a:r>
            <a:r>
              <a:rPr lang="en-US" b="1" baseline="0" dirty="0" smtClean="0"/>
              <a:t>git</a:t>
            </a:r>
            <a:r>
              <a:rPr lang="en-US" baseline="0" dirty="0" smtClean="0"/>
              <a:t>" was given by Linus Torvalds when he wrote the very first version. He described the tool as "the stupid content tracker" and the name as (depending on your mood):</a:t>
            </a:r>
          </a:p>
          <a:p>
            <a:pPr marL="342900" indent="-342900">
              <a:buFont typeface="+mj-lt"/>
              <a:buAutoNum type="arabicPeriod"/>
            </a:pPr>
            <a:r>
              <a:rPr lang="en-US" baseline="0" dirty="0" smtClean="0"/>
              <a:t>random three-letter combination that is pronounceable, and not actually used by any common UNIX command.</a:t>
            </a:r>
          </a:p>
          <a:p>
            <a:pPr marL="342900" indent="-342900">
              <a:buFont typeface="+mj-lt"/>
              <a:buAutoNum type="arabicPeriod"/>
            </a:pPr>
            <a:r>
              <a:rPr lang="en-US" baseline="0" dirty="0" smtClean="0"/>
              <a:t>The fact that it is a mispronunciation of "get" may or may not be relevant.</a:t>
            </a:r>
          </a:p>
          <a:p>
            <a:pPr marL="342900" indent="-342900">
              <a:buFont typeface="+mj-lt"/>
              <a:buAutoNum type="arabicPeriod"/>
            </a:pPr>
            <a:r>
              <a:rPr lang="en-US" baseline="0" dirty="0" smtClean="0"/>
              <a:t>Git: stupid. contemptible and despicable. simple. Take your pick from the dictionary of slang (when Git shows errors).</a:t>
            </a:r>
          </a:p>
          <a:p>
            <a:pPr marL="342900" indent="-342900">
              <a:buFont typeface="+mj-lt"/>
              <a:buAutoNum type="arabicPeriod"/>
            </a:pPr>
            <a:r>
              <a:rPr lang="en-US" baseline="0" dirty="0" smtClean="0"/>
              <a:t>"global information tracker": you're in a good mood, and it actually works for you</a:t>
            </a:r>
            <a:r>
              <a:rPr lang="en-AU" baseline="0" dirty="0" smtClean="0"/>
              <a:t>]</a:t>
            </a:r>
          </a:p>
          <a:p>
            <a:pPr marL="0" indent="0">
              <a:buFont typeface="+mj-lt"/>
              <a:buNone/>
            </a:pPr>
            <a:endParaRPr lang="en-AU" baseline="0" dirty="0" smtClean="0"/>
          </a:p>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11</a:t>
            </a:fld>
            <a:endParaRPr lang="en-AU"/>
          </a:p>
        </p:txBody>
      </p:sp>
    </p:spTree>
    <p:extLst>
      <p:ext uri="{BB962C8B-B14F-4D97-AF65-F5344CB8AC3E}">
        <p14:creationId xmlns:p14="http://schemas.microsoft.com/office/powerpoint/2010/main" val="2162539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Git performance:</a:t>
            </a:r>
            <a:r>
              <a:rPr lang="en-US" u="none" dirty="0" smtClean="0"/>
              <a:t> Unlike some VCS, Git is not fooled by the names of the files when determining what the storage and version history of the file tree should be, instead, Git focuses on the file </a:t>
            </a:r>
            <a:r>
              <a:rPr lang="en-US" b="1" i="1" u="none" dirty="0" smtClean="0"/>
              <a:t>content</a:t>
            </a:r>
            <a:r>
              <a:rPr lang="en-US" u="none" dirty="0" smtClean="0"/>
              <a:t> itself. After all, source code files are frequently renamed, split, and rearranged.</a:t>
            </a:r>
          </a:p>
          <a:p>
            <a:endParaRPr lang="en-US" u="none" dirty="0" smtClean="0"/>
          </a:p>
          <a:p>
            <a:r>
              <a:rPr lang="en-US" u="none" dirty="0" smtClean="0"/>
              <a:t>The object format of </a:t>
            </a:r>
            <a:r>
              <a:rPr lang="en-US" u="none" dirty="0" err="1" smtClean="0"/>
              <a:t>Git's</a:t>
            </a:r>
            <a:r>
              <a:rPr lang="en-US" u="none" dirty="0" smtClean="0"/>
              <a:t> repository files uses a combination of </a:t>
            </a:r>
            <a:r>
              <a:rPr lang="en-US" i="1" u="none" dirty="0" smtClean="0"/>
              <a:t>delta encoding</a:t>
            </a:r>
            <a:r>
              <a:rPr lang="en-US" u="none" dirty="0" smtClean="0"/>
              <a:t> (storing content differences), compression and explicitly stores directory contents and version metadata objects.</a:t>
            </a:r>
          </a:p>
          <a:p>
            <a:endParaRPr lang="en-US" u="none" dirty="0" smtClean="0"/>
          </a:p>
          <a:p>
            <a:r>
              <a:rPr lang="en-US" u="none" dirty="0" smtClean="0"/>
              <a:t>Being </a:t>
            </a:r>
            <a:r>
              <a:rPr lang="en-US" b="1" i="1" u="none" dirty="0" smtClean="0"/>
              <a:t>distributed</a:t>
            </a:r>
            <a:r>
              <a:rPr lang="en-US" u="none" dirty="0" smtClean="0"/>
              <a:t> enables significant performance benefits as well.</a:t>
            </a:r>
          </a:p>
          <a:p>
            <a:r>
              <a:rPr lang="en-US" u="none" dirty="0" smtClean="0"/>
              <a:t>For example, a developer makes changes to source code, adding a feature for the upcoming 2.0 release, then commits those changes with descriptive messages. They then work on a second feature and commits those changes too. Naturally these are stored as separate pieces of work in the version history. They then switch to the version 1.3 branch of the same software to fix a bug that affects only that older version. The purpose of this is to enable the team to ship a bug fix release, version 1.3.1, before version 2.0 is ready. They can then return to the 2.0 branch to continue working on new features for 2.0 and all of this can occur without any network access and is therefore fast and reliable. They could even do it on an airplane. When they are ready to send all of the individually committed changes to the remote repository, they can “push” them in one command.</a:t>
            </a:r>
          </a:p>
          <a:p>
            <a:endParaRPr lang="en-AU" u="none"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12</a:t>
            </a:fld>
            <a:endParaRPr lang="en-AU"/>
          </a:p>
        </p:txBody>
      </p:sp>
    </p:spTree>
    <p:extLst>
      <p:ext uri="{BB962C8B-B14F-4D97-AF65-F5344CB8AC3E}">
        <p14:creationId xmlns:p14="http://schemas.microsoft.com/office/powerpoint/2010/main" val="3530605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Note:</a:t>
            </a:r>
            <a:r>
              <a:rPr lang="en-US" baseline="0" dirty="0" smtClean="0"/>
              <a:t> </a:t>
            </a:r>
            <a:r>
              <a:rPr lang="en-US" b="1" i="1" dirty="0" err="1" smtClean="0"/>
              <a:t>Git</a:t>
            </a:r>
            <a:r>
              <a:rPr lang="en-US" b="1" i="1" dirty="0" smtClean="0"/>
              <a:t>-LFS extension</a:t>
            </a:r>
            <a:r>
              <a:rPr lang="en-US" b="1" dirty="0" smtClean="0"/>
              <a:t> </a:t>
            </a:r>
            <a:r>
              <a:rPr lang="en-US" dirty="0" smtClean="0"/>
              <a:t>for GitHub can be installed and setup to handle larger files</a:t>
            </a:r>
            <a:r>
              <a:rPr lang="en-US" baseline="0" dirty="0" smtClean="0"/>
              <a:t> but it does have performance (and scalability) issues.</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Git security: </a:t>
            </a:r>
            <a:r>
              <a:rPr lang="en-US" sz="1900" dirty="0" smtClean="0">
                <a:latin typeface="Calibri" panose="020F0502020204030204" pitchFamily="34" charset="0"/>
              </a:rPr>
              <a:t>Some other version control systems have no protections against secret alteration at a later date. This can be a serious information security vulnerability for any organization that relies on software development.</a:t>
            </a:r>
          </a:p>
        </p:txBody>
      </p:sp>
      <p:sp>
        <p:nvSpPr>
          <p:cNvPr id="4" name="Slide Number Placeholder 3"/>
          <p:cNvSpPr>
            <a:spLocks noGrp="1"/>
          </p:cNvSpPr>
          <p:nvPr>
            <p:ph type="sldNum" sz="quarter" idx="10"/>
          </p:nvPr>
        </p:nvSpPr>
        <p:spPr/>
        <p:txBody>
          <a:bodyPr/>
          <a:lstStyle/>
          <a:p>
            <a:fld id="{1E61CCA7-CBDC-4DCD-BC8E-5E952169B300}" type="slidenum">
              <a:rPr lang="en-AU" smtClean="0"/>
              <a:pPr/>
              <a:t>13</a:t>
            </a:fld>
            <a:endParaRPr lang="en-AU"/>
          </a:p>
        </p:txBody>
      </p:sp>
    </p:spTree>
    <p:extLst>
      <p:ext uri="{BB962C8B-B14F-4D97-AF65-F5344CB8AC3E}">
        <p14:creationId xmlns:p14="http://schemas.microsoft.com/office/powerpoint/2010/main" val="407054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t>One of the biggest advantages of Git is its </a:t>
            </a:r>
            <a:r>
              <a:rPr lang="en-US" i="1" u="none" dirty="0" smtClean="0"/>
              <a:t>branching</a:t>
            </a:r>
            <a:r>
              <a:rPr lang="en-US" u="none" dirty="0" smtClean="0"/>
              <a:t> capabilities.</a:t>
            </a:r>
          </a:p>
          <a:p>
            <a:r>
              <a:rPr lang="en-US" u="none" dirty="0" smtClean="0"/>
              <a:t>Unlike centralized version control systems, Git branches are cheap and easy to merge. This facilitates the feature branch workflow popular with many Git users. </a:t>
            </a:r>
          </a:p>
          <a:p>
            <a:endParaRPr lang="en-US" u="none" dirty="0" smtClean="0"/>
          </a:p>
          <a:p>
            <a:r>
              <a:rPr lang="en-US" i="1" u="none" dirty="0" smtClean="0"/>
              <a:t>Feature branches</a:t>
            </a:r>
            <a:r>
              <a:rPr lang="en-US" u="none" dirty="0" smtClean="0"/>
              <a:t> provide an isolated environment for every change to your codebase.</a:t>
            </a:r>
          </a:p>
          <a:p>
            <a:endParaRPr lang="en-US" u="none" dirty="0" smtClean="0"/>
          </a:p>
          <a:p>
            <a:r>
              <a:rPr lang="en-US" u="none" dirty="0" smtClean="0"/>
              <a:t>When a developer wants to start working on something—no matter how big or small—they create a new branch. This ensures that the master branch always contains </a:t>
            </a:r>
            <a:r>
              <a:rPr lang="en-US" i="1" u="sng" dirty="0" smtClean="0"/>
              <a:t>production-quality code</a:t>
            </a:r>
            <a:r>
              <a:rPr lang="en-US" u="none" dirty="0" smtClean="0"/>
              <a:t>.</a:t>
            </a:r>
          </a:p>
          <a:p>
            <a:endParaRPr lang="en-US" u="none" dirty="0" smtClean="0"/>
          </a:p>
          <a:p>
            <a:r>
              <a:rPr lang="en-US" u="none" dirty="0" smtClean="0"/>
              <a:t>Using feature branches is not only more reliable than directly editing production code, but it also provides organizational benefits. They let you represent development work at the same granularity as the your agile backlog.</a:t>
            </a:r>
          </a:p>
          <a:p>
            <a:r>
              <a:rPr lang="en-US" u="none" dirty="0" smtClean="0"/>
              <a:t>For example, you might implement a policy where each JIRA ticket is addressed in its own feature branch.</a:t>
            </a:r>
          </a:p>
          <a:p>
            <a:endParaRPr lang="en-AU" u="none"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14</a:t>
            </a:fld>
            <a:endParaRPr lang="en-AU"/>
          </a:p>
        </p:txBody>
      </p:sp>
    </p:spTree>
    <p:extLst>
      <p:ext uri="{BB962C8B-B14F-4D97-AF65-F5344CB8AC3E}">
        <p14:creationId xmlns:p14="http://schemas.microsoft.com/office/powerpoint/2010/main" val="1724685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t>Switching from a centralized version control system to Git changes the way your development team creates software.</a:t>
            </a:r>
          </a:p>
          <a:p>
            <a:r>
              <a:rPr lang="en-US" u="none" dirty="0" smtClean="0"/>
              <a:t>And, if you’re a company that relies on its software for mission-critical applications, altering your development workflow impacts your entire business.</a:t>
            </a:r>
          </a:p>
          <a:p>
            <a:endParaRPr lang="en-US" u="none" dirty="0" smtClean="0"/>
          </a:p>
          <a:p>
            <a:r>
              <a:rPr lang="en-US" u="none" dirty="0" smtClean="0"/>
              <a:t>Git benefits each aspect of your organization, from your development team to your marketing team, and everything in between.</a:t>
            </a:r>
          </a:p>
          <a:p>
            <a:endParaRPr lang="en-US" u="none"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15</a:t>
            </a:fld>
            <a:endParaRPr lang="en-AU"/>
          </a:p>
        </p:txBody>
      </p:sp>
    </p:spTree>
    <p:extLst>
      <p:ext uri="{BB962C8B-B14F-4D97-AF65-F5344CB8AC3E}">
        <p14:creationId xmlns:p14="http://schemas.microsoft.com/office/powerpoint/2010/main" val="2002992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smtClean="0"/>
              <a:t>Posh-git</a:t>
            </a:r>
            <a:r>
              <a:rPr lang="en-AU" dirty="0" smtClean="0"/>
              <a:t>: http://dahlbyk.github.io/posh-git/</a:t>
            </a:r>
          </a:p>
          <a:p>
            <a:endParaRPr lang="en-AU" dirty="0" smtClean="0"/>
          </a:p>
          <a:p>
            <a:r>
              <a:rPr lang="en-AU" dirty="0" smtClean="0"/>
              <a:t>For more GUI clients, see:</a:t>
            </a:r>
          </a:p>
          <a:p>
            <a:pPr marL="342900" indent="-342900">
              <a:buFont typeface="+mj-lt"/>
              <a:buAutoNum type="arabicPeriod"/>
            </a:pPr>
            <a:r>
              <a:rPr lang="en-AU" dirty="0" smtClean="0"/>
              <a:t>https://git-scm.com/downloads/guis</a:t>
            </a:r>
          </a:p>
          <a:p>
            <a:pPr marL="342900" indent="-342900">
              <a:buFont typeface="+mj-lt"/>
              <a:buAutoNum type="arabicPeriod"/>
            </a:pPr>
            <a:r>
              <a:rPr lang="en-AU" baseline="0" dirty="0" smtClean="0"/>
              <a:t>https://www.maketecheasier.com/6-useful-graphical-git-client-for-linux/</a:t>
            </a:r>
          </a:p>
          <a:p>
            <a:pPr marL="0" indent="0">
              <a:buFont typeface="+mj-lt"/>
              <a:buNone/>
            </a:pPr>
            <a:endParaRPr lang="en-AU" baseline="0" dirty="0" smtClean="0"/>
          </a:p>
          <a:p>
            <a:pPr marL="0" indent="0">
              <a:buFont typeface="+mj-lt"/>
              <a:buNone/>
            </a:pPr>
            <a:r>
              <a:rPr lang="en-US" dirty="0" smtClean="0"/>
              <a:t>Git is an open source program for tracking changes in text files. It was written by the author of the Linux operating system, and is the core technology that </a:t>
            </a:r>
            <a:r>
              <a:rPr lang="en-US" b="1" dirty="0" smtClean="0"/>
              <a:t>GitHub</a:t>
            </a:r>
            <a:r>
              <a:rPr lang="en-US" dirty="0" smtClean="0"/>
              <a:t>, the social and user interface, is built on top of.</a:t>
            </a:r>
          </a:p>
          <a:p>
            <a:pPr marL="0" indent="0">
              <a:buFont typeface="+mj-lt"/>
              <a:buNone/>
            </a:pPr>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16</a:t>
            </a:fld>
            <a:endParaRPr lang="en-AU"/>
          </a:p>
        </p:txBody>
      </p:sp>
    </p:spTree>
    <p:extLst>
      <p:ext uri="{BB962C8B-B14F-4D97-AF65-F5344CB8AC3E}">
        <p14:creationId xmlns:p14="http://schemas.microsoft.com/office/powerpoint/2010/main" val="29493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download</a:t>
            </a:r>
            <a:r>
              <a:rPr lang="en-US" baseline="0" dirty="0" smtClean="0"/>
              <a:t> the latest version for Windows from https://git-scm.com/downloads .</a:t>
            </a:r>
            <a:endParaRPr lang="en-AU" dirty="0" smtClean="0"/>
          </a:p>
          <a:p>
            <a:r>
              <a:rPr lang="en-US" dirty="0" smtClean="0"/>
              <a:t>If you’re running</a:t>
            </a:r>
            <a:r>
              <a:rPr lang="en-US" baseline="0" dirty="0" smtClean="0"/>
              <a:t> on Linux platforms, your integrated package manager (apt, </a:t>
            </a:r>
            <a:r>
              <a:rPr lang="en-US" b="1" baseline="0" dirty="0" smtClean="0"/>
              <a:t>yum</a:t>
            </a:r>
            <a:r>
              <a:rPr lang="en-US" baseline="0" dirty="0" smtClean="0"/>
              <a:t>, rpm, </a:t>
            </a:r>
            <a:r>
              <a:rPr lang="en-US" baseline="0" dirty="0" err="1" smtClean="0"/>
              <a:t>etc</a:t>
            </a:r>
            <a:r>
              <a:rPr lang="en-US" baseline="0" dirty="0" smtClean="0"/>
              <a:t>) can help you out.</a:t>
            </a:r>
          </a:p>
          <a:p>
            <a:r>
              <a:rPr lang="en-US" baseline="0" dirty="0" smtClean="0"/>
              <a:t>OSX users can </a:t>
            </a:r>
            <a:r>
              <a:rPr lang="en-US" i="1" baseline="0" dirty="0" smtClean="0"/>
              <a:t>download</a:t>
            </a:r>
            <a:r>
              <a:rPr lang="en-US" baseline="0" dirty="0" smtClean="0"/>
              <a:t> or </a:t>
            </a:r>
            <a:r>
              <a:rPr lang="en-US" i="1" baseline="0" dirty="0" smtClean="0"/>
              <a:t>brew</a:t>
            </a:r>
            <a:r>
              <a:rPr lang="en-US" baseline="0" dirty="0" smtClean="0"/>
              <a:t>.</a:t>
            </a:r>
            <a:endParaRPr lang="en-AU" dirty="0" smtClean="0"/>
          </a:p>
          <a:p>
            <a:endParaRPr lang="en-AU" dirty="0" smtClean="0"/>
          </a:p>
          <a:p>
            <a:endParaRPr lang="en-AU" dirty="0" smtClean="0"/>
          </a:p>
          <a:p>
            <a:r>
              <a:rPr lang="en-AU" dirty="0" smtClean="0"/>
              <a:t>You will also need to have a </a:t>
            </a:r>
            <a:r>
              <a:rPr lang="en-AU" b="1" dirty="0" smtClean="0"/>
              <a:t>GitHub</a:t>
            </a:r>
            <a:r>
              <a:rPr lang="en-AU" dirty="0" smtClean="0"/>
              <a:t> account to use GitHub: can be a personal or an organizational account.</a:t>
            </a:r>
          </a:p>
          <a:p>
            <a:endParaRPr lang="en-AU"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17</a:t>
            </a:fld>
            <a:endParaRPr lang="en-AU"/>
          </a:p>
        </p:txBody>
      </p:sp>
    </p:spTree>
    <p:extLst>
      <p:ext uri="{BB962C8B-B14F-4D97-AF65-F5344CB8AC3E}">
        <p14:creationId xmlns:p14="http://schemas.microsoft.com/office/powerpoint/2010/main" val="3854463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Defaults are fine here.</a:t>
            </a:r>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18</a:t>
            </a:fld>
            <a:endParaRPr lang="en-AU"/>
          </a:p>
        </p:txBody>
      </p:sp>
    </p:spTree>
    <p:extLst>
      <p:ext uri="{BB962C8B-B14F-4D97-AF65-F5344CB8AC3E}">
        <p14:creationId xmlns:p14="http://schemas.microsoft.com/office/powerpoint/2010/main" val="3289811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handy</a:t>
            </a:r>
            <a:r>
              <a:rPr lang="en-US" baseline="0" dirty="0" smtClean="0"/>
              <a:t> to have Git in your path for all sorts of tools, so you might as well add it from the start.</a:t>
            </a:r>
          </a:p>
          <a:p>
            <a:r>
              <a:rPr lang="en-US" baseline="0" dirty="0" smtClean="0"/>
              <a:t>The third option is also unlikely to cause you any drama, so if you’re a Unix fan, it might be handy to have </a:t>
            </a:r>
            <a:r>
              <a:rPr lang="en-US" baseline="0" dirty="0" err="1" smtClean="0"/>
              <a:t>awk</a:t>
            </a:r>
            <a:r>
              <a:rPr lang="en-US" baseline="0" dirty="0" smtClean="0"/>
              <a:t>/curl/vim around too.</a:t>
            </a:r>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19</a:t>
            </a:fld>
            <a:endParaRPr lang="en-AU"/>
          </a:p>
        </p:txBody>
      </p:sp>
    </p:spTree>
    <p:extLst>
      <p:ext uri="{BB962C8B-B14F-4D97-AF65-F5344CB8AC3E}">
        <p14:creationId xmlns:p14="http://schemas.microsoft.com/office/powerpoint/2010/main" val="542187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think of a version control system (short: "VCS") as a kind of "database".</a:t>
            </a:r>
          </a:p>
          <a:p>
            <a:r>
              <a:rPr lang="en-US" dirty="0" smtClean="0"/>
              <a:t>It lets you save a snapshot of your complete project at any time you want.</a:t>
            </a:r>
          </a:p>
          <a:p>
            <a:r>
              <a:rPr lang="en-US" dirty="0" smtClean="0"/>
              <a:t>When you later take a look at an older snapshot (let's start calling it "version"), your VCS shows you exactly how it differed from the previous one.</a:t>
            </a:r>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2</a:t>
            </a:fld>
            <a:endParaRPr lang="en-AU"/>
          </a:p>
        </p:txBody>
      </p:sp>
    </p:spTree>
    <p:extLst>
      <p:ext uri="{BB962C8B-B14F-4D97-AF65-F5344CB8AC3E}">
        <p14:creationId xmlns:p14="http://schemas.microsoft.com/office/powerpoint/2010/main" val="783896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one</a:t>
            </a:r>
            <a:r>
              <a:rPr lang="en-US" baseline="0" dirty="0" smtClean="0"/>
              <a:t> is really only a concern in cross-platform environments. If you’re all on the same platform, then 3 is the option for you. For now, let’s run with option 1.</a:t>
            </a:r>
          </a:p>
          <a:p>
            <a:endParaRPr lang="en-US" baseline="0" dirty="0" smtClean="0"/>
          </a:p>
          <a:p>
            <a:r>
              <a:rPr lang="en-US" baseline="0" dirty="0" smtClean="0"/>
              <a:t>This setting can always be changed later using </a:t>
            </a:r>
            <a:r>
              <a:rPr lang="en-US" b="1" baseline="0" dirty="0" smtClean="0"/>
              <a:t>git </a:t>
            </a:r>
            <a:r>
              <a:rPr lang="en-US" b="1" baseline="0" dirty="0" err="1" smtClean="0"/>
              <a:t>config</a:t>
            </a:r>
            <a:r>
              <a:rPr lang="en-US" b="1" baseline="0" dirty="0" smtClean="0"/>
              <a:t> --global </a:t>
            </a:r>
            <a:r>
              <a:rPr lang="en-US" b="1" baseline="0" dirty="0" err="1" smtClean="0"/>
              <a:t>core.autocrlf</a:t>
            </a:r>
            <a:r>
              <a:rPr lang="en-US" b="1" baseline="0" dirty="0" smtClean="0"/>
              <a:t> false</a:t>
            </a:r>
          </a:p>
          <a:p>
            <a:r>
              <a:rPr lang="en-US" b="0" baseline="0" dirty="0" smtClean="0"/>
              <a:t>Now go forth &amp; install Git!</a:t>
            </a:r>
          </a:p>
          <a:p>
            <a:endParaRPr lang="en-US" b="0"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20</a:t>
            </a:fld>
            <a:endParaRPr lang="en-AU"/>
          </a:p>
        </p:txBody>
      </p:sp>
    </p:spTree>
    <p:extLst>
      <p:ext uri="{BB962C8B-B14F-4D97-AF65-F5344CB8AC3E}">
        <p14:creationId xmlns:p14="http://schemas.microsoft.com/office/powerpoint/2010/main" val="3579143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start using</a:t>
            </a:r>
            <a:r>
              <a:rPr lang="en-US" baseline="0" dirty="0" smtClean="0"/>
              <a:t> Git, it’s best to setup your username and email address.</a:t>
            </a:r>
          </a:p>
          <a:p>
            <a:endParaRPr lang="en-US" baseline="0" dirty="0" smtClean="0"/>
          </a:p>
          <a:p>
            <a:r>
              <a:rPr lang="en-US" baseline="0" dirty="0" smtClean="0"/>
              <a:t>Git won’t email you, but these details will appear at metadata in the commit history of your repository later on.</a:t>
            </a:r>
          </a:p>
          <a:p>
            <a:endParaRPr lang="en-US" baseline="0" dirty="0" smtClean="0"/>
          </a:p>
          <a:p>
            <a:r>
              <a:rPr lang="en-US" baseline="0" dirty="0" smtClean="0"/>
              <a:t>If you’re sharing a repo, it’s good to know who’s doing the committing. </a:t>
            </a:r>
          </a:p>
          <a:p>
            <a:endParaRPr lang="en-US" b="1" baseline="0" dirty="0" smtClean="0"/>
          </a:p>
          <a:p>
            <a:r>
              <a:rPr lang="en-US" b="0" baseline="0" dirty="0" smtClean="0"/>
              <a:t>This has nothing to do with </a:t>
            </a:r>
            <a:r>
              <a:rPr lang="en-US" b="1" baseline="0" dirty="0" smtClean="0"/>
              <a:t>authentication</a:t>
            </a:r>
            <a:r>
              <a:rPr lang="en-US" b="0" baseline="0" dirty="0" smtClean="0"/>
              <a:t>, i</a:t>
            </a:r>
            <a:r>
              <a:rPr lang="en-US" baseline="0" dirty="0" smtClean="0"/>
              <a:t>t’s just about attribution.</a:t>
            </a:r>
          </a:p>
          <a:p>
            <a:endParaRPr lang="en-US" baseline="0" dirty="0" smtClean="0"/>
          </a:p>
          <a:p>
            <a:r>
              <a:rPr lang="en-US" baseline="0" dirty="0" smtClean="0"/>
              <a:t>That </a:t>
            </a:r>
            <a:r>
              <a:rPr lang="en-US" b="1" i="1" baseline="0" dirty="0" smtClean="0"/>
              <a:t>--global</a:t>
            </a:r>
            <a:r>
              <a:rPr lang="en-US" baseline="0" dirty="0" smtClean="0"/>
              <a:t> is required since Git supports Global </a:t>
            </a:r>
            <a:r>
              <a:rPr lang="en-US" baseline="0" dirty="0" err="1" smtClean="0"/>
              <a:t>configs</a:t>
            </a:r>
            <a:r>
              <a:rPr lang="en-US" baseline="0" dirty="0" smtClean="0"/>
              <a:t> (which affect all Git repos for the current user), and local </a:t>
            </a:r>
            <a:r>
              <a:rPr lang="en-US" baseline="0" dirty="0" err="1" smtClean="0"/>
              <a:t>config</a:t>
            </a:r>
            <a:r>
              <a:rPr lang="en-US" baseline="0" dirty="0" smtClean="0"/>
              <a:t> which operate on a repo-by-repo basis.</a:t>
            </a:r>
          </a:p>
          <a:p>
            <a:endParaRPr lang="en-US" baseline="0" dirty="0" smtClean="0"/>
          </a:p>
          <a:p>
            <a:r>
              <a:rPr lang="en-US" baseline="0" dirty="0" smtClean="0"/>
              <a:t>If you’re curious what these commands do, you can always “</a:t>
            </a:r>
            <a:r>
              <a:rPr lang="en-US" b="1" baseline="0" dirty="0" smtClean="0"/>
              <a:t>git help </a:t>
            </a:r>
            <a:r>
              <a:rPr lang="en-US" b="1" baseline="0" dirty="0" err="1" smtClean="0"/>
              <a:t>config</a:t>
            </a:r>
            <a:r>
              <a:rPr lang="en-US" baseline="0" dirty="0" smtClean="0"/>
              <a:t>” to find out the details.</a:t>
            </a:r>
          </a:p>
          <a:p>
            <a:endParaRPr lang="en-US" baseline="0" dirty="0" smtClean="0"/>
          </a:p>
          <a:p>
            <a:endParaRPr lang="en-US" baseline="0" dirty="0" smtClean="0"/>
          </a:p>
          <a:p>
            <a:endParaRPr lang="en-US" baseline="0" dirty="0" smtClean="0"/>
          </a:p>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21</a:t>
            </a:fld>
            <a:endParaRPr lang="en-AU"/>
          </a:p>
        </p:txBody>
      </p:sp>
    </p:spTree>
    <p:extLst>
      <p:ext uri="{BB962C8B-B14F-4D97-AF65-F5344CB8AC3E}">
        <p14:creationId xmlns:p14="http://schemas.microsoft.com/office/powerpoint/2010/main" val="2924432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22</a:t>
            </a:fld>
            <a:endParaRPr lang="en-AU"/>
          </a:p>
        </p:txBody>
      </p:sp>
    </p:spTree>
    <p:extLst>
      <p:ext uri="{BB962C8B-B14F-4D97-AF65-F5344CB8AC3E}">
        <p14:creationId xmlns:p14="http://schemas.microsoft.com/office/powerpoint/2010/main" val="675119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latin typeface="Calibri" panose="020F0502020204030204" pitchFamily="34" charset="0"/>
              </a:rPr>
              <a:t>Think of a </a:t>
            </a:r>
            <a:r>
              <a:rPr lang="en-US" sz="1600" b="1" i="1" dirty="0" smtClean="0">
                <a:latin typeface="Calibri" panose="020F0502020204030204" pitchFamily="34" charset="0"/>
              </a:rPr>
              <a:t>repository</a:t>
            </a:r>
            <a:r>
              <a:rPr lang="en-US" sz="1600" dirty="0" smtClean="0">
                <a:latin typeface="Calibri" panose="020F0502020204030204" pitchFamily="34" charset="0"/>
              </a:rPr>
              <a:t> as a kind of database where your VCS stores all the versions and metadata that accumulate in the course of your project.</a:t>
            </a:r>
          </a:p>
          <a:p>
            <a:endParaRPr lang="en-US" sz="1600" dirty="0" smtClean="0">
              <a:latin typeface="Calibri" panose="020F0502020204030204" pitchFamily="34" charset="0"/>
            </a:endParaRPr>
          </a:p>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23</a:t>
            </a:fld>
            <a:endParaRPr lang="en-AU"/>
          </a:p>
        </p:txBody>
      </p:sp>
    </p:spTree>
    <p:extLst>
      <p:ext uri="{BB962C8B-B14F-4D97-AF65-F5344CB8AC3E}">
        <p14:creationId xmlns:p14="http://schemas.microsoft.com/office/powerpoint/2010/main" val="3192507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latin typeface="Calibri" panose="020F0502020204030204" pitchFamily="34" charset="0"/>
              </a:rPr>
              <a:t>A </a:t>
            </a:r>
            <a:r>
              <a:rPr lang="en-US" sz="1600" b="1" dirty="0" smtClean="0">
                <a:latin typeface="Calibri" panose="020F0502020204030204" pitchFamily="34" charset="0"/>
              </a:rPr>
              <a:t>commit</a:t>
            </a:r>
            <a:r>
              <a:rPr lang="en-US" sz="1600" dirty="0" smtClean="0">
                <a:latin typeface="Calibri" panose="020F0502020204030204" pitchFamily="34" charset="0"/>
              </a:rPr>
              <a:t> is a wrapper for a specific set of changes. The author of a commit has to comment what he did in a short "commit message". This helps other people (and himself) to understand later what his intention was when making these changes. </a:t>
            </a:r>
          </a:p>
          <a:p>
            <a:r>
              <a:rPr lang="en-US" sz="1600" dirty="0" smtClean="0">
                <a:latin typeface="Calibri" panose="020F0502020204030204" pitchFamily="34" charset="0"/>
              </a:rPr>
              <a:t>Every set of changes implicitly creates a new, different version of your project. Therefore, every commit also marks a specific version. It's a snapshot of your complete project at that certain point in time (but saved in a much more efficient way than simply duplicating the whole project...). The commit knows exactly how all of your files and directories looked and can therefore be used, e.g., to restore the project to that certain state.</a:t>
            </a:r>
          </a:p>
        </p:txBody>
      </p:sp>
      <p:sp>
        <p:nvSpPr>
          <p:cNvPr id="4" name="Slide Number Placeholder 3"/>
          <p:cNvSpPr>
            <a:spLocks noGrp="1"/>
          </p:cNvSpPr>
          <p:nvPr>
            <p:ph type="sldNum" sz="quarter" idx="10"/>
          </p:nvPr>
        </p:nvSpPr>
        <p:spPr/>
        <p:txBody>
          <a:bodyPr/>
          <a:lstStyle/>
          <a:p>
            <a:fld id="{1E61CCA7-CBDC-4DCD-BC8E-5E952169B300}" type="slidenum">
              <a:rPr lang="en-AU" smtClean="0"/>
              <a:pPr/>
              <a:t>24</a:t>
            </a:fld>
            <a:endParaRPr lang="en-AU"/>
          </a:p>
        </p:txBody>
      </p:sp>
    </p:spTree>
    <p:extLst>
      <p:ext uri="{BB962C8B-B14F-4D97-AF65-F5344CB8AC3E}">
        <p14:creationId xmlns:p14="http://schemas.microsoft.com/office/powerpoint/2010/main" val="2740336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600" dirty="0" smtClean="0">
                <a:latin typeface="Calibri" panose="020F0502020204030204" pitchFamily="34" charset="0"/>
              </a:rPr>
              <a:t>There are two kinds of repositories:</a:t>
            </a:r>
          </a:p>
          <a:p>
            <a:pPr marL="342900" indent="-342900">
              <a:buFont typeface="+mj-lt"/>
              <a:buAutoNum type="arabicPeriod"/>
            </a:pPr>
            <a:r>
              <a:rPr lang="en-US" sz="1600" dirty="0" smtClean="0">
                <a:latin typeface="Calibri" panose="020F0502020204030204" pitchFamily="34" charset="0"/>
              </a:rPr>
              <a:t>A "</a:t>
            </a:r>
            <a:r>
              <a:rPr lang="en-US" sz="1600" b="1" i="1" dirty="0" smtClean="0">
                <a:latin typeface="Calibri" panose="020F0502020204030204" pitchFamily="34" charset="0"/>
              </a:rPr>
              <a:t>local</a:t>
            </a:r>
            <a:r>
              <a:rPr lang="en-US" sz="1600" dirty="0" smtClean="0">
                <a:latin typeface="Calibri" panose="020F0502020204030204" pitchFamily="34" charset="0"/>
              </a:rPr>
              <a:t>" repository resides on your local computer, as a ".git" folder inside your project's root folder. You are the only person that can work with this repository, by committing changes to it.</a:t>
            </a:r>
          </a:p>
          <a:p>
            <a:pPr marL="342900" indent="-342900">
              <a:buFont typeface="+mj-lt"/>
              <a:buAutoNum type="arabicPeriod"/>
            </a:pPr>
            <a:r>
              <a:rPr lang="en-US" sz="1600" dirty="0" smtClean="0">
                <a:latin typeface="Calibri" panose="020F0502020204030204" pitchFamily="34" charset="0"/>
              </a:rPr>
              <a:t>A "</a:t>
            </a:r>
            <a:r>
              <a:rPr lang="en-US" sz="1600" b="1" i="1" dirty="0" smtClean="0">
                <a:latin typeface="Calibri" panose="020F0502020204030204" pitchFamily="34" charset="0"/>
              </a:rPr>
              <a:t>remote</a:t>
            </a:r>
            <a:r>
              <a:rPr lang="en-US" sz="1600" dirty="0" smtClean="0">
                <a:latin typeface="Calibri" panose="020F0502020204030204" pitchFamily="34" charset="0"/>
              </a:rPr>
              <a:t>" repository, in contrast, is typically located on a remote server on the internet or in your local network. No actual working files are associated with a remote repository: it has no working directory but it exclusively consists of the ".git" repository folder. Teams are using remote repositories to share &amp; exchange data: they serve as a common base where everybody can publish their own changes and receive changes from their teammates.</a:t>
            </a:r>
          </a:p>
          <a:p>
            <a:endParaRPr lang="en-US" sz="1600" dirty="0" smtClean="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1E61CCA7-CBDC-4DCD-BC8E-5E952169B300}" type="slidenum">
              <a:rPr lang="en-AU" smtClean="0"/>
              <a:pPr/>
              <a:t>25</a:t>
            </a:fld>
            <a:endParaRPr lang="en-AU"/>
          </a:p>
        </p:txBody>
      </p:sp>
    </p:spTree>
    <p:extLst>
      <p:ext uri="{BB962C8B-B14F-4D97-AF65-F5344CB8AC3E}">
        <p14:creationId xmlns:p14="http://schemas.microsoft.com/office/powerpoint/2010/main" val="1278989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Repository: </a:t>
            </a:r>
            <a:r>
              <a:rPr lang="en-US" sz="1600" b="0" i="0" kern="1200" dirty="0" smtClean="0">
                <a:solidFill>
                  <a:schemeClr val="tx1"/>
                </a:solidFill>
                <a:effectLst/>
                <a:latin typeface="+mn-lt"/>
                <a:ea typeface="+mn-ea"/>
                <a:cs typeface="+mn-cs"/>
              </a:rPr>
              <a:t>A repository is the most basic element of GitHub. They're easiest to imagine as a project's folder. A repository contains all of the project files (including documentation), and stores each file's revision history. Repositories can have multiple collaborators and can be either public or private.</a:t>
            </a:r>
          </a:p>
          <a:p>
            <a:endParaRPr lang="en-US" sz="1600" b="0" i="0" kern="1200" dirty="0" smtClean="0">
              <a:solidFill>
                <a:schemeClr val="tx1"/>
              </a:solidFill>
              <a:effectLst/>
              <a:latin typeface="+mn-lt"/>
              <a:ea typeface="+mn-ea"/>
              <a:cs typeface="+mn-cs"/>
            </a:endParaRPr>
          </a:p>
          <a:p>
            <a:r>
              <a:rPr lang="en-AU" dirty="0" smtClean="0"/>
              <a:t>Branch: </a:t>
            </a:r>
            <a:r>
              <a:rPr lang="en-US" dirty="0" smtClean="0"/>
              <a:t>A branch is a parallel version of a repository. It is contained within the repository, but does not affect the primary or master branch allowing you to work freely without disrupting the "live" version. When you've made the changes you want to make, you can merge your branch back into the master branch to publish your changes.</a:t>
            </a:r>
            <a:endParaRPr lang="en-AU" dirty="0" smtClean="0"/>
          </a:p>
          <a:p>
            <a:endParaRPr lang="en-AU" dirty="0" smtClean="0"/>
          </a:p>
          <a:p>
            <a:r>
              <a:rPr lang="en-US" sz="1600" b="0" i="0" kern="1200" dirty="0" smtClean="0">
                <a:solidFill>
                  <a:schemeClr val="tx1"/>
                </a:solidFill>
                <a:effectLst/>
                <a:latin typeface="+mn-lt"/>
                <a:ea typeface="+mn-ea"/>
                <a:cs typeface="+mn-cs"/>
              </a:rPr>
              <a:t>Master: The default development branch. Whenever you create a git repository, a branch named "master" is created, and becomes the active branch.</a:t>
            </a:r>
          </a:p>
          <a:p>
            <a:endParaRPr lang="en-US" sz="1600" b="0" i="0" kern="1200" dirty="0" smtClean="0">
              <a:solidFill>
                <a:schemeClr val="tx1"/>
              </a:solidFill>
              <a:effectLst/>
              <a:latin typeface="+mn-lt"/>
              <a:ea typeface="+mn-ea"/>
              <a:cs typeface="+mn-cs"/>
            </a:endParaRPr>
          </a:p>
          <a:p>
            <a:r>
              <a:rPr lang="en-AU" dirty="0" smtClean="0"/>
              <a:t>Commit: </a:t>
            </a:r>
            <a:r>
              <a:rPr lang="en-US" dirty="0" smtClean="0"/>
              <a:t>A commit, or "revision", is an individual change to a file (or set of files). It's like when you save a file, except with Git, every time you save it creates a unique ID (a.k.a. the "SHA" or "hash") that allows you to keep record of what changes were made when and by who. Commits usually contain a commit message which is a brief description of what changes were made.</a:t>
            </a:r>
          </a:p>
          <a:p>
            <a:endParaRPr lang="en-AU" dirty="0" smtClean="0"/>
          </a:p>
          <a:p>
            <a:r>
              <a:rPr lang="en-AU" dirty="0" smtClean="0"/>
              <a:t>Push: </a:t>
            </a:r>
            <a:r>
              <a:rPr lang="en-US" dirty="0" smtClean="0"/>
              <a:t>Pushing refers to sending your committed changes to a remote repository such as GitHub.com. For instance, if you change something locally, you'd want to then push those changes so that others may access them.</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26</a:t>
            </a:fld>
            <a:endParaRPr lang="en-AU"/>
          </a:p>
        </p:txBody>
      </p:sp>
    </p:spTree>
    <p:extLst>
      <p:ext uri="{BB962C8B-B14F-4D97-AF65-F5344CB8AC3E}">
        <p14:creationId xmlns:p14="http://schemas.microsoft.com/office/powerpoint/2010/main" val="1388665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Working Copy</a:t>
            </a:r>
            <a:r>
              <a:rPr lang="en-US" dirty="0" smtClean="0"/>
              <a:t>:</a:t>
            </a:r>
            <a:r>
              <a:rPr lang="en-US" baseline="0" dirty="0" smtClean="0"/>
              <a:t> </a:t>
            </a:r>
            <a:r>
              <a:rPr lang="en-US" dirty="0" smtClean="0"/>
              <a:t>The root folder of your project is often called the "working copy" (or "working directory"). It's the directory on your local computer that contains your project's files. You can always ask the version control system to populate your working copy with any version of your project.</a:t>
            </a:r>
          </a:p>
          <a:p>
            <a:r>
              <a:rPr lang="en-US" dirty="0" smtClean="0"/>
              <a:t>But you always only have one working copy with one specific version on your disk, not multiple in parallel.</a:t>
            </a:r>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27</a:t>
            </a:fld>
            <a:endParaRPr lang="en-AU"/>
          </a:p>
        </p:txBody>
      </p:sp>
    </p:spTree>
    <p:extLst>
      <p:ext uri="{BB962C8B-B14F-4D97-AF65-F5344CB8AC3E}">
        <p14:creationId xmlns:p14="http://schemas.microsoft.com/office/powerpoint/2010/main" val="1862348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in </a:t>
            </a:r>
            <a:r>
              <a:rPr lang="en-US" baseline="0" dirty="0" smtClean="0"/>
              <a:t>Git workflows is designed around these three stages.</a:t>
            </a:r>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28</a:t>
            </a:fld>
            <a:endParaRPr lang="en-AU"/>
          </a:p>
        </p:txBody>
      </p:sp>
    </p:spTree>
    <p:extLst>
      <p:ext uri="{BB962C8B-B14F-4D97-AF65-F5344CB8AC3E}">
        <p14:creationId xmlns:p14="http://schemas.microsoft.com/office/powerpoint/2010/main" val="3766329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basic unit of git is a </a:t>
            </a:r>
            <a:r>
              <a:rPr lang="en-AU" b="1" dirty="0" smtClean="0"/>
              <a:t>commit</a:t>
            </a:r>
            <a:r>
              <a:rPr lang="en-AU" dirty="0" smtClean="0"/>
              <a:t>.</a:t>
            </a:r>
          </a:p>
          <a:p>
            <a:r>
              <a:rPr lang="en-AU" dirty="0" smtClean="0"/>
              <a:t>If you’re into</a:t>
            </a:r>
            <a:r>
              <a:rPr lang="en-AU" baseline="0" dirty="0" smtClean="0"/>
              <a:t> the scary details, c</a:t>
            </a:r>
            <a:r>
              <a:rPr lang="en-AU" dirty="0" smtClean="0"/>
              <a:t>ommits are stored in a Directed</a:t>
            </a:r>
            <a:r>
              <a:rPr lang="en-AU" baseline="0" dirty="0" smtClean="0"/>
              <a:t> Acyclic Graph (so each commit keeps a record of its parent commit). </a:t>
            </a:r>
          </a:p>
          <a:p>
            <a:endParaRPr lang="en-AU" baseline="0" dirty="0" smtClean="0"/>
          </a:p>
          <a:p>
            <a:endParaRPr lang="en-AU"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29</a:t>
            </a:fld>
            <a:endParaRPr lang="en-AU"/>
          </a:p>
        </p:txBody>
      </p:sp>
    </p:spTree>
    <p:extLst>
      <p:ext uri="{BB962C8B-B14F-4D97-AF65-F5344CB8AC3E}">
        <p14:creationId xmlns:p14="http://schemas.microsoft.com/office/powerpoint/2010/main" val="121556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 of files that a VCS tracks is called a “</a:t>
            </a:r>
            <a:r>
              <a:rPr lang="en-US" b="1" i="1" dirty="0" smtClean="0"/>
              <a:t>repository</a:t>
            </a:r>
            <a:r>
              <a:rPr lang="en-US" dirty="0" smtClean="0"/>
              <a:t>”.</a:t>
            </a:r>
          </a:p>
          <a:p>
            <a:r>
              <a:rPr lang="en-US" dirty="0" smtClean="0"/>
              <a:t>The basic idea behind a VCS is that you could use it to “roll back” to an earlier version of any file (or group of files) in the repository in the event that the current version isn’t working or isn’t optimal.</a:t>
            </a:r>
          </a:p>
          <a:p>
            <a:endParaRPr lang="en-US" dirty="0" smtClean="0"/>
          </a:p>
          <a:p>
            <a:r>
              <a:rPr lang="en-US" dirty="0" smtClean="0"/>
              <a:t>Almost all version control systems, including Git, support multiple repositories, and typically each repository would represent a particular project, component, or function</a:t>
            </a:r>
          </a:p>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3</a:t>
            </a:fld>
            <a:endParaRPr lang="en-AU"/>
          </a:p>
        </p:txBody>
      </p:sp>
    </p:spTree>
    <p:extLst>
      <p:ext uri="{BB962C8B-B14F-4D97-AF65-F5344CB8AC3E}">
        <p14:creationId xmlns:p14="http://schemas.microsoft.com/office/powerpoint/2010/main" val="3898234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30</a:t>
            </a:fld>
            <a:endParaRPr lang="en-AU"/>
          </a:p>
        </p:txBody>
      </p:sp>
    </p:spTree>
    <p:extLst>
      <p:ext uri="{BB962C8B-B14F-4D97-AF65-F5344CB8AC3E}">
        <p14:creationId xmlns:p14="http://schemas.microsoft.com/office/powerpoint/2010/main" val="3507078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Clone: </a:t>
            </a:r>
            <a:r>
              <a:rPr lang="en-US" dirty="0" smtClean="0"/>
              <a:t>A clone is a copy of a repository that lives on your computer instead of on a website's server somewhere, or the act of making that copy. With your clone you can edit the files in your preferred editor and use Git to keep track of your changes without having to be online. It is, however, connected to the remote version so that changes can be synced between the two. You can push your local changes to the remote to keep them synced when you're online.</a:t>
            </a:r>
            <a:endParaRPr lang="en-AU" dirty="0" smtClean="0"/>
          </a:p>
          <a:p>
            <a:r>
              <a:rPr lang="en-AU" dirty="0" err="1" smtClean="0"/>
              <a:t>e.g</a:t>
            </a:r>
            <a:r>
              <a:rPr lang="en-AU" dirty="0" smtClean="0"/>
              <a:t>, </a:t>
            </a:r>
            <a:r>
              <a:rPr lang="en-GB" b="1" dirty="0" smtClean="0"/>
              <a:t>git clone https://github.com/AjitPS/testRepo.git</a:t>
            </a:r>
          </a:p>
          <a:p>
            <a:endParaRPr lang="en-AU" dirty="0" smtClean="0"/>
          </a:p>
          <a:p>
            <a:r>
              <a:rPr lang="en-AU" dirty="0" smtClean="0"/>
              <a:t>Remote: </a:t>
            </a:r>
            <a:r>
              <a:rPr lang="en-US" sz="1600" b="0" i="0" kern="1200" dirty="0" smtClean="0">
                <a:solidFill>
                  <a:schemeClr val="tx1"/>
                </a:solidFill>
                <a:effectLst/>
                <a:latin typeface="+mn-lt"/>
                <a:ea typeface="+mn-ea"/>
                <a:cs typeface="+mn-cs"/>
              </a:rPr>
              <a:t>This is the version of something that is hosted on a server, most likely GitHub.com. It can be connected to local clones so that changes can be synced.</a:t>
            </a:r>
            <a:endParaRPr lang="en-AU" dirty="0" smtClean="0"/>
          </a:p>
          <a:p>
            <a:endParaRPr lang="en-AU" dirty="0" smtClean="0"/>
          </a:p>
          <a:p>
            <a:r>
              <a:rPr lang="en-AU" dirty="0" smtClean="0"/>
              <a:t>Pull Request: </a:t>
            </a:r>
            <a:r>
              <a:rPr lang="en-US" sz="1600" b="0" i="0" kern="1200" dirty="0" smtClean="0">
                <a:solidFill>
                  <a:schemeClr val="tx1"/>
                </a:solidFill>
                <a:effectLst/>
                <a:latin typeface="+mn-lt"/>
                <a:ea typeface="+mn-ea"/>
                <a:cs typeface="+mn-cs"/>
              </a:rPr>
              <a:t>Pull requests are proposed changes to a repository submitted by a user and accepted or rejected by a repository's collaborators. Like issues, pull requests each have their own discussion forum.</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31</a:t>
            </a:fld>
            <a:endParaRPr lang="en-AU"/>
          </a:p>
        </p:txBody>
      </p:sp>
    </p:spTree>
    <p:extLst>
      <p:ext uri="{BB962C8B-B14F-4D97-AF65-F5344CB8AC3E}">
        <p14:creationId xmlns:p14="http://schemas.microsoft.com/office/powerpoint/2010/main" val="2424887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32</a:t>
            </a:fld>
            <a:endParaRPr lang="en-AU"/>
          </a:p>
        </p:txBody>
      </p:sp>
    </p:spTree>
    <p:extLst>
      <p:ext uri="{BB962C8B-B14F-4D97-AF65-F5344CB8AC3E}">
        <p14:creationId xmlns:p14="http://schemas.microsoft.com/office/powerpoint/2010/main" val="40920281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33</a:t>
            </a:fld>
            <a:endParaRPr lang="en-AU"/>
          </a:p>
        </p:txBody>
      </p:sp>
    </p:spTree>
    <p:extLst>
      <p:ext uri="{BB962C8B-B14F-4D97-AF65-F5344CB8AC3E}">
        <p14:creationId xmlns:p14="http://schemas.microsoft.com/office/powerpoint/2010/main" val="3279925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Fork: </a:t>
            </a:r>
            <a:r>
              <a:rPr lang="en-US" dirty="0" smtClean="0"/>
              <a:t>A fork is a personal copy of another user's repository that lives on your account. Forks allow you to freely make changes to a project without affecting the original. Forks remain attached to the original, allowing you to submit a pull request to the original's author to update with your changes. You can also keep your fork up to date by pulling in updates from the original.</a:t>
            </a:r>
            <a:endParaRPr lang="en-AU" dirty="0" smtClean="0"/>
          </a:p>
          <a:p>
            <a:endParaRPr lang="en-AU" dirty="0" smtClean="0"/>
          </a:p>
          <a:p>
            <a:r>
              <a:rPr lang="en-AU" dirty="0" smtClean="0"/>
              <a:t>Upstream: </a:t>
            </a:r>
            <a:r>
              <a:rPr lang="en-US" sz="1600" b="0" i="0" kern="1200" dirty="0" smtClean="0">
                <a:solidFill>
                  <a:schemeClr val="tx1"/>
                </a:solidFill>
                <a:effectLst/>
                <a:latin typeface="+mn-lt"/>
                <a:ea typeface="+mn-ea"/>
                <a:cs typeface="+mn-cs"/>
              </a:rPr>
              <a:t>When talking about a branch or a fork, the primary branch on the original repository is often referred to as the "upstream", since that is the main place that other changes will come in from. The branch/fork you are working on is then called the "downstream"</a:t>
            </a:r>
            <a:endParaRPr lang="en-AU" dirty="0" smtClean="0"/>
          </a:p>
          <a:p>
            <a:endParaRPr lang="en-AU" dirty="0" smtClean="0"/>
          </a:p>
          <a:p>
            <a:r>
              <a:rPr lang="en-AU" dirty="0" smtClean="0"/>
              <a:t>Pull:</a:t>
            </a:r>
            <a:r>
              <a:rPr lang="en-AU" baseline="0" dirty="0" smtClean="0"/>
              <a:t> </a:t>
            </a:r>
            <a:r>
              <a:rPr lang="en-US" baseline="0" dirty="0" smtClean="0"/>
              <a:t>Pull refers to when you are fetching in changes and merging them. For instance, if someone has edited the remote file you're both working on, you'll want to pull in those changes to your local copy so that it's up to date.</a:t>
            </a:r>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Adding a Git remote: </a:t>
            </a:r>
            <a:r>
              <a:rPr lang="en-GB" b="1" dirty="0" smtClean="0"/>
              <a:t>git remote add https://github.com/AjitPS/testRepo.git</a:t>
            </a:r>
          </a:p>
          <a:p>
            <a:endParaRPr lang="en-AU"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34</a:t>
            </a:fld>
            <a:endParaRPr lang="en-AU"/>
          </a:p>
        </p:txBody>
      </p:sp>
    </p:spTree>
    <p:extLst>
      <p:ext uri="{BB962C8B-B14F-4D97-AF65-F5344CB8AC3E}">
        <p14:creationId xmlns:p14="http://schemas.microsoft.com/office/powerpoint/2010/main" val="2650030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35</a:t>
            </a:fld>
            <a:endParaRPr lang="en-AU"/>
          </a:p>
        </p:txBody>
      </p:sp>
    </p:spTree>
    <p:extLst>
      <p:ext uri="{BB962C8B-B14F-4D97-AF65-F5344CB8AC3E}">
        <p14:creationId xmlns:p14="http://schemas.microsoft.com/office/powerpoint/2010/main" val="2192877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36</a:t>
            </a:fld>
            <a:endParaRPr lang="en-AU"/>
          </a:p>
        </p:txBody>
      </p:sp>
    </p:spTree>
    <p:extLst>
      <p:ext uri="{BB962C8B-B14F-4D97-AF65-F5344CB8AC3E}">
        <p14:creationId xmlns:p14="http://schemas.microsoft.com/office/powerpoint/2010/main" val="3998482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Gitk</a:t>
            </a:r>
            <a:r>
              <a:rPr lang="en-US" dirty="0" smtClean="0"/>
              <a:t> provides the most</a:t>
            </a:r>
            <a:r>
              <a:rPr lang="en-US" baseline="0" dirty="0" smtClean="0"/>
              <a:t> convenient GUI tool for viewing history, albeit with a fairly hideous UI.</a:t>
            </a:r>
          </a:p>
          <a:p>
            <a:endParaRPr lang="en-US" baseline="0" dirty="0" smtClean="0"/>
          </a:p>
          <a:p>
            <a:r>
              <a:rPr lang="en-US" baseline="0" dirty="0" smtClean="0"/>
              <a:t>If you’re more </a:t>
            </a:r>
            <a:r>
              <a:rPr lang="en-US" baseline="0" dirty="0" err="1" smtClean="0"/>
              <a:t>commandline</a:t>
            </a:r>
            <a:r>
              <a:rPr lang="en-US" baseline="0" dirty="0" smtClean="0"/>
              <a:t>, then </a:t>
            </a:r>
            <a:r>
              <a:rPr lang="en-US" b="1" baseline="0" dirty="0" smtClean="0"/>
              <a:t>git log --</a:t>
            </a:r>
            <a:r>
              <a:rPr lang="en-US" b="1" baseline="0" dirty="0" err="1" smtClean="0"/>
              <a:t>oneline</a:t>
            </a:r>
            <a:r>
              <a:rPr lang="en-US" baseline="0" dirty="0" smtClean="0"/>
              <a:t> is the way to go. We’ll teach you how to setup an alias for common commands shortly.</a:t>
            </a:r>
          </a:p>
          <a:p>
            <a:endParaRPr lang="en-US" baseline="0" dirty="0" smtClean="0"/>
          </a:p>
          <a:p>
            <a:r>
              <a:rPr lang="en-US" b="1" baseline="0" dirty="0" smtClean="0"/>
              <a:t>Exercise:</a:t>
            </a:r>
          </a:p>
          <a:p>
            <a:pPr marL="665363" indent="-665363">
              <a:buFont typeface="+mj-lt"/>
              <a:buAutoNum type="arabicPeriod"/>
            </a:pPr>
            <a:r>
              <a:rPr lang="en-US" baseline="0" dirty="0" smtClean="0"/>
              <a:t>Using your sample repo, experiment using </a:t>
            </a:r>
            <a:r>
              <a:rPr lang="en-US" baseline="0" dirty="0" err="1" smtClean="0"/>
              <a:t>commandline</a:t>
            </a:r>
            <a:r>
              <a:rPr lang="en-US" baseline="0" dirty="0" smtClean="0"/>
              <a:t> </a:t>
            </a:r>
            <a:r>
              <a:rPr lang="en-US" b="1" baseline="0" dirty="0" smtClean="0"/>
              <a:t>git log</a:t>
            </a:r>
            <a:r>
              <a:rPr lang="en-US" baseline="0" dirty="0" smtClean="0"/>
              <a:t> arguments</a:t>
            </a:r>
          </a:p>
          <a:p>
            <a:pPr marL="665363" indent="-665363">
              <a:buFont typeface="+mj-lt"/>
              <a:buAutoNum type="arabicPeriod"/>
            </a:pPr>
            <a:r>
              <a:rPr lang="en-US" baseline="0" dirty="0" smtClean="0"/>
              <a:t>Try and display the recent 3 commits</a:t>
            </a:r>
          </a:p>
          <a:p>
            <a:pPr marL="665363" indent="-665363">
              <a:buFont typeface="+mj-lt"/>
              <a:buAutoNum type="arabicPeriod"/>
            </a:pPr>
            <a:r>
              <a:rPr lang="en-US" baseline="0" dirty="0" err="1" smtClean="0"/>
              <a:t>Experiement</a:t>
            </a:r>
            <a:r>
              <a:rPr lang="en-US" baseline="0" dirty="0" smtClean="0"/>
              <a:t> with “2 days ago”, “last week”, “today”, and “yesterday” as arguments to log</a:t>
            </a:r>
          </a:p>
          <a:p>
            <a:pPr marL="665363" indent="-665363">
              <a:buFont typeface="+mj-lt"/>
              <a:buAutoNum type="arabicPeriod"/>
            </a:pPr>
            <a:r>
              <a:rPr lang="en-US" baseline="0" dirty="0" smtClean="0"/>
              <a:t>Compare with the </a:t>
            </a:r>
            <a:r>
              <a:rPr lang="en-US" b="1" baseline="0" dirty="0" err="1" smtClean="0"/>
              <a:t>gitk</a:t>
            </a:r>
            <a:r>
              <a:rPr lang="en-US" baseline="0" dirty="0" smtClean="0"/>
              <a:t> version to see a GUI representation</a:t>
            </a:r>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37</a:t>
            </a:fld>
            <a:endParaRPr lang="en-AU"/>
          </a:p>
        </p:txBody>
      </p:sp>
    </p:spTree>
    <p:extLst>
      <p:ext uri="{BB962C8B-B14F-4D97-AF65-F5344CB8AC3E}">
        <p14:creationId xmlns:p14="http://schemas.microsoft.com/office/powerpoint/2010/main" val="193647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For</a:t>
            </a:r>
            <a:r>
              <a:rPr lang="en-US" b="1" baseline="0" dirty="0" smtClean="0"/>
              <a:t> example</a:t>
            </a:r>
            <a:r>
              <a:rPr lang="en-US" b="1" dirty="0" smtClean="0"/>
              <a:t>:</a:t>
            </a:r>
          </a:p>
          <a:p>
            <a:pPr marL="249511" indent="-249511">
              <a:buFont typeface="Arial" pitchFamily="34" charset="0"/>
              <a:buChar char="•"/>
            </a:pPr>
            <a:r>
              <a:rPr lang="en-US" dirty="0" smtClean="0"/>
              <a:t>Create</a:t>
            </a:r>
            <a:r>
              <a:rPr lang="en-US" baseline="0" dirty="0" smtClean="0"/>
              <a:t> a .</a:t>
            </a:r>
            <a:r>
              <a:rPr lang="en-US" baseline="0" dirty="0" err="1" smtClean="0"/>
              <a:t>gitignore</a:t>
            </a:r>
            <a:r>
              <a:rPr lang="en-US" baseline="0" dirty="0" smtClean="0"/>
              <a:t> file in the root directory of your project</a:t>
            </a:r>
          </a:p>
          <a:p>
            <a:pPr marL="249511" indent="-249511">
              <a:buFont typeface="Arial" pitchFamily="34" charset="0"/>
              <a:buChar char="•"/>
            </a:pPr>
            <a:r>
              <a:rPr lang="en-US" baseline="0" dirty="0" smtClean="0"/>
              <a:t>Add a line to ignore *.log files.</a:t>
            </a:r>
          </a:p>
          <a:p>
            <a:pPr marL="249511" indent="-249511">
              <a:buFont typeface="Arial" pitchFamily="34" charset="0"/>
              <a:buChar char="•"/>
            </a:pPr>
            <a:r>
              <a:rPr lang="en-US" dirty="0" smtClean="0"/>
              <a:t>Then</a:t>
            </a:r>
            <a:r>
              <a:rPr lang="en-US" baseline="0" dirty="0" smtClean="0"/>
              <a:t> add a tester.log file to the directory</a:t>
            </a:r>
          </a:p>
          <a:p>
            <a:pPr marL="249511" indent="-249511">
              <a:buFont typeface="Arial" pitchFamily="34" charset="0"/>
              <a:buChar char="•"/>
            </a:pPr>
            <a:r>
              <a:rPr lang="en-US" baseline="0" dirty="0" smtClean="0"/>
              <a:t>Confirm you are ignoring!</a:t>
            </a:r>
          </a:p>
          <a:p>
            <a:pPr marL="249511" indent="-249511">
              <a:buFont typeface="Arial" pitchFamily="34" charset="0"/>
              <a:buChar char="•"/>
            </a:pPr>
            <a:r>
              <a:rPr lang="en-US" baseline="0" dirty="0" smtClean="0"/>
              <a:t>Commit your .</a:t>
            </a:r>
            <a:r>
              <a:rPr lang="en-US" baseline="0" dirty="0" err="1" smtClean="0"/>
              <a:t>gitignore</a:t>
            </a:r>
            <a:r>
              <a:rPr lang="en-US" baseline="0" dirty="0" smtClean="0"/>
              <a:t> file to your project</a:t>
            </a:r>
          </a:p>
          <a:p>
            <a:pPr marL="249511" indent="-249511">
              <a:buFont typeface="Arial" pitchFamily="34" charset="0"/>
              <a:buChar char="•"/>
            </a:pPr>
            <a:r>
              <a:rPr lang="en-US" baseline="0" dirty="0" smtClean="0"/>
              <a:t>Do the same for a “bin” subdirectory</a:t>
            </a:r>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38</a:t>
            </a:fld>
            <a:endParaRPr lang="en-AU"/>
          </a:p>
        </p:txBody>
      </p:sp>
    </p:spTree>
    <p:extLst>
      <p:ext uri="{BB962C8B-B14F-4D97-AF65-F5344CB8AC3E}">
        <p14:creationId xmlns:p14="http://schemas.microsoft.com/office/powerpoint/2010/main" val="1133770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git status</a:t>
            </a:r>
            <a:r>
              <a:rPr lang="en-US" dirty="0" smtClean="0"/>
              <a:t> will give you lots</a:t>
            </a:r>
            <a:r>
              <a:rPr lang="en-US" baseline="0" dirty="0" smtClean="0"/>
              <a:t> of good help about how to get out of sticky situations or move forward.</a:t>
            </a:r>
          </a:p>
          <a:p>
            <a:endParaRPr lang="en-US"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39</a:t>
            </a:fld>
            <a:endParaRPr lang="en-AU"/>
          </a:p>
        </p:txBody>
      </p:sp>
    </p:spTree>
    <p:extLst>
      <p:ext uri="{BB962C8B-B14F-4D97-AF65-F5344CB8AC3E}">
        <p14:creationId xmlns:p14="http://schemas.microsoft.com/office/powerpoint/2010/main" val="8942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4</a:t>
            </a:fld>
            <a:endParaRPr lang="en-AU"/>
          </a:p>
        </p:txBody>
      </p:sp>
    </p:spTree>
    <p:extLst>
      <p:ext uri="{BB962C8B-B14F-4D97-AF65-F5344CB8AC3E}">
        <p14:creationId xmlns:p14="http://schemas.microsoft.com/office/powerpoint/2010/main" val="42151029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40</a:t>
            </a:fld>
            <a:endParaRPr lang="en-AU"/>
          </a:p>
        </p:txBody>
      </p:sp>
    </p:spTree>
    <p:extLst>
      <p:ext uri="{BB962C8B-B14F-4D97-AF65-F5344CB8AC3E}">
        <p14:creationId xmlns:p14="http://schemas.microsoft.com/office/powerpoint/2010/main" val="2678809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41</a:t>
            </a:fld>
            <a:endParaRPr lang="en-AU"/>
          </a:p>
        </p:txBody>
      </p:sp>
    </p:spTree>
    <p:extLst>
      <p:ext uri="{BB962C8B-B14F-4D97-AF65-F5344CB8AC3E}">
        <p14:creationId xmlns:p14="http://schemas.microsoft.com/office/powerpoint/2010/main" val="3786790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42</a:t>
            </a:fld>
            <a:endParaRPr lang="en-AU"/>
          </a:p>
        </p:txBody>
      </p:sp>
    </p:spTree>
    <p:extLst>
      <p:ext uri="{BB962C8B-B14F-4D97-AF65-F5344CB8AC3E}">
        <p14:creationId xmlns:p14="http://schemas.microsoft.com/office/powerpoint/2010/main" val="29654541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 makes</a:t>
            </a:r>
            <a:r>
              <a:rPr lang="en-US" baseline="0" dirty="0" smtClean="0"/>
              <a:t> branching very lightweight (40 bytes).</a:t>
            </a:r>
          </a:p>
          <a:p>
            <a:endParaRPr lang="en-US" baseline="0" dirty="0" smtClean="0"/>
          </a:p>
          <a:p>
            <a:r>
              <a:rPr lang="en-US" baseline="0" dirty="0" smtClean="0"/>
              <a:t>Branch early, branch often!</a:t>
            </a:r>
          </a:p>
          <a:p>
            <a:endParaRPr lang="en-US" baseline="0" dirty="0" smtClean="0"/>
          </a:p>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43</a:t>
            </a:fld>
            <a:endParaRPr lang="en-AU"/>
          </a:p>
        </p:txBody>
      </p:sp>
    </p:spTree>
    <p:extLst>
      <p:ext uri="{BB962C8B-B14F-4D97-AF65-F5344CB8AC3E}">
        <p14:creationId xmlns:p14="http://schemas.microsoft.com/office/powerpoint/2010/main" val="29654541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1E61CCA7-CBDC-4DCD-BC8E-5E952169B300}" type="slidenum">
              <a:rPr lang="en-AU" smtClean="0"/>
              <a:pPr/>
              <a:t>44</a:t>
            </a:fld>
            <a:endParaRPr lang="en-AU"/>
          </a:p>
        </p:txBody>
      </p:sp>
    </p:spTree>
    <p:extLst>
      <p:ext uri="{BB962C8B-B14F-4D97-AF65-F5344CB8AC3E}">
        <p14:creationId xmlns:p14="http://schemas.microsoft.com/office/powerpoint/2010/main" val="36082327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1E61CCA7-CBDC-4DCD-BC8E-5E952169B300}" type="slidenum">
              <a:rPr lang="en-AU" smtClean="0"/>
              <a:pPr/>
              <a:t>45</a:t>
            </a:fld>
            <a:endParaRPr lang="en-AU"/>
          </a:p>
        </p:txBody>
      </p:sp>
    </p:spTree>
    <p:extLst>
      <p:ext uri="{BB962C8B-B14F-4D97-AF65-F5344CB8AC3E}">
        <p14:creationId xmlns:p14="http://schemas.microsoft.com/office/powerpoint/2010/main" val="10320122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46</a:t>
            </a:fld>
            <a:endParaRPr lang="en-AU"/>
          </a:p>
        </p:txBody>
      </p:sp>
    </p:spTree>
    <p:extLst>
      <p:ext uri="{BB962C8B-B14F-4D97-AF65-F5344CB8AC3E}">
        <p14:creationId xmlns:p14="http://schemas.microsoft.com/office/powerpoint/2010/main" val="18504045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47</a:t>
            </a:fld>
            <a:endParaRPr lang="en-AU"/>
          </a:p>
        </p:txBody>
      </p:sp>
    </p:spTree>
    <p:extLst>
      <p:ext uri="{BB962C8B-B14F-4D97-AF65-F5344CB8AC3E}">
        <p14:creationId xmlns:p14="http://schemas.microsoft.com/office/powerpoint/2010/main" val="37498328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stash is a stack, which you can either </a:t>
            </a:r>
            <a:r>
              <a:rPr lang="en-US" b="1" baseline="0" dirty="0" smtClean="0"/>
              <a:t>pop </a:t>
            </a:r>
            <a:r>
              <a:rPr lang="en-US" baseline="0" dirty="0" smtClean="0"/>
              <a:t>(pull off the top element, removing from stack) or </a:t>
            </a:r>
            <a:r>
              <a:rPr lang="en-US" b="1" baseline="0" dirty="0" smtClean="0"/>
              <a:t>apply </a:t>
            </a:r>
            <a:r>
              <a:rPr lang="en-US" baseline="0" dirty="0" smtClean="0"/>
              <a:t>(pull off and apply </a:t>
            </a:r>
            <a:r>
              <a:rPr lang="en-US" b="1" baseline="0" dirty="0" smtClean="0"/>
              <a:t>without </a:t>
            </a:r>
            <a:r>
              <a:rPr lang="en-US" baseline="0" dirty="0" smtClean="0"/>
              <a:t>removing from stack). As a safety measure, you should almost always </a:t>
            </a:r>
            <a:r>
              <a:rPr lang="en-US" b="1" baseline="0" dirty="0" smtClean="0"/>
              <a:t>apply</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48</a:t>
            </a:fld>
            <a:endParaRPr lang="en-AU"/>
          </a:p>
        </p:txBody>
      </p:sp>
    </p:spTree>
    <p:extLst>
      <p:ext uri="{BB962C8B-B14F-4D97-AF65-F5344CB8AC3E}">
        <p14:creationId xmlns:p14="http://schemas.microsoft.com/office/powerpoint/2010/main" val="2735649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a:t>
            </a:r>
          </a:p>
          <a:p>
            <a:r>
              <a:rPr lang="en-US" b="1" dirty="0" err="1" smtClean="0"/>
              <a:t>git</a:t>
            </a:r>
            <a:r>
              <a:rPr lang="en-US" b="1" dirty="0" smtClean="0"/>
              <a:t> checkout master</a:t>
            </a:r>
          </a:p>
          <a:p>
            <a:r>
              <a:rPr lang="en-US" i="1" dirty="0" smtClean="0"/>
              <a:t>Switched to branch 'master‘</a:t>
            </a:r>
          </a:p>
          <a:p>
            <a:r>
              <a:rPr lang="en-US" b="1" dirty="0" err="1" smtClean="0"/>
              <a:t>git</a:t>
            </a:r>
            <a:r>
              <a:rPr lang="en-US" b="1" dirty="0" smtClean="0"/>
              <a:t> merge branch1</a:t>
            </a:r>
          </a:p>
          <a:p>
            <a:r>
              <a:rPr lang="en-US" i="1" dirty="0" smtClean="0"/>
              <a:t>Merge made by the 'recursive' strategy.</a:t>
            </a:r>
          </a:p>
          <a:p>
            <a:r>
              <a:rPr lang="en-US" i="1" dirty="0" smtClean="0"/>
              <a:t>index.html | 1 + 1 file changed, 1 insertion(+)</a:t>
            </a:r>
          </a:p>
          <a:p>
            <a:endParaRPr lang="en-US"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49</a:t>
            </a:fld>
            <a:endParaRPr lang="en-AU"/>
          </a:p>
        </p:txBody>
      </p:sp>
    </p:spTree>
    <p:extLst>
      <p:ext uri="{BB962C8B-B14F-4D97-AF65-F5344CB8AC3E}">
        <p14:creationId xmlns:p14="http://schemas.microsoft.com/office/powerpoint/2010/main" val="3858488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Subversion (</a:t>
            </a:r>
            <a:r>
              <a:rPr lang="en-AU" b="1" dirty="0" smtClean="0"/>
              <a:t>SVN</a:t>
            </a:r>
            <a:r>
              <a:rPr lang="en-AU" dirty="0" smtClean="0"/>
              <a:t>): inspired by CVS (Concurrent Versions System).</a:t>
            </a:r>
          </a:p>
          <a:p>
            <a:endParaRPr lang="en-AU" i="1" u="sng" dirty="0" smtClean="0"/>
          </a:p>
          <a:p>
            <a:r>
              <a:rPr lang="en-AU" i="1" u="sng" dirty="0" smtClean="0"/>
              <a:t>Main Drawback:</a:t>
            </a:r>
            <a:r>
              <a:rPr lang="en-AU" i="0" u="none" dirty="0" smtClean="0"/>
              <a:t> Being a centralized VCS, </a:t>
            </a:r>
            <a:r>
              <a:rPr lang="en-US" dirty="0" smtClean="0"/>
              <a:t>SVN stores additional copies of data on the local machine, which can become an issue with very large projects or files, or if developers work on multiple branches simultaneously.</a:t>
            </a:r>
            <a:endParaRPr lang="en-AU"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5</a:t>
            </a:fld>
            <a:endParaRPr lang="en-AU"/>
          </a:p>
        </p:txBody>
      </p:sp>
    </p:spTree>
    <p:extLst>
      <p:ext uri="{BB962C8B-B14F-4D97-AF65-F5344CB8AC3E}">
        <p14:creationId xmlns:p14="http://schemas.microsoft.com/office/powerpoint/2010/main" val="37906337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50</a:t>
            </a:fld>
            <a:endParaRPr lang="en-AU"/>
          </a:p>
        </p:txBody>
      </p:sp>
    </p:spTree>
    <p:extLst>
      <p:ext uri="{BB962C8B-B14F-4D97-AF65-F5344CB8AC3E}">
        <p14:creationId xmlns:p14="http://schemas.microsoft.com/office/powerpoint/2010/main" val="19196032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51</a:t>
            </a:fld>
            <a:endParaRPr lang="en-AU"/>
          </a:p>
        </p:txBody>
      </p:sp>
    </p:spTree>
    <p:extLst>
      <p:ext uri="{BB962C8B-B14F-4D97-AF65-F5344CB8AC3E}">
        <p14:creationId xmlns:p14="http://schemas.microsoft.com/office/powerpoint/2010/main" val="27603935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52</a:t>
            </a:fld>
            <a:endParaRPr lang="en-AU"/>
          </a:p>
        </p:txBody>
      </p:sp>
    </p:spTree>
    <p:extLst>
      <p:ext uri="{BB962C8B-B14F-4D97-AF65-F5344CB8AC3E}">
        <p14:creationId xmlns:p14="http://schemas.microsoft.com/office/powerpoint/2010/main" val="28049912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 supports two types</a:t>
            </a:r>
            <a:r>
              <a:rPr lang="en-US" baseline="0" dirty="0" smtClean="0"/>
              <a:t> of tags: lightweight tags (which are just a pointer to a commit), and annotated tags (which contain metadata about who made the tag).</a:t>
            </a:r>
          </a:p>
          <a:p>
            <a:endParaRPr lang="en-US" baseline="0" dirty="0" smtClean="0"/>
          </a:p>
          <a:p>
            <a:r>
              <a:rPr lang="en-US" baseline="0" dirty="0" smtClean="0"/>
              <a:t>You can move tags about using the -f option.</a:t>
            </a:r>
          </a:p>
          <a:p>
            <a:endParaRPr lang="en-US" baseline="0" dirty="0" smtClean="0"/>
          </a:p>
          <a:p>
            <a:r>
              <a:rPr lang="en-US" baseline="0" dirty="0" smtClean="0"/>
              <a:t>Use </a:t>
            </a:r>
            <a:r>
              <a:rPr lang="en-US" b="1" baseline="0" dirty="0" smtClean="0"/>
              <a:t>git tag </a:t>
            </a:r>
            <a:r>
              <a:rPr lang="en-US" baseline="0" dirty="0" smtClean="0"/>
              <a:t>to see a list of tags.</a:t>
            </a:r>
          </a:p>
          <a:p>
            <a:endParaRPr lang="en-US" baseline="0" dirty="0" smtClean="0"/>
          </a:p>
          <a:p>
            <a:r>
              <a:rPr lang="en-US" baseline="0" dirty="0" smtClean="0"/>
              <a:t>All tags are local to your repo, until you push them. That gives us a good chance to talk about remotes.</a:t>
            </a:r>
          </a:p>
          <a:p>
            <a:endParaRPr lang="en-US"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53</a:t>
            </a:fld>
            <a:endParaRPr lang="en-AU"/>
          </a:p>
        </p:txBody>
      </p:sp>
    </p:spTree>
    <p:extLst>
      <p:ext uri="{BB962C8B-B14F-4D97-AF65-F5344CB8AC3E}">
        <p14:creationId xmlns:p14="http://schemas.microsoft.com/office/powerpoint/2010/main" val="10456240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54</a:t>
            </a:fld>
            <a:endParaRPr lang="en-AU"/>
          </a:p>
        </p:txBody>
      </p:sp>
    </p:spTree>
    <p:extLst>
      <p:ext uri="{BB962C8B-B14F-4D97-AF65-F5344CB8AC3E}">
        <p14:creationId xmlns:p14="http://schemas.microsoft.com/office/powerpoint/2010/main" val="22504824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55</a:t>
            </a:fld>
            <a:endParaRPr lang="en-AU"/>
          </a:p>
        </p:txBody>
      </p:sp>
    </p:spTree>
    <p:extLst>
      <p:ext uri="{BB962C8B-B14F-4D97-AF65-F5344CB8AC3E}">
        <p14:creationId xmlns:p14="http://schemas.microsoft.com/office/powerpoint/2010/main" val="11632739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If you want to push changes on all local branches that have matching remote branches, use </a:t>
            </a:r>
            <a:r>
              <a:rPr lang="en-US" b="1" baseline="0" dirty="0" smtClean="0"/>
              <a:t>git push origin</a:t>
            </a:r>
            <a:r>
              <a:rPr lang="en-US" b="0" baseline="0" dirty="0" smtClean="0"/>
              <a:t>. (if your </a:t>
            </a:r>
            <a:r>
              <a:rPr lang="en-US" b="0" baseline="0" dirty="0" err="1" smtClean="0"/>
              <a:t>push.default</a:t>
            </a:r>
            <a:r>
              <a:rPr lang="en-US" b="0" baseline="0" dirty="0" smtClean="0"/>
              <a:t> is matching, if it’s simple, it will only push if the branch name matches a remote branch)</a:t>
            </a:r>
          </a:p>
        </p:txBody>
      </p:sp>
      <p:sp>
        <p:nvSpPr>
          <p:cNvPr id="4" name="Slide Number Placeholder 3"/>
          <p:cNvSpPr>
            <a:spLocks noGrp="1"/>
          </p:cNvSpPr>
          <p:nvPr>
            <p:ph type="sldNum" sz="quarter" idx="10"/>
          </p:nvPr>
        </p:nvSpPr>
        <p:spPr/>
        <p:txBody>
          <a:bodyPr/>
          <a:lstStyle/>
          <a:p>
            <a:fld id="{1E61CCA7-CBDC-4DCD-BC8E-5E952169B300}" type="slidenum">
              <a:rPr lang="en-AU" smtClean="0"/>
              <a:pPr/>
              <a:t>56</a:t>
            </a:fld>
            <a:endParaRPr lang="en-AU"/>
          </a:p>
        </p:txBody>
      </p:sp>
    </p:spTree>
    <p:extLst>
      <p:ext uri="{BB962C8B-B14F-4D97-AF65-F5344CB8AC3E}">
        <p14:creationId xmlns:p14="http://schemas.microsoft.com/office/powerpoint/2010/main" val="2945477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57</a:t>
            </a:fld>
            <a:endParaRPr lang="en-AU"/>
          </a:p>
        </p:txBody>
      </p:sp>
    </p:spTree>
    <p:extLst>
      <p:ext uri="{BB962C8B-B14F-4D97-AF65-F5344CB8AC3E}">
        <p14:creationId xmlns:p14="http://schemas.microsoft.com/office/powerpoint/2010/main" val="33972716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cool, but if you’ve modified lots</a:t>
            </a:r>
            <a:r>
              <a:rPr lang="en-US" baseline="0" dirty="0" smtClean="0"/>
              <a:t> of the same files, someone is going to have to resolve those.</a:t>
            </a:r>
          </a:p>
          <a:p>
            <a:endParaRPr lang="en-US" baseline="0" dirty="0" smtClean="0"/>
          </a:p>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58</a:t>
            </a:fld>
            <a:endParaRPr lang="en-AU"/>
          </a:p>
        </p:txBody>
      </p:sp>
    </p:spTree>
    <p:extLst>
      <p:ext uri="{BB962C8B-B14F-4D97-AF65-F5344CB8AC3E}">
        <p14:creationId xmlns:p14="http://schemas.microsoft.com/office/powerpoint/2010/main" val="29654541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Notice that when rebasing, the commit ids will change since the parents of those commits have changed (the red squares)</a:t>
            </a:r>
          </a:p>
          <a:p>
            <a:endParaRPr lang="en-US" baseline="0" dirty="0" smtClean="0"/>
          </a:p>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59</a:t>
            </a:fld>
            <a:endParaRPr lang="en-AU"/>
          </a:p>
        </p:txBody>
      </p:sp>
    </p:spTree>
    <p:extLst>
      <p:ext uri="{BB962C8B-B14F-4D97-AF65-F5344CB8AC3E}">
        <p14:creationId xmlns:p14="http://schemas.microsoft.com/office/powerpoint/2010/main" val="2965454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distributed version control system (sometimes called a DVCS) allows multiple systems to host entire copies of the repository, and allows the users on those systems to collaborate on changes to the repository.</a:t>
            </a:r>
          </a:p>
          <a:p>
            <a:endParaRPr lang="en-US" dirty="0" smtClean="0"/>
          </a:p>
          <a:p>
            <a:r>
              <a:rPr lang="en-US" dirty="0" smtClean="0"/>
              <a:t>Git is a distributed version control system. </a:t>
            </a:r>
            <a:r>
              <a:rPr lang="en-US" dirty="0" err="1" smtClean="0"/>
              <a:t>Git’s</a:t>
            </a:r>
            <a:r>
              <a:rPr lang="en-US" dirty="0" smtClean="0"/>
              <a:t> architecture as a DVCS is what drives many of the concepts around how to use (and collaborate with) Git.</a:t>
            </a:r>
          </a:p>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6</a:t>
            </a:fld>
            <a:endParaRPr lang="en-AU"/>
          </a:p>
        </p:txBody>
      </p:sp>
    </p:spTree>
    <p:extLst>
      <p:ext uri="{BB962C8B-B14F-4D97-AF65-F5344CB8AC3E}">
        <p14:creationId xmlns:p14="http://schemas.microsoft.com/office/powerpoint/2010/main" val="31524909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To rewrite Git History with Rebase: </a:t>
            </a:r>
            <a:r>
              <a:rPr lang="en-US" b="1" i="1" dirty="0" smtClean="0"/>
              <a:t>git rebase -</a:t>
            </a:r>
            <a:r>
              <a:rPr lang="en-US" b="1" i="1" dirty="0" err="1" smtClean="0"/>
              <a:t>i</a:t>
            </a:r>
            <a:r>
              <a:rPr lang="en-US" b="1" i="1" dirty="0" smtClean="0"/>
              <a:t>  &lt;parent-of-the-commit-to-start-from&gt;</a:t>
            </a:r>
          </a:p>
          <a:p>
            <a:r>
              <a:rPr lang="en-US" dirty="0" smtClean="0"/>
              <a:t>(entries will appear from oldest to newest)</a:t>
            </a:r>
            <a:endParaRPr lang="en-AU" dirty="0" smtClean="0"/>
          </a:p>
          <a:p>
            <a:endParaRPr lang="en-US" dirty="0" smtClean="0"/>
          </a:p>
          <a:p>
            <a:r>
              <a:rPr lang="en-US" dirty="0" smtClean="0"/>
              <a:t>You want to </a:t>
            </a:r>
            <a:r>
              <a:rPr lang="en-US" b="1" dirty="0" smtClean="0"/>
              <a:t>pick</a:t>
            </a:r>
            <a:r>
              <a:rPr lang="en-US" dirty="0" smtClean="0"/>
              <a:t> the first</a:t>
            </a:r>
            <a:r>
              <a:rPr lang="en-US" baseline="0" dirty="0" smtClean="0"/>
              <a:t> one, then </a:t>
            </a:r>
            <a:r>
              <a:rPr lang="en-US" b="1" baseline="0" dirty="0" smtClean="0"/>
              <a:t>squash</a:t>
            </a:r>
            <a:r>
              <a:rPr lang="en-US" baseline="0" dirty="0" smtClean="0"/>
              <a:t> the second and third ones.</a:t>
            </a:r>
          </a:p>
          <a:p>
            <a:r>
              <a:rPr lang="en-US" baseline="0" dirty="0" smtClean="0"/>
              <a:t>You can use </a:t>
            </a:r>
            <a:r>
              <a:rPr lang="en-US" b="1" baseline="0" dirty="0" smtClean="0"/>
              <a:t>fixup</a:t>
            </a:r>
            <a:r>
              <a:rPr lang="en-US" baseline="0" dirty="0" smtClean="0"/>
              <a:t> to discard the log message in those commits.</a:t>
            </a:r>
          </a:p>
          <a:p>
            <a:endParaRPr lang="en-US" baseline="0" dirty="0" smtClean="0"/>
          </a:p>
          <a:p>
            <a:pPr marL="665363" indent="-665363">
              <a:buFont typeface="+mj-lt"/>
              <a:buAutoNum type="arabicPeriod"/>
            </a:pPr>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60</a:t>
            </a:fld>
            <a:endParaRPr lang="en-AU"/>
          </a:p>
        </p:txBody>
      </p:sp>
    </p:spTree>
    <p:extLst>
      <p:ext uri="{BB962C8B-B14F-4D97-AF65-F5344CB8AC3E}">
        <p14:creationId xmlns:p14="http://schemas.microsoft.com/office/powerpoint/2010/main" val="771899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Handling a multi-part</a:t>
            </a:r>
            <a:r>
              <a:rPr lang="en-AU" baseline="0" dirty="0" smtClean="0"/>
              <a:t> project (core, db, web, </a:t>
            </a:r>
            <a:r>
              <a:rPr lang="en-AU" baseline="0" dirty="0" err="1" smtClean="0"/>
              <a:t>etc</a:t>
            </a:r>
            <a:r>
              <a:rPr lang="en-AU" baseline="0" dirty="0" smtClean="0"/>
              <a:t>).</a:t>
            </a:r>
          </a:p>
          <a:p>
            <a:endParaRPr lang="en-AU" baseline="0" dirty="0" smtClean="0"/>
          </a:p>
          <a:p>
            <a:r>
              <a:rPr lang="en-AU" baseline="0" dirty="0" smtClean="0"/>
              <a:t>For more, see </a:t>
            </a:r>
            <a:r>
              <a:rPr lang="en-AU" b="1" i="1" baseline="0" dirty="0" smtClean="0"/>
              <a:t>https://git-scm.com/book/en/v2/Git-Tools-Submodules</a:t>
            </a:r>
          </a:p>
          <a:p>
            <a:endParaRPr lang="en-AU" baseline="0" dirty="0" smtClean="0"/>
          </a:p>
        </p:txBody>
      </p:sp>
      <p:sp>
        <p:nvSpPr>
          <p:cNvPr id="4" name="Slide Number Placeholder 3"/>
          <p:cNvSpPr>
            <a:spLocks noGrp="1"/>
          </p:cNvSpPr>
          <p:nvPr>
            <p:ph type="sldNum" sz="quarter" idx="10"/>
          </p:nvPr>
        </p:nvSpPr>
        <p:spPr/>
        <p:txBody>
          <a:bodyPr/>
          <a:lstStyle/>
          <a:p>
            <a:fld id="{1E61CCA7-CBDC-4DCD-BC8E-5E952169B300}" type="slidenum">
              <a:rPr lang="en-AU" smtClean="0"/>
              <a:pPr/>
              <a:t>61</a:t>
            </a:fld>
            <a:endParaRPr lang="en-AU"/>
          </a:p>
        </p:txBody>
      </p:sp>
    </p:spTree>
    <p:extLst>
      <p:ext uri="{BB962C8B-B14F-4D97-AF65-F5344CB8AC3E}">
        <p14:creationId xmlns:p14="http://schemas.microsoft.com/office/powerpoint/2010/main" val="15490087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1E61CCA7-CBDC-4DCD-BC8E-5E952169B300}" type="slidenum">
              <a:rPr lang="en-AU" smtClean="0"/>
              <a:pPr/>
              <a:t>62</a:t>
            </a:fld>
            <a:endParaRPr lang="en-AU"/>
          </a:p>
        </p:txBody>
      </p:sp>
    </p:spTree>
    <p:extLst>
      <p:ext uri="{BB962C8B-B14F-4D97-AF65-F5344CB8AC3E}">
        <p14:creationId xmlns:p14="http://schemas.microsoft.com/office/powerpoint/2010/main" val="2778228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Git: </a:t>
            </a:r>
            <a:r>
              <a:rPr lang="en-US" dirty="0" smtClean="0"/>
              <a:t>created by </a:t>
            </a:r>
            <a:r>
              <a:rPr lang="en-US" b="1" i="1" dirty="0" smtClean="0"/>
              <a:t>Linus Torvalds</a:t>
            </a:r>
            <a:r>
              <a:rPr lang="en-US" dirty="0" smtClean="0"/>
              <a:t> and his team in 2005 for development of the Linux kernel.</a:t>
            </a:r>
          </a:p>
          <a:p>
            <a:r>
              <a:rPr lang="en-US" dirty="0" smtClean="0"/>
              <a:t>It’s development began in April 2005, after many developers of the Linux kernel gave up access to </a:t>
            </a:r>
            <a:r>
              <a:rPr lang="en-US" b="1" dirty="0" err="1" smtClean="0"/>
              <a:t>BitKeeper</a:t>
            </a:r>
            <a:r>
              <a:rPr lang="en-US" dirty="0" smtClean="0"/>
              <a:t>, a proprietary SCM system (by Larry </a:t>
            </a:r>
            <a:r>
              <a:rPr lang="en-US" dirty="0" err="1" smtClean="0"/>
              <a:t>McVoy</a:t>
            </a:r>
            <a:r>
              <a:rPr lang="en-US" dirty="0" smtClean="0"/>
              <a:t> and team)</a:t>
            </a:r>
            <a:r>
              <a:rPr lang="en-US" baseline="0" dirty="0" smtClean="0"/>
              <a:t> </a:t>
            </a:r>
            <a:r>
              <a:rPr lang="en-US" dirty="0" smtClean="0"/>
              <a:t>that they had previously used to maintain the project</a:t>
            </a:r>
            <a:r>
              <a:rPr lang="en-GB" dirty="0" smtClean="0"/>
              <a:t>.</a:t>
            </a:r>
          </a:p>
          <a:p>
            <a:endParaRPr lang="en-AU" sz="1600" dirty="0" smtClean="0">
              <a:latin typeface="Calibri" panose="020F0502020204030204" pitchFamily="34" charset="0"/>
            </a:endParaRPr>
          </a:p>
          <a:p>
            <a:r>
              <a:rPr lang="en-AU" sz="1600" b="1" i="1" dirty="0" smtClean="0">
                <a:latin typeface="Calibri" panose="020F0502020204030204" pitchFamily="34" charset="0"/>
              </a:rPr>
              <a:t>42.9%</a:t>
            </a:r>
            <a:r>
              <a:rPr lang="en-AU" sz="1600" dirty="0" smtClean="0">
                <a:latin typeface="Calibri" panose="020F0502020204030204" pitchFamily="34" charset="0"/>
              </a:rPr>
              <a:t> of professional software developers, as of 2014, use Git.</a:t>
            </a:r>
            <a:endParaRPr lang="en-AU" dirty="0" smtClean="0"/>
          </a:p>
          <a:p>
            <a:endParaRPr lang="en-AU" dirty="0" smtClean="0"/>
          </a:p>
          <a:p>
            <a:r>
              <a:rPr lang="en-AU" dirty="0" smtClean="0"/>
              <a:t>Mercurial: </a:t>
            </a:r>
            <a:r>
              <a:rPr lang="en-US" dirty="0" smtClean="0"/>
              <a:t>high performance and scalability, decentralized, fully distributed collaborative development, robust handling of both plain text and binary files, and advanced branching and merging capabilities, while remaining conceptually simple; used by </a:t>
            </a:r>
            <a:r>
              <a:rPr lang="en-US" b="1" i="1" dirty="0" smtClean="0"/>
              <a:t>Facebook</a:t>
            </a:r>
            <a:r>
              <a:rPr lang="en-US" dirty="0" smtClean="0"/>
              <a:t>.</a:t>
            </a:r>
            <a:endParaRPr lang="en-AU" dirty="0" smtClean="0"/>
          </a:p>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7</a:t>
            </a:fld>
            <a:endParaRPr lang="en-AU"/>
          </a:p>
        </p:txBody>
      </p:sp>
    </p:spTree>
    <p:extLst>
      <p:ext uri="{BB962C8B-B14F-4D97-AF65-F5344CB8AC3E}">
        <p14:creationId xmlns:p14="http://schemas.microsoft.com/office/powerpoint/2010/main" val="459320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8</a:t>
            </a:fld>
            <a:endParaRPr lang="en-AU"/>
          </a:p>
        </p:txBody>
      </p:sp>
    </p:spTree>
    <p:extLst>
      <p:ext uri="{BB962C8B-B14F-4D97-AF65-F5344CB8AC3E}">
        <p14:creationId xmlns:p14="http://schemas.microsoft.com/office/powerpoint/2010/main" val="712801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SVN, each developer gets a working copy that points back to a single central repository.</a:t>
            </a:r>
          </a:p>
          <a:p>
            <a:endParaRPr lang="en-US" dirty="0" smtClean="0"/>
          </a:p>
          <a:p>
            <a:r>
              <a:rPr lang="en-US" dirty="0" smtClean="0"/>
              <a:t>Git, however, is a distributed version control system.</a:t>
            </a:r>
          </a:p>
          <a:p>
            <a:r>
              <a:rPr lang="en-US" dirty="0" smtClean="0"/>
              <a:t>Instead of a working copy, each developer gets their own local repository, complete with a full history of commits.</a:t>
            </a:r>
          </a:p>
          <a:p>
            <a:r>
              <a:rPr lang="en-US" dirty="0" smtClean="0"/>
              <a:t>Having a full local history makes Git fast, since it means you don’t need a network connection to create commits, inspect previous versions of a file, or perform diffs between commits.</a:t>
            </a:r>
          </a:p>
          <a:p>
            <a:endParaRPr lang="en-US" dirty="0" smtClean="0"/>
          </a:p>
          <a:p>
            <a:r>
              <a:rPr lang="en-US" dirty="0" smtClean="0"/>
              <a:t>Distributed development also makes it easier to scale your engineering team. If someone breaks the production branch in SVN, other developers can’t check in their changes until it’s fixed.</a:t>
            </a:r>
          </a:p>
          <a:p>
            <a:r>
              <a:rPr lang="en-US" dirty="0" smtClean="0"/>
              <a:t>With Git, this kind of blocking doesn’t exist. Everybody can continue going about their business in their own local repositories. And, similar to feature branches, distributed development creates a more reliable environment.</a:t>
            </a:r>
          </a:p>
          <a:p>
            <a:r>
              <a:rPr lang="en-US" dirty="0" smtClean="0"/>
              <a:t>Even if a developer obliterates their own repository, they can simply clone someone else’s and start afresh.</a:t>
            </a:r>
            <a:endParaRPr lang="en-AU" dirty="0"/>
          </a:p>
        </p:txBody>
      </p:sp>
      <p:sp>
        <p:nvSpPr>
          <p:cNvPr id="4" name="Slide Number Placeholder 3"/>
          <p:cNvSpPr>
            <a:spLocks noGrp="1"/>
          </p:cNvSpPr>
          <p:nvPr>
            <p:ph type="sldNum" sz="quarter" idx="10"/>
          </p:nvPr>
        </p:nvSpPr>
        <p:spPr/>
        <p:txBody>
          <a:bodyPr/>
          <a:lstStyle/>
          <a:p>
            <a:fld id="{1E61CCA7-CBDC-4DCD-BC8E-5E952169B300}" type="slidenum">
              <a:rPr lang="en-AU" smtClean="0"/>
              <a:pPr/>
              <a:t>9</a:t>
            </a:fld>
            <a:endParaRPr lang="en-AU"/>
          </a:p>
        </p:txBody>
      </p:sp>
    </p:spTree>
    <p:extLst>
      <p:ext uri="{BB962C8B-B14F-4D97-AF65-F5344CB8AC3E}">
        <p14:creationId xmlns:p14="http://schemas.microsoft.com/office/powerpoint/2010/main" val="373233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20087" y="5862366"/>
            <a:ext cx="733425" cy="987967"/>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www.syntevo.com/smartgit/" TargetMode="External"/><Relationship Id="rId4" Type="http://schemas.openxmlformats.org/officeDocument/2006/relationships/hyperlink" Target="https://www.git-tower.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ailto:user@server:git-repo.git"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example.com/git-repo.git" TargetMode="External"/><Relationship Id="rId4" Type="http://schemas.openxmlformats.org/officeDocument/2006/relationships/hyperlink" Target="http://example.com/git-repo.git"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git-scm.com/book" TargetMode="External"/><Relationship Id="rId7" Type="http://schemas.openxmlformats.org/officeDocument/2006/relationships/hyperlink" Target="https://www.atlassian.com/git/glossary/terminology/"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hyperlink" Target="http://try.github.com/" TargetMode="External"/><Relationship Id="rId5" Type="http://schemas.openxmlformats.org/officeDocument/2006/relationships/hyperlink" Target="https://ru.atlassian.com/git/tutorials/setting-up-a-repository/" TargetMode="External"/><Relationship Id="rId4" Type="http://schemas.openxmlformats.org/officeDocument/2006/relationships/hyperlink" Target="https://services.github.com/kit/courses/github-for-everyon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250" y="2503487"/>
            <a:ext cx="5867400" cy="1470025"/>
          </a:xfrm>
        </p:spPr>
        <p:txBody>
          <a:bodyPr/>
          <a:lstStyle/>
          <a:p>
            <a:r>
              <a:rPr lang="en-US" dirty="0" smtClean="0">
                <a:latin typeface="Calibri" panose="020F0502020204030204" pitchFamily="34" charset="0"/>
              </a:rPr>
              <a:t>Version Control</a:t>
            </a:r>
            <a:br>
              <a:rPr lang="en-US" dirty="0" smtClean="0">
                <a:latin typeface="Calibri" panose="020F0502020204030204" pitchFamily="34" charset="0"/>
              </a:rPr>
            </a:br>
            <a:r>
              <a:rPr lang="en-US" dirty="0" smtClean="0">
                <a:latin typeface="Calibri" panose="020F0502020204030204" pitchFamily="34" charset="0"/>
              </a:rPr>
              <a:t>(Git, GitHub)</a:t>
            </a:r>
            <a:endParaRPr lang="en-AU" dirty="0">
              <a:latin typeface="Calibri" panose="020F0502020204030204" pitchFamily="34" charset="0"/>
            </a:endParaRPr>
          </a:p>
        </p:txBody>
      </p:sp>
      <p:pic>
        <p:nvPicPr>
          <p:cNvPr id="1026" name="Picture 2" descr="C:\Users\glen\Desktop\gi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
            <a:ext cx="27813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260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AU" sz="4000" dirty="0" smtClean="0">
                <a:latin typeface="Calibri" panose="020F0502020204030204" pitchFamily="34" charset="0"/>
              </a:rPr>
              <a:t>DVCS disadvantages</a:t>
            </a:r>
            <a:endParaRPr lang="en-AU" sz="4000" dirty="0">
              <a:latin typeface="Calibri" panose="020F0502020204030204" pitchFamily="34" charset="0"/>
            </a:endParaRPr>
          </a:p>
        </p:txBody>
      </p:sp>
      <p:sp>
        <p:nvSpPr>
          <p:cNvPr id="3" name="Content Placeholder 2"/>
          <p:cNvSpPr>
            <a:spLocks noGrp="1"/>
          </p:cNvSpPr>
          <p:nvPr>
            <p:ph idx="1"/>
          </p:nvPr>
        </p:nvSpPr>
        <p:spPr>
          <a:xfrm>
            <a:off x="431369" y="1066800"/>
            <a:ext cx="8229600" cy="5638800"/>
          </a:xfrm>
        </p:spPr>
        <p:txBody>
          <a:bodyPr>
            <a:noAutofit/>
          </a:bodyPr>
          <a:lstStyle/>
          <a:p>
            <a:r>
              <a:rPr lang="en-US" sz="2200" b="1" dirty="0" smtClean="0">
                <a:latin typeface="Calibri" panose="020F0502020204030204" pitchFamily="34" charset="0"/>
              </a:rPr>
              <a:t>None</a:t>
            </a:r>
            <a:r>
              <a:rPr lang="en-US" sz="2200" dirty="0" smtClean="0">
                <a:latin typeface="Calibri" panose="020F0502020204030204" pitchFamily="34" charset="0"/>
              </a:rPr>
              <a:t>, in most cases.</a:t>
            </a:r>
          </a:p>
          <a:p>
            <a:endParaRPr lang="en-US" sz="2200" dirty="0" smtClean="0">
              <a:latin typeface="Calibri" panose="020F0502020204030204" pitchFamily="34" charset="0"/>
            </a:endParaRPr>
          </a:p>
          <a:p>
            <a:r>
              <a:rPr lang="en-US" sz="2200" dirty="0" smtClean="0">
                <a:latin typeface="Calibri" panose="020F0502020204030204" pitchFamily="34" charset="0"/>
              </a:rPr>
              <a:t>DVCS do </a:t>
            </a:r>
            <a:r>
              <a:rPr lang="en-US" sz="2200" dirty="0">
                <a:latin typeface="Calibri" panose="020F0502020204030204" pitchFamily="34" charset="0"/>
              </a:rPr>
              <a:t>not prevent you from having a single “central” repository, they just provide more options on top of </a:t>
            </a:r>
            <a:r>
              <a:rPr lang="en-US" sz="2200" dirty="0" smtClean="0">
                <a:latin typeface="Calibri" panose="020F0502020204030204" pitchFamily="34" charset="0"/>
              </a:rPr>
              <a:t>that.</a:t>
            </a:r>
          </a:p>
          <a:p>
            <a:endParaRPr lang="en-US" sz="2200" dirty="0" smtClean="0">
              <a:latin typeface="Calibri" panose="020F0502020204030204" pitchFamily="34" charset="0"/>
            </a:endParaRPr>
          </a:p>
          <a:p>
            <a:r>
              <a:rPr lang="en-US" sz="2200" dirty="0" smtClean="0">
                <a:latin typeface="Calibri" panose="020F0502020204030204" pitchFamily="34" charset="0"/>
              </a:rPr>
              <a:t>There </a:t>
            </a:r>
            <a:r>
              <a:rPr lang="en-US" sz="2200" dirty="0">
                <a:latin typeface="Calibri" panose="020F0502020204030204" pitchFamily="34" charset="0"/>
              </a:rPr>
              <a:t>are </a:t>
            </a:r>
            <a:r>
              <a:rPr lang="en-US" sz="2200" dirty="0" smtClean="0">
                <a:latin typeface="Calibri" panose="020F0502020204030204" pitchFamily="34" charset="0"/>
              </a:rPr>
              <a:t>however, 2 potential disadvantages:</a:t>
            </a:r>
          </a:p>
          <a:p>
            <a:pPr lvl="1">
              <a:buFont typeface="Wingdings" panose="05000000000000000000" pitchFamily="2" charset="2"/>
              <a:buChar char="Ø"/>
            </a:pPr>
            <a:r>
              <a:rPr lang="en-US" sz="1800" dirty="0" smtClean="0">
                <a:latin typeface="Calibri" panose="020F0502020204030204" pitchFamily="34" charset="0"/>
              </a:rPr>
              <a:t>If </a:t>
            </a:r>
            <a:r>
              <a:rPr lang="en-US" sz="1800" dirty="0">
                <a:latin typeface="Calibri" panose="020F0502020204030204" pitchFamily="34" charset="0"/>
              </a:rPr>
              <a:t>your project contains many </a:t>
            </a:r>
            <a:r>
              <a:rPr lang="en-US" sz="1800" i="1" dirty="0">
                <a:latin typeface="Calibri" panose="020F0502020204030204" pitchFamily="34" charset="0"/>
              </a:rPr>
              <a:t>large, binary files </a:t>
            </a:r>
            <a:r>
              <a:rPr lang="en-US" sz="1800" dirty="0">
                <a:latin typeface="Calibri" panose="020F0502020204030204" pitchFamily="34" charset="0"/>
              </a:rPr>
              <a:t>that cannot be easily compressed, the space needed to store all versions of these files can accumulate </a:t>
            </a:r>
            <a:r>
              <a:rPr lang="en-US" sz="1800" dirty="0" smtClean="0">
                <a:latin typeface="Calibri" panose="020F0502020204030204" pitchFamily="34" charset="0"/>
              </a:rPr>
              <a:t>quickly.</a:t>
            </a:r>
          </a:p>
          <a:p>
            <a:pPr lvl="1">
              <a:buFont typeface="Wingdings" panose="05000000000000000000" pitchFamily="2" charset="2"/>
              <a:buChar char="Ø"/>
            </a:pPr>
            <a:r>
              <a:rPr lang="en-US" sz="1800" dirty="0" smtClean="0">
                <a:latin typeface="Calibri" panose="020F0502020204030204" pitchFamily="34" charset="0"/>
              </a:rPr>
              <a:t>If </a:t>
            </a:r>
            <a:r>
              <a:rPr lang="en-US" sz="1800" dirty="0">
                <a:latin typeface="Calibri" panose="020F0502020204030204" pitchFamily="34" charset="0"/>
              </a:rPr>
              <a:t>your project has a very long history </a:t>
            </a:r>
            <a:r>
              <a:rPr lang="en-US" sz="1800" dirty="0" smtClean="0">
                <a:latin typeface="Calibri" panose="020F0502020204030204" pitchFamily="34" charset="0"/>
              </a:rPr>
              <a:t>(100,000+ </a:t>
            </a:r>
            <a:r>
              <a:rPr lang="en-US" sz="1800" i="1" dirty="0" err="1">
                <a:latin typeface="Calibri" panose="020F0502020204030204" pitchFamily="34" charset="0"/>
              </a:rPr>
              <a:t>changesets</a:t>
            </a:r>
            <a:r>
              <a:rPr lang="en-US" sz="1800" dirty="0">
                <a:latin typeface="Calibri" panose="020F0502020204030204" pitchFamily="34" charset="0"/>
              </a:rPr>
              <a:t> or more), downloading the entire history can take an impractical amount of time and disk </a:t>
            </a:r>
            <a:r>
              <a:rPr lang="en-US" sz="1800" dirty="0" smtClean="0">
                <a:latin typeface="Calibri" panose="020F0502020204030204" pitchFamily="34" charset="0"/>
              </a:rPr>
              <a:t>space.</a:t>
            </a:r>
          </a:p>
          <a:p>
            <a:endParaRPr lang="en-US" sz="2000" dirty="0" smtClean="0">
              <a:latin typeface="Calibri" panose="020F0502020204030204" pitchFamily="34" charset="0"/>
            </a:endParaRPr>
          </a:p>
          <a:p>
            <a:r>
              <a:rPr lang="en-US" sz="2200" dirty="0" smtClean="0">
                <a:latin typeface="Calibri" panose="020F0502020204030204" pitchFamily="34" charset="0"/>
              </a:rPr>
              <a:t>DVCS tools and platform developers are working </a:t>
            </a:r>
            <a:r>
              <a:rPr lang="en-US" sz="2200" dirty="0">
                <a:latin typeface="Calibri" panose="020F0502020204030204" pitchFamily="34" charset="0"/>
              </a:rPr>
              <a:t>on solving these problems, but at the moment, no </a:t>
            </a:r>
            <a:r>
              <a:rPr lang="en-US" sz="2200" dirty="0" smtClean="0">
                <a:latin typeface="Calibri" panose="020F0502020204030204" pitchFamily="34" charset="0"/>
              </a:rPr>
              <a:t>“out of the box” features </a:t>
            </a:r>
            <a:r>
              <a:rPr lang="en-US" sz="2200" dirty="0">
                <a:latin typeface="Calibri" panose="020F0502020204030204" pitchFamily="34" charset="0"/>
              </a:rPr>
              <a:t>solve them.</a:t>
            </a:r>
            <a:endParaRPr lang="en-GB" sz="2200" dirty="0" smtClean="0">
              <a:latin typeface="Calibri" panose="020F0502020204030204" pitchFamily="34" charset="0"/>
            </a:endParaRPr>
          </a:p>
        </p:txBody>
      </p:sp>
    </p:spTree>
    <p:extLst>
      <p:ext uri="{BB962C8B-B14F-4D97-AF65-F5344CB8AC3E}">
        <p14:creationId xmlns:p14="http://schemas.microsoft.com/office/powerpoint/2010/main" val="3958981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a:bodyPr>
          <a:lstStyle/>
          <a:p>
            <a:r>
              <a:rPr lang="en-AU" sz="4000" dirty="0" smtClean="0">
                <a:latin typeface="Calibri" panose="020F0502020204030204" pitchFamily="34" charset="0"/>
              </a:rPr>
              <a:t>Git</a:t>
            </a:r>
            <a:endParaRPr lang="en-AU" sz="4000" dirty="0">
              <a:latin typeface="Calibri" panose="020F0502020204030204" pitchFamily="34" charset="0"/>
            </a:endParaRPr>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GB" sz="2200" dirty="0" smtClean="0">
                <a:latin typeface="Calibri" panose="020F0502020204030204" pitchFamily="34" charset="0"/>
              </a:rPr>
              <a:t>The most popular VCS today. Open source, mature, actively maintained.</a:t>
            </a:r>
          </a:p>
          <a:p>
            <a:endParaRPr lang="en-US" sz="2200" dirty="0" smtClean="0">
              <a:latin typeface="Calibri" panose="020F0502020204030204" pitchFamily="34" charset="0"/>
            </a:endParaRPr>
          </a:p>
          <a:p>
            <a:r>
              <a:rPr lang="en-US" sz="2200" dirty="0" smtClean="0">
                <a:latin typeface="Calibri" panose="020F0502020204030204" pitchFamily="34" charset="0"/>
              </a:rPr>
              <a:t>Created </a:t>
            </a:r>
            <a:r>
              <a:rPr lang="en-US" sz="2200" dirty="0">
                <a:latin typeface="Calibri" panose="020F0502020204030204" pitchFamily="34" charset="0"/>
              </a:rPr>
              <a:t>by </a:t>
            </a:r>
            <a:r>
              <a:rPr lang="en-US" sz="2200" i="1" dirty="0">
                <a:latin typeface="Calibri" panose="020F0502020204030204" pitchFamily="34" charset="0"/>
              </a:rPr>
              <a:t>Linus Torvalds</a:t>
            </a:r>
            <a:r>
              <a:rPr lang="en-US" sz="2200" dirty="0">
                <a:latin typeface="Calibri" panose="020F0502020204030204" pitchFamily="34" charset="0"/>
              </a:rPr>
              <a:t> and his team in 2005 for development of the Linux kernel</a:t>
            </a:r>
            <a:endParaRPr lang="en-GB" sz="2200" dirty="0">
              <a:latin typeface="Calibri" panose="020F0502020204030204" pitchFamily="34" charset="0"/>
            </a:endParaRPr>
          </a:p>
          <a:p>
            <a:endParaRPr lang="en-US" sz="2200" dirty="0" smtClean="0">
              <a:latin typeface="Calibri" panose="020F0502020204030204" pitchFamily="34" charset="0"/>
            </a:endParaRPr>
          </a:p>
          <a:p>
            <a:r>
              <a:rPr lang="en-US" sz="2200" dirty="0" smtClean="0">
                <a:latin typeface="Calibri" panose="020F0502020204030204" pitchFamily="34" charset="0"/>
              </a:rPr>
              <a:t>Has </a:t>
            </a:r>
            <a:r>
              <a:rPr lang="en-US" sz="2200" dirty="0">
                <a:latin typeface="Calibri" panose="020F0502020204030204" pitchFamily="34" charset="0"/>
              </a:rPr>
              <a:t>a </a:t>
            </a:r>
            <a:r>
              <a:rPr lang="en-US" sz="2200" b="1" dirty="0">
                <a:latin typeface="Calibri" panose="020F0502020204030204" pitchFamily="34" charset="0"/>
              </a:rPr>
              <a:t>distributed</a:t>
            </a:r>
            <a:r>
              <a:rPr lang="en-US" sz="2200" dirty="0">
                <a:latin typeface="Calibri" panose="020F0502020204030204" pitchFamily="34" charset="0"/>
              </a:rPr>
              <a:t> </a:t>
            </a:r>
            <a:r>
              <a:rPr lang="en-US" sz="2200" dirty="0" smtClean="0">
                <a:latin typeface="Calibri" panose="020F0502020204030204" pitchFamily="34" charset="0"/>
              </a:rPr>
              <a:t>architecture (DVCS)</a:t>
            </a:r>
          </a:p>
          <a:p>
            <a:endParaRPr lang="en-US" sz="2200" dirty="0" smtClean="0">
              <a:latin typeface="Calibri" panose="020F0502020204030204" pitchFamily="34" charset="0"/>
            </a:endParaRPr>
          </a:p>
          <a:p>
            <a:r>
              <a:rPr lang="en-US" sz="2200" dirty="0" smtClean="0">
                <a:latin typeface="Calibri" panose="020F0502020204030204" pitchFamily="34" charset="0"/>
              </a:rPr>
              <a:t>Rather </a:t>
            </a:r>
            <a:r>
              <a:rPr lang="en-US" sz="2200" dirty="0">
                <a:latin typeface="Calibri" panose="020F0502020204030204" pitchFamily="34" charset="0"/>
              </a:rPr>
              <a:t>than have only one single place for the full version history of the </a:t>
            </a:r>
            <a:r>
              <a:rPr lang="en-US" sz="2200" dirty="0" smtClean="0">
                <a:latin typeface="Calibri" panose="020F0502020204030204" pitchFamily="34" charset="0"/>
              </a:rPr>
              <a:t>software, </a:t>
            </a:r>
            <a:r>
              <a:rPr lang="en-US" sz="2200" dirty="0">
                <a:latin typeface="Calibri" panose="020F0502020204030204" pitchFamily="34" charset="0"/>
              </a:rPr>
              <a:t>as is common in once-popular </a:t>
            </a:r>
            <a:r>
              <a:rPr lang="en-US" sz="2200" dirty="0" smtClean="0">
                <a:latin typeface="Calibri" panose="020F0502020204030204" pitchFamily="34" charset="0"/>
              </a:rPr>
              <a:t>VCS like </a:t>
            </a:r>
            <a:r>
              <a:rPr lang="en-US" sz="2200" dirty="0">
                <a:latin typeface="Calibri" panose="020F0502020204030204" pitchFamily="34" charset="0"/>
              </a:rPr>
              <a:t>CVS or </a:t>
            </a:r>
            <a:r>
              <a:rPr lang="en-US" sz="2200" dirty="0" smtClean="0">
                <a:latin typeface="Calibri" panose="020F0502020204030204" pitchFamily="34" charset="0"/>
              </a:rPr>
              <a:t>SVN, </a:t>
            </a:r>
            <a:r>
              <a:rPr lang="en-US" sz="2200" dirty="0">
                <a:latin typeface="Calibri" panose="020F0502020204030204" pitchFamily="34" charset="0"/>
              </a:rPr>
              <a:t>in Git, every developer's </a:t>
            </a:r>
            <a:r>
              <a:rPr lang="en-US" sz="2200" i="1" dirty="0">
                <a:latin typeface="Calibri" panose="020F0502020204030204" pitchFamily="34" charset="0"/>
              </a:rPr>
              <a:t>working copy </a:t>
            </a:r>
            <a:r>
              <a:rPr lang="en-US" sz="2200" dirty="0">
                <a:latin typeface="Calibri" panose="020F0502020204030204" pitchFamily="34" charset="0"/>
              </a:rPr>
              <a:t>of the code is also a repository that can contain the </a:t>
            </a:r>
            <a:r>
              <a:rPr lang="en-US" sz="2200" i="1" dirty="0">
                <a:latin typeface="Calibri" panose="020F0502020204030204" pitchFamily="34" charset="0"/>
              </a:rPr>
              <a:t>full</a:t>
            </a:r>
            <a:r>
              <a:rPr lang="en-US" sz="2200" dirty="0">
                <a:latin typeface="Calibri" panose="020F0502020204030204" pitchFamily="34" charset="0"/>
              </a:rPr>
              <a:t> history of all </a:t>
            </a:r>
            <a:r>
              <a:rPr lang="en-US" sz="2200" dirty="0" smtClean="0">
                <a:latin typeface="Calibri" panose="020F0502020204030204" pitchFamily="34" charset="0"/>
              </a:rPr>
              <a:t>changes.</a:t>
            </a:r>
          </a:p>
          <a:p>
            <a:endParaRPr lang="en-US" sz="2200" dirty="0">
              <a:latin typeface="Calibri" panose="020F0502020204030204" pitchFamily="34" charset="0"/>
            </a:endParaRPr>
          </a:p>
          <a:p>
            <a:r>
              <a:rPr lang="en-US" sz="2200" dirty="0" smtClean="0">
                <a:latin typeface="Calibri" panose="020F0502020204030204" pitchFamily="34" charset="0"/>
              </a:rPr>
              <a:t>Their own working copy can be further distributed as well, by using </a:t>
            </a:r>
            <a:r>
              <a:rPr lang="en-US" sz="2200" b="1" dirty="0" smtClean="0">
                <a:latin typeface="Calibri" panose="020F0502020204030204" pitchFamily="34" charset="0"/>
              </a:rPr>
              <a:t>branching</a:t>
            </a:r>
            <a:r>
              <a:rPr lang="en-US" sz="2200" dirty="0" smtClean="0">
                <a:latin typeface="Calibri" panose="020F0502020204030204" pitchFamily="34" charset="0"/>
              </a:rPr>
              <a:t>.</a:t>
            </a:r>
          </a:p>
        </p:txBody>
      </p:sp>
    </p:spTree>
    <p:extLst>
      <p:ext uri="{BB962C8B-B14F-4D97-AF65-F5344CB8AC3E}">
        <p14:creationId xmlns:p14="http://schemas.microsoft.com/office/powerpoint/2010/main" val="2369555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a:bodyPr>
          <a:lstStyle/>
          <a:p>
            <a:r>
              <a:rPr lang="en-AU" sz="4000" dirty="0" smtClean="0">
                <a:latin typeface="Calibri" panose="020F0502020204030204" pitchFamily="34" charset="0"/>
              </a:rPr>
              <a:t>Git performance</a:t>
            </a:r>
            <a:endParaRPr lang="en-AU" sz="4000" dirty="0">
              <a:latin typeface="Calibri" panose="020F0502020204030204" pitchFamily="34" charset="0"/>
            </a:endParaRPr>
          </a:p>
        </p:txBody>
      </p:sp>
      <p:sp>
        <p:nvSpPr>
          <p:cNvPr id="3" name="Content Placeholder 2"/>
          <p:cNvSpPr>
            <a:spLocks noGrp="1"/>
          </p:cNvSpPr>
          <p:nvPr>
            <p:ph idx="1"/>
          </p:nvPr>
        </p:nvSpPr>
        <p:spPr>
          <a:xfrm>
            <a:off x="457200" y="1143000"/>
            <a:ext cx="8229600" cy="5562600"/>
          </a:xfrm>
        </p:spPr>
        <p:txBody>
          <a:bodyPr>
            <a:noAutofit/>
          </a:bodyPr>
          <a:lstStyle/>
          <a:p>
            <a:r>
              <a:rPr lang="en-US" sz="2200" dirty="0" smtClean="0">
                <a:latin typeface="Calibri" panose="020F0502020204030204" pitchFamily="34" charset="0"/>
              </a:rPr>
              <a:t>Git </a:t>
            </a:r>
            <a:r>
              <a:rPr lang="en-US" sz="2200" dirty="0">
                <a:latin typeface="Calibri" panose="020F0502020204030204" pitchFamily="34" charset="0"/>
              </a:rPr>
              <a:t>has been designed with </a:t>
            </a:r>
            <a:r>
              <a:rPr lang="en-US" sz="2200" b="1" i="1" dirty="0">
                <a:latin typeface="Calibri" panose="020F0502020204030204" pitchFamily="34" charset="0"/>
              </a:rPr>
              <a:t>performance</a:t>
            </a:r>
            <a:r>
              <a:rPr lang="en-US" sz="2200" dirty="0">
                <a:latin typeface="Calibri" panose="020F0502020204030204" pitchFamily="34" charset="0"/>
              </a:rPr>
              <a:t>, security and flexibility in mind.</a:t>
            </a:r>
          </a:p>
          <a:p>
            <a:endParaRPr lang="en-US" sz="2200" dirty="0" smtClean="0">
              <a:latin typeface="Calibri" panose="020F0502020204030204" pitchFamily="34" charset="0"/>
            </a:endParaRPr>
          </a:p>
          <a:p>
            <a:r>
              <a:rPr lang="en-US" sz="2200" dirty="0" smtClean="0">
                <a:latin typeface="Calibri" panose="020F0502020204030204" pitchFamily="34" charset="0"/>
              </a:rPr>
              <a:t>The </a:t>
            </a:r>
            <a:r>
              <a:rPr lang="en-US" sz="2200" i="1" dirty="0">
                <a:latin typeface="Calibri" panose="020F0502020204030204" pitchFamily="34" charset="0"/>
              </a:rPr>
              <a:t>raw performance</a:t>
            </a:r>
            <a:r>
              <a:rPr lang="en-US" sz="2200" dirty="0">
                <a:latin typeface="Calibri" panose="020F0502020204030204" pitchFamily="34" charset="0"/>
              </a:rPr>
              <a:t> characteristics of Git are very strong when compared to many </a:t>
            </a:r>
            <a:r>
              <a:rPr lang="en-US" sz="2200" dirty="0" smtClean="0">
                <a:latin typeface="Calibri" panose="020F0502020204030204" pitchFamily="34" charset="0"/>
              </a:rPr>
              <a:t>alternatives.</a:t>
            </a:r>
          </a:p>
          <a:p>
            <a:endParaRPr lang="en-US" sz="2200" dirty="0" smtClean="0">
              <a:latin typeface="Calibri" panose="020F0502020204030204" pitchFamily="34" charset="0"/>
            </a:endParaRPr>
          </a:p>
          <a:p>
            <a:r>
              <a:rPr lang="en-US" sz="2200" dirty="0" smtClean="0">
                <a:latin typeface="Calibri" panose="020F0502020204030204" pitchFamily="34" charset="0"/>
              </a:rPr>
              <a:t>Committing </a:t>
            </a:r>
            <a:r>
              <a:rPr lang="en-US" sz="2200" dirty="0">
                <a:latin typeface="Calibri" panose="020F0502020204030204" pitchFamily="34" charset="0"/>
              </a:rPr>
              <a:t>new changes, branching, merging and comparing past versions are all optimized for </a:t>
            </a:r>
            <a:r>
              <a:rPr lang="en-US" sz="2200" dirty="0" smtClean="0">
                <a:latin typeface="Calibri" panose="020F0502020204030204" pitchFamily="34" charset="0"/>
              </a:rPr>
              <a:t>performance.</a:t>
            </a:r>
          </a:p>
          <a:p>
            <a:endParaRPr lang="en-US" sz="2200" dirty="0" smtClean="0">
              <a:latin typeface="Calibri" panose="020F0502020204030204" pitchFamily="34" charset="0"/>
            </a:endParaRPr>
          </a:p>
          <a:p>
            <a:r>
              <a:rPr lang="en-US" sz="2200" dirty="0" smtClean="0">
                <a:latin typeface="Calibri" panose="020F0502020204030204" pitchFamily="34" charset="0"/>
              </a:rPr>
              <a:t>The </a:t>
            </a:r>
            <a:r>
              <a:rPr lang="en-US" sz="2200" dirty="0">
                <a:latin typeface="Calibri" panose="020F0502020204030204" pitchFamily="34" charset="0"/>
              </a:rPr>
              <a:t>algorithms implemented inside Git take advantage of deep knowledge about common attributes of real source code file trees, how they are usually modified over time and what the access patterns are</a:t>
            </a:r>
            <a:r>
              <a:rPr lang="en-US" sz="2200" dirty="0" smtClean="0">
                <a:latin typeface="Calibri" panose="020F0502020204030204" pitchFamily="34" charset="0"/>
              </a:rPr>
              <a:t>.</a:t>
            </a:r>
          </a:p>
          <a:p>
            <a:endParaRPr lang="en-US" sz="2200" dirty="0" smtClean="0">
              <a:latin typeface="Calibri" panose="020F0502020204030204" pitchFamily="34" charset="0"/>
            </a:endParaRPr>
          </a:p>
        </p:txBody>
      </p:sp>
    </p:spTree>
    <p:extLst>
      <p:ext uri="{BB962C8B-B14F-4D97-AF65-F5344CB8AC3E}">
        <p14:creationId xmlns:p14="http://schemas.microsoft.com/office/powerpoint/2010/main" val="1159991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AU" sz="4000" dirty="0" smtClean="0">
                <a:latin typeface="Calibri" panose="020F0502020204030204" pitchFamily="34" charset="0"/>
              </a:rPr>
              <a:t>Git features</a:t>
            </a:r>
            <a:endParaRPr lang="en-AU" sz="4000" dirty="0">
              <a:latin typeface="Calibri" panose="020F0502020204030204" pitchFamily="34" charset="0"/>
            </a:endParaRPr>
          </a:p>
        </p:txBody>
      </p:sp>
      <p:sp>
        <p:nvSpPr>
          <p:cNvPr id="3" name="Content Placeholder 2"/>
          <p:cNvSpPr>
            <a:spLocks noGrp="1"/>
          </p:cNvSpPr>
          <p:nvPr>
            <p:ph idx="1"/>
          </p:nvPr>
        </p:nvSpPr>
        <p:spPr>
          <a:xfrm>
            <a:off x="457200" y="914400"/>
            <a:ext cx="8229600" cy="5791200"/>
          </a:xfrm>
        </p:spPr>
        <p:txBody>
          <a:bodyPr>
            <a:normAutofit/>
          </a:bodyPr>
          <a:lstStyle/>
          <a:p>
            <a:r>
              <a:rPr lang="en-US" sz="2200" dirty="0">
                <a:latin typeface="Calibri" panose="020F0502020204030204" pitchFamily="34" charset="0"/>
              </a:rPr>
              <a:t>Git Memory </a:t>
            </a:r>
            <a:r>
              <a:rPr lang="en-US" sz="2200" dirty="0" smtClean="0">
                <a:latin typeface="Calibri" panose="020F0502020204030204" pitchFamily="34" charset="0"/>
              </a:rPr>
              <a:t>limits:</a:t>
            </a:r>
          </a:p>
          <a:p>
            <a:pPr lvl="1">
              <a:buFont typeface="Wingdings" panose="05000000000000000000" pitchFamily="2" charset="2"/>
              <a:buChar char="§"/>
            </a:pPr>
            <a:r>
              <a:rPr lang="en-US" sz="1800" dirty="0" smtClean="0">
                <a:latin typeface="Calibri" panose="020F0502020204030204" pitchFamily="34" charset="0"/>
              </a:rPr>
              <a:t>Rule </a:t>
            </a:r>
            <a:r>
              <a:rPr lang="en-US" sz="1800" dirty="0">
                <a:latin typeface="Calibri" panose="020F0502020204030204" pitchFamily="34" charset="0"/>
              </a:rPr>
              <a:t>of thumb: </a:t>
            </a:r>
            <a:r>
              <a:rPr lang="en-US" sz="1800" i="1" dirty="0">
                <a:latin typeface="Calibri" panose="020F0502020204030204" pitchFamily="34" charset="0"/>
              </a:rPr>
              <a:t>1GB per repository</a:t>
            </a:r>
            <a:r>
              <a:rPr lang="en-US" sz="1800" dirty="0">
                <a:latin typeface="Calibri" panose="020F0502020204030204" pitchFamily="34" charset="0"/>
              </a:rPr>
              <a:t>, </a:t>
            </a:r>
            <a:r>
              <a:rPr lang="en-US" sz="1800" i="1" dirty="0">
                <a:latin typeface="Calibri" panose="020F0502020204030204" pitchFamily="34" charset="0"/>
              </a:rPr>
              <a:t>100MB per file</a:t>
            </a:r>
            <a:r>
              <a:rPr lang="en-US" sz="1800" dirty="0">
                <a:latin typeface="Calibri" panose="020F0502020204030204" pitchFamily="34" charset="0"/>
              </a:rPr>
              <a:t>.</a:t>
            </a:r>
          </a:p>
          <a:p>
            <a:pPr lvl="1">
              <a:buFont typeface="Wingdings" panose="05000000000000000000" pitchFamily="2" charset="2"/>
              <a:buChar char="§"/>
            </a:pPr>
            <a:r>
              <a:rPr lang="en-US" sz="1800" dirty="0">
                <a:latin typeface="Calibri" panose="020F0502020204030204" pitchFamily="34" charset="0"/>
              </a:rPr>
              <a:t>For best performance, </a:t>
            </a:r>
            <a:r>
              <a:rPr lang="en-US" sz="1800" dirty="0" smtClean="0">
                <a:latin typeface="Calibri" panose="020F0502020204030204" pitchFamily="34" charset="0"/>
              </a:rPr>
              <a:t>Git </a:t>
            </a:r>
            <a:r>
              <a:rPr lang="en-US" sz="1800" dirty="0">
                <a:latin typeface="Calibri" panose="020F0502020204030204" pitchFamily="34" charset="0"/>
              </a:rPr>
              <a:t>recommend repositories be kept under 1GB </a:t>
            </a:r>
            <a:r>
              <a:rPr lang="en-US" sz="1800" dirty="0" smtClean="0">
                <a:latin typeface="Calibri" panose="020F0502020204030204" pitchFamily="34" charset="0"/>
              </a:rPr>
              <a:t>each.</a:t>
            </a:r>
          </a:p>
          <a:p>
            <a:pPr lvl="1">
              <a:buFont typeface="Wingdings" panose="05000000000000000000" pitchFamily="2" charset="2"/>
              <a:buChar char="§"/>
            </a:pPr>
            <a:r>
              <a:rPr lang="en-US" sz="1800" dirty="0" smtClean="0">
                <a:latin typeface="Calibri" panose="020F0502020204030204" pitchFamily="34" charset="0"/>
              </a:rPr>
              <a:t>This </a:t>
            </a:r>
            <a:r>
              <a:rPr lang="en-US" sz="1800" dirty="0">
                <a:latin typeface="Calibri" panose="020F0502020204030204" pitchFamily="34" charset="0"/>
              </a:rPr>
              <a:t>limit is easy to stay within if large files (typically, binaries) are kept out of the </a:t>
            </a:r>
            <a:r>
              <a:rPr lang="en-US" sz="1800" dirty="0" smtClean="0">
                <a:latin typeface="Calibri" panose="020F0502020204030204" pitchFamily="34" charset="0"/>
              </a:rPr>
              <a:t>repository.</a:t>
            </a:r>
          </a:p>
          <a:p>
            <a:pPr lvl="1">
              <a:buFont typeface="Wingdings" panose="05000000000000000000" pitchFamily="2" charset="2"/>
              <a:buChar char="§"/>
            </a:pPr>
            <a:r>
              <a:rPr lang="en-US" sz="1800" dirty="0" smtClean="0">
                <a:latin typeface="Calibri" panose="020F0502020204030204" pitchFamily="34" charset="0"/>
              </a:rPr>
              <a:t>In </a:t>
            </a:r>
            <a:r>
              <a:rPr lang="en-US" sz="1800" dirty="0">
                <a:latin typeface="Calibri" panose="020F0502020204030204" pitchFamily="34" charset="0"/>
              </a:rPr>
              <a:t>addition, Git places a strict limit of files exceeding 100 MB in size</a:t>
            </a:r>
            <a:r>
              <a:rPr lang="en-US" sz="1800" dirty="0" smtClean="0">
                <a:latin typeface="Calibri" panose="020F0502020204030204" pitchFamily="34" charset="0"/>
              </a:rPr>
              <a:t>.</a:t>
            </a:r>
          </a:p>
          <a:p>
            <a:endParaRPr lang="en-US" sz="2200" dirty="0" smtClean="0">
              <a:latin typeface="Calibri" panose="020F0502020204030204" pitchFamily="34" charset="0"/>
            </a:endParaRPr>
          </a:p>
          <a:p>
            <a:r>
              <a:rPr lang="en-US" sz="2200" dirty="0" smtClean="0">
                <a:latin typeface="Calibri" panose="020F0502020204030204" pitchFamily="34" charset="0"/>
              </a:rPr>
              <a:t>Security:</a:t>
            </a:r>
          </a:p>
          <a:p>
            <a:pPr lvl="1">
              <a:buFont typeface="Wingdings" panose="05000000000000000000" pitchFamily="2" charset="2"/>
              <a:buChar char="§"/>
            </a:pPr>
            <a:r>
              <a:rPr lang="en-US" sz="1800" dirty="0" smtClean="0">
                <a:latin typeface="Calibri" panose="020F0502020204030204" pitchFamily="34" charset="0"/>
              </a:rPr>
              <a:t>Designed </a:t>
            </a:r>
            <a:r>
              <a:rPr lang="en-US" sz="1800" dirty="0">
                <a:latin typeface="Calibri" panose="020F0502020204030204" pitchFamily="34" charset="0"/>
              </a:rPr>
              <a:t>with the integrity of managed source code as a top </a:t>
            </a:r>
            <a:r>
              <a:rPr lang="en-US" sz="1800" dirty="0" smtClean="0">
                <a:latin typeface="Calibri" panose="020F0502020204030204" pitchFamily="34" charset="0"/>
              </a:rPr>
              <a:t>priority.</a:t>
            </a:r>
          </a:p>
          <a:p>
            <a:pPr lvl="1">
              <a:buFont typeface="Wingdings" panose="05000000000000000000" pitchFamily="2" charset="2"/>
              <a:buChar char="§"/>
            </a:pPr>
            <a:r>
              <a:rPr lang="en-US" sz="1800" dirty="0" smtClean="0">
                <a:latin typeface="Calibri" panose="020F0502020204030204" pitchFamily="34" charset="0"/>
              </a:rPr>
              <a:t>The </a:t>
            </a:r>
            <a:r>
              <a:rPr lang="en-US" sz="1800" dirty="0">
                <a:latin typeface="Calibri" panose="020F0502020204030204" pitchFamily="34" charset="0"/>
              </a:rPr>
              <a:t>content of the files as well as the true relationships between files and directories, versions, tags and commits, all of these objects in the Git repository are secured with a cryptographically secure hashing algorithm called </a:t>
            </a:r>
            <a:r>
              <a:rPr lang="en-US" sz="1800" b="1" dirty="0" smtClean="0">
                <a:latin typeface="Calibri" panose="020F0502020204030204" pitchFamily="34" charset="0"/>
              </a:rPr>
              <a:t>SHA1</a:t>
            </a:r>
            <a:r>
              <a:rPr lang="en-US" sz="1800" dirty="0" smtClean="0">
                <a:latin typeface="Calibri" panose="020F0502020204030204" pitchFamily="34" charset="0"/>
              </a:rPr>
              <a:t>.</a:t>
            </a:r>
          </a:p>
          <a:p>
            <a:pPr lvl="1">
              <a:buFont typeface="Wingdings" panose="05000000000000000000" pitchFamily="2" charset="2"/>
              <a:buChar char="§"/>
            </a:pPr>
            <a:r>
              <a:rPr lang="en-US" sz="1800" dirty="0" smtClean="0">
                <a:latin typeface="Calibri" panose="020F0502020204030204" pitchFamily="34" charset="0"/>
              </a:rPr>
              <a:t>This </a:t>
            </a:r>
            <a:r>
              <a:rPr lang="en-US" sz="1800" dirty="0">
                <a:latin typeface="Calibri" panose="020F0502020204030204" pitchFamily="34" charset="0"/>
              </a:rPr>
              <a:t>protects the code and the change history against both accidental and malicious change and ensures that the history is fully </a:t>
            </a:r>
            <a:r>
              <a:rPr lang="en-US" sz="1800" dirty="0" smtClean="0">
                <a:latin typeface="Calibri" panose="020F0502020204030204" pitchFamily="34" charset="0"/>
              </a:rPr>
              <a:t>traceable. With </a:t>
            </a:r>
            <a:r>
              <a:rPr lang="en-US" sz="1800" dirty="0">
                <a:latin typeface="Calibri" panose="020F0502020204030204" pitchFamily="34" charset="0"/>
              </a:rPr>
              <a:t>Git, you can be sure you have an authentic content history of your source </a:t>
            </a:r>
            <a:r>
              <a:rPr lang="en-US" sz="1800" dirty="0" smtClean="0">
                <a:latin typeface="Calibri" panose="020F0502020204030204" pitchFamily="34" charset="0"/>
              </a:rPr>
              <a:t>code.</a:t>
            </a:r>
          </a:p>
        </p:txBody>
      </p:sp>
    </p:spTree>
    <p:extLst>
      <p:ext uri="{BB962C8B-B14F-4D97-AF65-F5344CB8AC3E}">
        <p14:creationId xmlns:p14="http://schemas.microsoft.com/office/powerpoint/2010/main" val="720706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a:bodyPr>
          <a:lstStyle/>
          <a:p>
            <a:r>
              <a:rPr lang="en-AU" sz="4000" dirty="0" smtClean="0">
                <a:latin typeface="Calibri" panose="020F0502020204030204" pitchFamily="34" charset="0"/>
              </a:rPr>
              <a:t>Git usage for Developers</a:t>
            </a:r>
            <a:endParaRPr lang="en-AU" sz="4000" dirty="0">
              <a:latin typeface="Calibri" panose="020F0502020204030204" pitchFamily="34"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1295400"/>
            <a:ext cx="4832306" cy="4878605"/>
          </a:xfrm>
        </p:spPr>
      </p:pic>
    </p:spTree>
    <p:extLst>
      <p:ext uri="{BB962C8B-B14F-4D97-AF65-F5344CB8AC3E}">
        <p14:creationId xmlns:p14="http://schemas.microsoft.com/office/powerpoint/2010/main" val="1891998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a:bodyPr>
          <a:lstStyle/>
          <a:p>
            <a:r>
              <a:rPr lang="en-AU" sz="4000" dirty="0" smtClean="0">
                <a:latin typeface="Calibri" panose="020F0502020204030204" pitchFamily="34" charset="0"/>
              </a:rPr>
              <a:t>Git usage for Organizations</a:t>
            </a:r>
            <a:endParaRPr lang="en-AU" sz="4000" dirty="0">
              <a:latin typeface="Calibri" panose="020F0502020204030204" pitchFamily="34" charset="0"/>
            </a:endParaRPr>
          </a:p>
        </p:txBody>
      </p:sp>
      <p:sp>
        <p:nvSpPr>
          <p:cNvPr id="3" name="Content Placeholder 2"/>
          <p:cNvSpPr>
            <a:spLocks noGrp="1"/>
          </p:cNvSpPr>
          <p:nvPr>
            <p:ph idx="1"/>
          </p:nvPr>
        </p:nvSpPr>
        <p:spPr>
          <a:xfrm>
            <a:off x="457200" y="1219200"/>
            <a:ext cx="8229600" cy="5486400"/>
          </a:xfrm>
        </p:spPr>
        <p:txBody>
          <a:bodyPr>
            <a:normAutofit/>
          </a:bodyPr>
          <a:lstStyle/>
          <a:p>
            <a:r>
              <a:rPr lang="en-US" sz="2200" dirty="0">
                <a:latin typeface="Calibri" panose="020F0502020204030204" pitchFamily="34" charset="0"/>
              </a:rPr>
              <a:t>Git isn’t just for agile software development—it’s for </a:t>
            </a:r>
            <a:r>
              <a:rPr lang="en-US" sz="2200" i="1" dirty="0">
                <a:latin typeface="Calibri" panose="020F0502020204030204" pitchFamily="34" charset="0"/>
              </a:rPr>
              <a:t>agile business</a:t>
            </a:r>
            <a:r>
              <a:rPr lang="en-US" sz="2200" dirty="0">
                <a:latin typeface="Calibri" panose="020F0502020204030204" pitchFamily="34" charset="0"/>
              </a:rPr>
              <a:t>.</a:t>
            </a:r>
            <a:endParaRPr lang="en-AU" sz="2200" dirty="0">
              <a:latin typeface="Calibri" panose="020F0502020204030204" pitchFamily="34" charset="0"/>
            </a:endParaRPr>
          </a:p>
          <a:p>
            <a:endParaRPr lang="en-GB" sz="2200" dirty="0">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057400"/>
            <a:ext cx="5943600" cy="4132710"/>
          </a:xfrm>
          <a:prstGeom prst="rect">
            <a:avLst/>
          </a:prstGeom>
        </p:spPr>
      </p:pic>
    </p:spTree>
    <p:extLst>
      <p:ext uri="{BB962C8B-B14F-4D97-AF65-F5344CB8AC3E}">
        <p14:creationId xmlns:p14="http://schemas.microsoft.com/office/powerpoint/2010/main" val="3380874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AU" sz="4000" dirty="0" smtClean="0">
                <a:latin typeface="Calibri" panose="020F0502020204030204" pitchFamily="34" charset="0"/>
              </a:rPr>
              <a:t>Git usage tools</a:t>
            </a:r>
            <a:endParaRPr lang="en-AU" sz="4000" dirty="0">
              <a:latin typeface="Calibri" panose="020F0502020204030204" pitchFamily="34" charset="0"/>
            </a:endParaRPr>
          </a:p>
        </p:txBody>
      </p:sp>
      <p:sp>
        <p:nvSpPr>
          <p:cNvPr id="3" name="Content Placeholder 2"/>
          <p:cNvSpPr>
            <a:spLocks noGrp="1"/>
          </p:cNvSpPr>
          <p:nvPr>
            <p:ph idx="1"/>
          </p:nvPr>
        </p:nvSpPr>
        <p:spPr>
          <a:xfrm>
            <a:off x="457200" y="942814"/>
            <a:ext cx="8229600" cy="5791200"/>
          </a:xfrm>
        </p:spPr>
        <p:txBody>
          <a:bodyPr>
            <a:normAutofit lnSpcReduction="10000"/>
          </a:bodyPr>
          <a:lstStyle/>
          <a:p>
            <a:r>
              <a:rPr lang="en-GB" sz="2200" dirty="0" smtClean="0">
                <a:latin typeface="Calibri" panose="020F0502020204030204" pitchFamily="34" charset="0"/>
              </a:rPr>
              <a:t>Git command line (Git Bash, Git Shell, </a:t>
            </a:r>
            <a:r>
              <a:rPr lang="en-GB" sz="2200" i="1" dirty="0" err="1" smtClean="0">
                <a:latin typeface="Calibri" panose="020F0502020204030204" pitchFamily="34" charset="0"/>
              </a:rPr>
              <a:t>TortoiseGit</a:t>
            </a:r>
            <a:r>
              <a:rPr lang="en-GB" sz="2200" dirty="0" smtClean="0">
                <a:latin typeface="Calibri" panose="020F0502020204030204" pitchFamily="34" charset="0"/>
              </a:rPr>
              <a:t>: Windows shell interface, </a:t>
            </a:r>
            <a:r>
              <a:rPr lang="en-GB" sz="2200" i="1" dirty="0" smtClean="0">
                <a:latin typeface="Calibri" panose="020F0502020204030204" pitchFamily="34" charset="0"/>
              </a:rPr>
              <a:t>Posh-git</a:t>
            </a:r>
            <a:r>
              <a:rPr lang="en-GB" sz="2200" dirty="0" smtClean="0">
                <a:latin typeface="Calibri" panose="020F0502020204030204" pitchFamily="34" charset="0"/>
              </a:rPr>
              <a:t>: a PowerShell module with Git integration).</a:t>
            </a:r>
          </a:p>
          <a:p>
            <a:endParaRPr lang="en-GB" sz="2200" dirty="0" smtClean="0">
              <a:latin typeface="Calibri" panose="020F0502020204030204" pitchFamily="34" charset="0"/>
            </a:endParaRPr>
          </a:p>
          <a:p>
            <a:r>
              <a:rPr lang="en-GB" sz="2200" dirty="0" smtClean="0">
                <a:latin typeface="Calibri" panose="020F0502020204030204" pitchFamily="34" charset="0"/>
              </a:rPr>
              <a:t>GUI clients:</a:t>
            </a:r>
          </a:p>
          <a:p>
            <a:pPr marL="914400" lvl="1" indent="-457200">
              <a:buFont typeface="+mj-lt"/>
              <a:buAutoNum type="arabicPeriod"/>
            </a:pPr>
            <a:r>
              <a:rPr lang="en-GB" sz="2000" b="1" dirty="0" smtClean="0">
                <a:latin typeface="Calibri" panose="020F0502020204030204" pitchFamily="34" charset="0"/>
              </a:rPr>
              <a:t>GitHub Desktop</a:t>
            </a:r>
            <a:r>
              <a:rPr lang="en-GB" sz="2000" dirty="0" smtClean="0">
                <a:latin typeface="Calibri" panose="020F0502020204030204" pitchFamily="34" charset="0"/>
              </a:rPr>
              <a:t> (</a:t>
            </a:r>
            <a:r>
              <a:rPr lang="en-GB" sz="2000" b="1" i="1" dirty="0" smtClean="0">
                <a:latin typeface="Calibri" panose="020F0502020204030204" pitchFamily="34" charset="0"/>
              </a:rPr>
              <a:t>free</a:t>
            </a:r>
            <a:r>
              <a:rPr lang="en-GB" sz="2000" dirty="0" smtClean="0">
                <a:latin typeface="Calibri" panose="020F0502020204030204" pitchFamily="34" charset="0"/>
              </a:rPr>
              <a:t>, for Windows and </a:t>
            </a:r>
            <a:r>
              <a:rPr lang="en-GB" sz="2000" dirty="0">
                <a:latin typeface="Calibri" panose="020F0502020204030204" pitchFamily="34" charset="0"/>
              </a:rPr>
              <a:t>Mac): </a:t>
            </a:r>
            <a:r>
              <a:rPr lang="en-GB" sz="2000" dirty="0">
                <a:latin typeface="Calibri" panose="020F0502020204030204" pitchFamily="34" charset="0"/>
                <a:hlinkClick r:id="rId3"/>
              </a:rPr>
              <a:t>https://desktop.github.com</a:t>
            </a:r>
            <a:r>
              <a:rPr lang="en-GB" sz="2000" dirty="0" smtClean="0">
                <a:latin typeface="Calibri" panose="020F0502020204030204" pitchFamily="34" charset="0"/>
                <a:hlinkClick r:id="rId3"/>
              </a:rPr>
              <a:t>/</a:t>
            </a:r>
            <a:r>
              <a:rPr lang="en-GB" sz="2000" dirty="0" smtClean="0">
                <a:latin typeface="Calibri" panose="020F0502020204030204" pitchFamily="34" charset="0"/>
              </a:rPr>
              <a:t> </a:t>
            </a:r>
          </a:p>
          <a:p>
            <a:pPr marL="914400" lvl="1" indent="-457200">
              <a:buFont typeface="+mj-lt"/>
              <a:buAutoNum type="arabicPeriod"/>
            </a:pPr>
            <a:r>
              <a:rPr lang="en-GB" sz="2000" dirty="0" smtClean="0">
                <a:latin typeface="Calibri" panose="020F0502020204030204" pitchFamily="34" charset="0"/>
              </a:rPr>
              <a:t>Tower (paid, Mac and </a:t>
            </a:r>
            <a:r>
              <a:rPr lang="en-GB" sz="2000" i="1" dirty="0" smtClean="0">
                <a:latin typeface="Calibri" panose="020F0502020204030204" pitchFamily="34" charset="0"/>
              </a:rPr>
              <a:t>Windows [beta stage]</a:t>
            </a:r>
            <a:r>
              <a:rPr lang="en-GB" sz="2000" dirty="0" smtClean="0">
                <a:latin typeface="Calibri" panose="020F0502020204030204" pitchFamily="34" charset="0"/>
              </a:rPr>
              <a:t>): </a:t>
            </a:r>
            <a:r>
              <a:rPr lang="en-GB" sz="2000" dirty="0">
                <a:latin typeface="Calibri" panose="020F0502020204030204" pitchFamily="34" charset="0"/>
                <a:hlinkClick r:id="rId4"/>
              </a:rPr>
              <a:t>https://www.git-tower.com</a:t>
            </a:r>
            <a:r>
              <a:rPr lang="en-GB" sz="2000" dirty="0" smtClean="0">
                <a:latin typeface="Calibri" panose="020F0502020204030204" pitchFamily="34" charset="0"/>
                <a:hlinkClick r:id="rId4"/>
              </a:rPr>
              <a:t>/</a:t>
            </a:r>
            <a:endParaRPr lang="en-GB" sz="2000" dirty="0" smtClean="0">
              <a:latin typeface="Calibri" panose="020F0502020204030204" pitchFamily="34" charset="0"/>
            </a:endParaRPr>
          </a:p>
          <a:p>
            <a:pPr marL="914400" lvl="1" indent="-457200">
              <a:buFont typeface="+mj-lt"/>
              <a:buAutoNum type="arabicPeriod"/>
            </a:pPr>
            <a:r>
              <a:rPr lang="en-GB" sz="2000" dirty="0" err="1" smtClean="0">
                <a:latin typeface="Calibri" panose="020F0502020204030204" pitchFamily="34" charset="0"/>
              </a:rPr>
              <a:t>SmartGit</a:t>
            </a:r>
            <a:r>
              <a:rPr lang="en-GB" sz="2000" dirty="0" smtClean="0">
                <a:latin typeface="Calibri" panose="020F0502020204030204" pitchFamily="34" charset="0"/>
              </a:rPr>
              <a:t> (</a:t>
            </a:r>
            <a:r>
              <a:rPr lang="en-GB" sz="2000" b="1" i="1" dirty="0" smtClean="0">
                <a:latin typeface="Calibri" panose="020F0502020204030204" pitchFamily="34" charset="0"/>
              </a:rPr>
              <a:t>free</a:t>
            </a:r>
            <a:r>
              <a:rPr lang="en-GB" sz="2000" dirty="0" smtClean="0">
                <a:latin typeface="Calibri" panose="020F0502020204030204" pitchFamily="34" charset="0"/>
              </a:rPr>
              <a:t>/ paid, Windows, </a:t>
            </a:r>
            <a:r>
              <a:rPr lang="en-GB" sz="2000" dirty="0">
                <a:latin typeface="Calibri" panose="020F0502020204030204" pitchFamily="34" charset="0"/>
              </a:rPr>
              <a:t>Mac and Linux): </a:t>
            </a:r>
            <a:r>
              <a:rPr lang="en-GB" sz="2000" dirty="0">
                <a:latin typeface="Calibri" panose="020F0502020204030204" pitchFamily="34" charset="0"/>
                <a:hlinkClick r:id="rId5"/>
              </a:rPr>
              <a:t>http://www.syntevo.com/smartgit</a:t>
            </a:r>
            <a:r>
              <a:rPr lang="en-GB" sz="2000" dirty="0" smtClean="0">
                <a:latin typeface="Calibri" panose="020F0502020204030204" pitchFamily="34" charset="0"/>
                <a:hlinkClick r:id="rId5"/>
              </a:rPr>
              <a:t>/</a:t>
            </a:r>
            <a:r>
              <a:rPr lang="en-GB" sz="2000" dirty="0" smtClean="0">
                <a:latin typeface="Calibri" panose="020F0502020204030204" pitchFamily="34" charset="0"/>
              </a:rPr>
              <a:t> </a:t>
            </a:r>
          </a:p>
          <a:p>
            <a:pPr marL="914400" lvl="1" indent="-457200">
              <a:buFont typeface="+mj-lt"/>
              <a:buAutoNum type="arabicPeriod"/>
            </a:pPr>
            <a:r>
              <a:rPr lang="en-GB" sz="2000" dirty="0" smtClean="0">
                <a:latin typeface="Calibri" panose="020F0502020204030204" pitchFamily="34" charset="0"/>
              </a:rPr>
              <a:t>Git-cola (</a:t>
            </a:r>
            <a:r>
              <a:rPr lang="en-GB" sz="2000" b="1" i="1" dirty="0" smtClean="0">
                <a:latin typeface="Calibri" panose="020F0502020204030204" pitchFamily="34" charset="0"/>
              </a:rPr>
              <a:t>free</a:t>
            </a:r>
            <a:r>
              <a:rPr lang="en-GB" sz="2000" dirty="0" smtClean="0">
                <a:latin typeface="Calibri" panose="020F0502020204030204" pitchFamily="34" charset="0"/>
              </a:rPr>
              <a:t>, Linux</a:t>
            </a:r>
            <a:r>
              <a:rPr lang="en-GB" sz="2000" dirty="0">
                <a:latin typeface="Calibri" panose="020F0502020204030204" pitchFamily="34" charset="0"/>
              </a:rPr>
              <a:t>)</a:t>
            </a:r>
            <a:endParaRPr lang="en-GB" sz="2000" dirty="0" smtClean="0">
              <a:latin typeface="Calibri" panose="020F0502020204030204" pitchFamily="34" charset="0"/>
            </a:endParaRPr>
          </a:p>
          <a:p>
            <a:pPr marL="914400" lvl="1" indent="-457200">
              <a:buFont typeface="+mj-lt"/>
              <a:buAutoNum type="arabicPeriod"/>
            </a:pPr>
            <a:r>
              <a:rPr lang="en-GB" sz="2000" dirty="0" err="1" smtClean="0">
                <a:latin typeface="Calibri" panose="020F0502020204030204" pitchFamily="34" charset="0"/>
              </a:rPr>
              <a:t>SourceTree</a:t>
            </a:r>
            <a:r>
              <a:rPr lang="en-GB" sz="2000" dirty="0" smtClean="0">
                <a:latin typeface="Calibri" panose="020F0502020204030204" pitchFamily="34" charset="0"/>
              </a:rPr>
              <a:t> (</a:t>
            </a:r>
            <a:r>
              <a:rPr lang="en-GB" sz="2000" b="1" i="1" dirty="0" smtClean="0">
                <a:latin typeface="Calibri" panose="020F0502020204030204" pitchFamily="34" charset="0"/>
              </a:rPr>
              <a:t>free</a:t>
            </a:r>
            <a:r>
              <a:rPr lang="en-GB" sz="2000" dirty="0" smtClean="0">
                <a:latin typeface="Calibri" panose="020F0502020204030204" pitchFamily="34" charset="0"/>
              </a:rPr>
              <a:t>, Windows and Mac)</a:t>
            </a:r>
          </a:p>
          <a:p>
            <a:pPr marL="914400" lvl="1" indent="-457200">
              <a:buFont typeface="+mj-lt"/>
              <a:buAutoNum type="arabicPeriod"/>
            </a:pPr>
            <a:r>
              <a:rPr lang="en-GB" sz="2000" dirty="0" smtClean="0">
                <a:latin typeface="Calibri" panose="020F0502020204030204" pitchFamily="34" charset="0"/>
              </a:rPr>
              <a:t>Others:</a:t>
            </a:r>
          </a:p>
          <a:p>
            <a:pPr marL="1314450" lvl="2" indent="-457200">
              <a:buFont typeface="Courier New" panose="02070309020205020404" pitchFamily="49" charset="0"/>
              <a:buChar char="o"/>
            </a:pPr>
            <a:r>
              <a:rPr lang="en-GB" sz="1800" dirty="0" err="1" smtClean="0">
                <a:latin typeface="Calibri" panose="020F0502020204030204" pitchFamily="34" charset="0"/>
              </a:rPr>
              <a:t>Gitbox</a:t>
            </a:r>
            <a:r>
              <a:rPr lang="en-GB" sz="1800" dirty="0" smtClean="0">
                <a:latin typeface="Calibri" panose="020F0502020204030204" pitchFamily="34" charset="0"/>
              </a:rPr>
              <a:t> </a:t>
            </a:r>
            <a:r>
              <a:rPr lang="en-GB" sz="1800" dirty="0">
                <a:latin typeface="Calibri" panose="020F0502020204030204" pitchFamily="34" charset="0"/>
              </a:rPr>
              <a:t>(paid, Mac)</a:t>
            </a:r>
          </a:p>
          <a:p>
            <a:pPr marL="1314450" lvl="2" indent="-457200">
              <a:buFont typeface="Courier New" panose="02070309020205020404" pitchFamily="49" charset="0"/>
              <a:buChar char="o"/>
            </a:pPr>
            <a:r>
              <a:rPr lang="en-GB" sz="1800" dirty="0" err="1" smtClean="0">
                <a:latin typeface="Calibri" panose="020F0502020204030204" pitchFamily="34" charset="0"/>
              </a:rPr>
              <a:t>Gitg</a:t>
            </a:r>
            <a:r>
              <a:rPr lang="en-GB" sz="1800" dirty="0" smtClean="0">
                <a:latin typeface="Calibri" panose="020F0502020204030204" pitchFamily="34" charset="0"/>
              </a:rPr>
              <a:t> </a:t>
            </a:r>
            <a:r>
              <a:rPr lang="en-GB" sz="1800" dirty="0">
                <a:latin typeface="Calibri" panose="020F0502020204030204" pitchFamily="34" charset="0"/>
              </a:rPr>
              <a:t>(</a:t>
            </a:r>
            <a:r>
              <a:rPr lang="en-GB" sz="1800" b="1" i="1" dirty="0">
                <a:latin typeface="Calibri" panose="020F0502020204030204" pitchFamily="34" charset="0"/>
              </a:rPr>
              <a:t>free</a:t>
            </a:r>
            <a:r>
              <a:rPr lang="en-GB" sz="1800" dirty="0">
                <a:latin typeface="Calibri" panose="020F0502020204030204" pitchFamily="34" charset="0"/>
              </a:rPr>
              <a:t>, </a:t>
            </a:r>
            <a:r>
              <a:rPr lang="en-GB" sz="1800" dirty="0" smtClean="0">
                <a:latin typeface="Calibri" panose="020F0502020204030204" pitchFamily="34" charset="0"/>
              </a:rPr>
              <a:t>Linux)</a:t>
            </a:r>
          </a:p>
          <a:p>
            <a:pPr marL="1314450" lvl="2" indent="-457200">
              <a:buFont typeface="Courier New" panose="02070309020205020404" pitchFamily="49" charset="0"/>
              <a:buChar char="o"/>
            </a:pPr>
            <a:r>
              <a:rPr lang="en-GB" sz="1800" dirty="0" smtClean="0">
                <a:latin typeface="Calibri" panose="020F0502020204030204" pitchFamily="34" charset="0"/>
              </a:rPr>
              <a:t>Giggle (</a:t>
            </a:r>
            <a:r>
              <a:rPr lang="en-GB" sz="1800" b="1" i="1" dirty="0" smtClean="0">
                <a:latin typeface="Calibri" panose="020F0502020204030204" pitchFamily="34" charset="0"/>
              </a:rPr>
              <a:t>free</a:t>
            </a:r>
            <a:r>
              <a:rPr lang="en-GB" sz="1800" dirty="0" smtClean="0">
                <a:latin typeface="Calibri" panose="020F0502020204030204" pitchFamily="34" charset="0"/>
              </a:rPr>
              <a:t>, Linux)</a:t>
            </a:r>
          </a:p>
          <a:p>
            <a:pPr marL="1314450" lvl="2" indent="-457200">
              <a:buFont typeface="Courier New" panose="02070309020205020404" pitchFamily="49" charset="0"/>
              <a:buChar char="o"/>
            </a:pPr>
            <a:r>
              <a:rPr lang="en-GB" sz="1800" dirty="0" err="1" smtClean="0">
                <a:latin typeface="Calibri" panose="020F0502020204030204" pitchFamily="34" charset="0"/>
              </a:rPr>
              <a:t>GitKraken</a:t>
            </a:r>
            <a:r>
              <a:rPr lang="en-GB" sz="1800" dirty="0" smtClean="0">
                <a:latin typeface="Calibri" panose="020F0502020204030204" pitchFamily="34" charset="0"/>
              </a:rPr>
              <a:t> (</a:t>
            </a:r>
            <a:r>
              <a:rPr lang="en-GB" sz="1800" b="1" i="1" dirty="0" smtClean="0">
                <a:latin typeface="Calibri" panose="020F0502020204030204" pitchFamily="34" charset="0"/>
              </a:rPr>
              <a:t>free</a:t>
            </a:r>
            <a:r>
              <a:rPr lang="en-GB" sz="1800" dirty="0" smtClean="0">
                <a:latin typeface="Calibri" panose="020F0502020204030204" pitchFamily="34" charset="0"/>
              </a:rPr>
              <a:t>, Windows, Mac and Linux)</a:t>
            </a:r>
          </a:p>
        </p:txBody>
      </p:sp>
    </p:spTree>
    <p:extLst>
      <p:ext uri="{BB962C8B-B14F-4D97-AF65-F5344CB8AC3E}">
        <p14:creationId xmlns:p14="http://schemas.microsoft.com/office/powerpoint/2010/main" val="2981763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AU" sz="4000" dirty="0" smtClean="0">
                <a:latin typeface="Calibri" panose="020F0502020204030204" pitchFamily="34" charset="0"/>
              </a:rPr>
              <a:t>Installing Git</a:t>
            </a:r>
            <a:endParaRPr lang="en-AU" sz="4000" dirty="0">
              <a:latin typeface="Calibri" panose="020F0502020204030204" pitchFamily="34" charset="0"/>
            </a:endParaRPr>
          </a:p>
        </p:txBody>
      </p:sp>
      <p:sp>
        <p:nvSpPr>
          <p:cNvPr id="3" name="Content Placeholder 2"/>
          <p:cNvSpPr>
            <a:spLocks noGrp="1"/>
          </p:cNvSpPr>
          <p:nvPr>
            <p:ph idx="1"/>
          </p:nvPr>
        </p:nvSpPr>
        <p:spPr>
          <a:xfrm>
            <a:off x="457200" y="1295400"/>
            <a:ext cx="8229600" cy="5105400"/>
          </a:xfrm>
        </p:spPr>
        <p:txBody>
          <a:bodyPr>
            <a:normAutofit/>
          </a:bodyPr>
          <a:lstStyle/>
          <a:p>
            <a:r>
              <a:rPr lang="en-US" sz="2200" dirty="0">
                <a:latin typeface="Calibri" panose="020F0502020204030204" pitchFamily="34" charset="0"/>
              </a:rPr>
              <a:t>You can download installers for Git from the official Git </a:t>
            </a:r>
            <a:r>
              <a:rPr lang="en-US" sz="2200" dirty="0" smtClean="0">
                <a:latin typeface="Calibri" panose="020F0502020204030204" pitchFamily="34" charset="0"/>
              </a:rPr>
              <a:t>website.</a:t>
            </a:r>
          </a:p>
          <a:p>
            <a:endParaRPr lang="en-US" sz="2200" dirty="0">
              <a:latin typeface="Calibri" panose="020F0502020204030204" pitchFamily="34" charset="0"/>
            </a:endParaRPr>
          </a:p>
          <a:p>
            <a:r>
              <a:rPr lang="en-US" sz="2200" dirty="0" smtClean="0">
                <a:latin typeface="Calibri" panose="020F0502020204030204" pitchFamily="34" charset="0"/>
              </a:rPr>
              <a:t>On </a:t>
            </a:r>
            <a:r>
              <a:rPr lang="en-US" sz="2200" dirty="0">
                <a:latin typeface="Calibri" panose="020F0502020204030204" pitchFamily="34" charset="0"/>
              </a:rPr>
              <a:t>Linux systems, you can also install Git using that distribution’s package manager (</a:t>
            </a:r>
            <a:r>
              <a:rPr lang="en-US" sz="2200" b="1" dirty="0">
                <a:latin typeface="Calibri" panose="020F0502020204030204" pitchFamily="34" charset="0"/>
              </a:rPr>
              <a:t>apt</a:t>
            </a:r>
            <a:r>
              <a:rPr lang="en-US" sz="2200" dirty="0">
                <a:latin typeface="Calibri" panose="020F0502020204030204" pitchFamily="34" charset="0"/>
              </a:rPr>
              <a:t>-get on </a:t>
            </a:r>
            <a:r>
              <a:rPr lang="en-US" sz="2200" dirty="0" err="1">
                <a:latin typeface="Calibri" panose="020F0502020204030204" pitchFamily="34" charset="0"/>
              </a:rPr>
              <a:t>Debian</a:t>
            </a:r>
            <a:r>
              <a:rPr lang="en-US" sz="2200" dirty="0">
                <a:latin typeface="Calibri" panose="020F0502020204030204" pitchFamily="34" charset="0"/>
              </a:rPr>
              <a:t>/Ubuntu systems or </a:t>
            </a:r>
            <a:r>
              <a:rPr lang="en-US" sz="2200" b="1" dirty="0">
                <a:latin typeface="Calibri" panose="020F0502020204030204" pitchFamily="34" charset="0"/>
              </a:rPr>
              <a:t>yum</a:t>
            </a:r>
            <a:r>
              <a:rPr lang="en-US" sz="2200" dirty="0">
                <a:latin typeface="Calibri" panose="020F0502020204030204" pitchFamily="34" charset="0"/>
              </a:rPr>
              <a:t> on </a:t>
            </a:r>
            <a:r>
              <a:rPr lang="en-US" sz="2200" dirty="0" err="1">
                <a:latin typeface="Calibri" panose="020F0502020204030204" pitchFamily="34" charset="0"/>
              </a:rPr>
              <a:t>RedHat</a:t>
            </a:r>
            <a:r>
              <a:rPr lang="en-US" sz="2200" dirty="0">
                <a:latin typeface="Calibri" panose="020F0502020204030204" pitchFamily="34" charset="0"/>
              </a:rPr>
              <a:t>/CentOS systems</a:t>
            </a:r>
            <a:r>
              <a:rPr lang="en-US" sz="2200" dirty="0" smtClean="0">
                <a:latin typeface="Calibri" panose="020F0502020204030204" pitchFamily="34" charset="0"/>
              </a:rPr>
              <a:t>).</a:t>
            </a:r>
          </a:p>
          <a:p>
            <a:endParaRPr lang="en-US" sz="2200" dirty="0">
              <a:latin typeface="Calibri" panose="020F0502020204030204" pitchFamily="34" charset="0"/>
            </a:endParaRPr>
          </a:p>
          <a:p>
            <a:r>
              <a:rPr lang="en-US" sz="2200" dirty="0" smtClean="0">
                <a:latin typeface="Calibri" panose="020F0502020204030204" pitchFamily="34" charset="0"/>
              </a:rPr>
              <a:t>On </a:t>
            </a:r>
            <a:r>
              <a:rPr lang="en-US" sz="2200" dirty="0">
                <a:latin typeface="Calibri" panose="020F0502020204030204" pitchFamily="34" charset="0"/>
              </a:rPr>
              <a:t>OS X systems (recent </a:t>
            </a:r>
            <a:r>
              <a:rPr lang="en-US" sz="2200" dirty="0" smtClean="0">
                <a:latin typeface="Calibri" panose="020F0502020204030204" pitchFamily="34" charset="0"/>
              </a:rPr>
              <a:t>releases), </a:t>
            </a:r>
            <a:r>
              <a:rPr lang="en-US" sz="2200" dirty="0">
                <a:latin typeface="Calibri" panose="020F0502020204030204" pitchFamily="34" charset="0"/>
              </a:rPr>
              <a:t>you can install Git by installing the “</a:t>
            </a:r>
            <a:r>
              <a:rPr lang="en-US" sz="2200" dirty="0" err="1">
                <a:latin typeface="Calibri" panose="020F0502020204030204" pitchFamily="34" charset="0"/>
              </a:rPr>
              <a:t>XCode</a:t>
            </a:r>
            <a:r>
              <a:rPr lang="en-US" sz="2200" dirty="0">
                <a:latin typeface="Calibri" panose="020F0502020204030204" pitchFamily="34" charset="0"/>
              </a:rPr>
              <a:t> command-line tools</a:t>
            </a:r>
            <a:r>
              <a:rPr lang="en-US" sz="2200" dirty="0" smtClean="0">
                <a:latin typeface="Calibri" panose="020F0502020204030204" pitchFamily="34" charset="0"/>
              </a:rPr>
              <a:t>”.</a:t>
            </a:r>
          </a:p>
          <a:p>
            <a:endParaRPr lang="en-US" sz="2200" dirty="0">
              <a:latin typeface="Calibri" panose="020F0502020204030204" pitchFamily="34" charset="0"/>
            </a:endParaRPr>
          </a:p>
          <a:p>
            <a:r>
              <a:rPr lang="en-US" sz="2200" dirty="0" smtClean="0">
                <a:latin typeface="Calibri" panose="020F0502020204030204" pitchFamily="34" charset="0"/>
              </a:rPr>
              <a:t>Windows </a:t>
            </a:r>
            <a:r>
              <a:rPr lang="en-US" sz="2200" dirty="0">
                <a:latin typeface="Calibri" panose="020F0502020204030204" pitchFamily="34" charset="0"/>
              </a:rPr>
              <a:t>systems require the installer from the Git web </a:t>
            </a:r>
            <a:r>
              <a:rPr lang="en-US" sz="2200" dirty="0" smtClean="0">
                <a:latin typeface="Calibri" panose="020F0502020204030204" pitchFamily="34" charset="0"/>
              </a:rPr>
              <a:t>site. </a:t>
            </a:r>
            <a:r>
              <a:rPr lang="en-GB" sz="2200" dirty="0" smtClean="0">
                <a:latin typeface="Calibri" panose="020F0502020204030204" pitchFamily="34" charset="0"/>
                <a:hlinkClick r:id="rId3"/>
              </a:rPr>
              <a:t>https</a:t>
            </a:r>
            <a:r>
              <a:rPr lang="en-GB" sz="2200" dirty="0">
                <a:latin typeface="Calibri" panose="020F0502020204030204" pitchFamily="34" charset="0"/>
                <a:hlinkClick r:id="rId3"/>
              </a:rPr>
              <a:t>://</a:t>
            </a:r>
            <a:r>
              <a:rPr lang="en-GB" sz="2200" dirty="0" smtClean="0">
                <a:latin typeface="Calibri" panose="020F0502020204030204" pitchFamily="34" charset="0"/>
                <a:hlinkClick r:id="rId3"/>
              </a:rPr>
              <a:t>git-scm.com/downloads</a:t>
            </a:r>
            <a:endParaRPr lang="en-GB" sz="2200" dirty="0" smtClean="0">
              <a:latin typeface="Calibri" panose="020F0502020204030204" pitchFamily="34" charset="0"/>
            </a:endParaRPr>
          </a:p>
          <a:p>
            <a:endParaRPr lang="en-GB" sz="2200" dirty="0">
              <a:latin typeface="Calibri" panose="020F0502020204030204" pitchFamily="34" charset="0"/>
            </a:endParaRPr>
          </a:p>
        </p:txBody>
      </p:sp>
    </p:spTree>
    <p:extLst>
      <p:ext uri="{BB962C8B-B14F-4D97-AF65-F5344CB8AC3E}">
        <p14:creationId xmlns:p14="http://schemas.microsoft.com/office/powerpoint/2010/main" val="829137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latin typeface="Calibri" panose="020F0502020204030204" pitchFamily="34" charset="0"/>
              </a:rPr>
              <a:t>Git Installation (Windows installer)</a:t>
            </a:r>
            <a:endParaRPr lang="en-AU" sz="4000" dirty="0">
              <a:latin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410" y="1143000"/>
            <a:ext cx="6135727" cy="4732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839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latin typeface="Calibri" panose="020F0502020204030204" pitchFamily="34" charset="0"/>
              </a:rPr>
              <a:t>Adjust your PATH</a:t>
            </a:r>
            <a:endParaRPr lang="en-AU" sz="4000" dirty="0">
              <a:latin typeface="Calibri" panose="020F050202020403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475" y="1295400"/>
            <a:ext cx="6057205" cy="4672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976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Autofit/>
          </a:bodyPr>
          <a:lstStyle/>
          <a:p>
            <a:r>
              <a:rPr lang="en-AU" sz="4000" dirty="0" smtClean="0">
                <a:latin typeface="Calibri" panose="020F0502020204030204" pitchFamily="34" charset="0"/>
              </a:rPr>
              <a:t>Version Control</a:t>
            </a:r>
            <a:endParaRPr lang="en-AU" sz="4000" dirty="0">
              <a:latin typeface="Calibri" panose="020F0502020204030204" pitchFamily="34" charset="0"/>
            </a:endParaRPr>
          </a:p>
        </p:txBody>
      </p:sp>
      <p:sp>
        <p:nvSpPr>
          <p:cNvPr id="3" name="Content Placeholder 2"/>
          <p:cNvSpPr>
            <a:spLocks noGrp="1"/>
          </p:cNvSpPr>
          <p:nvPr>
            <p:ph idx="1"/>
          </p:nvPr>
        </p:nvSpPr>
        <p:spPr>
          <a:xfrm>
            <a:off x="457200" y="1371600"/>
            <a:ext cx="8229600" cy="4953000"/>
          </a:xfrm>
        </p:spPr>
        <p:txBody>
          <a:bodyPr>
            <a:normAutofit/>
          </a:bodyPr>
          <a:lstStyle/>
          <a:p>
            <a:pPr marL="0" indent="0">
              <a:buNone/>
            </a:pPr>
            <a:r>
              <a:rPr lang="en-AU" sz="2200" dirty="0" smtClean="0">
                <a:latin typeface="Calibri" panose="020F0502020204030204" pitchFamily="34" charset="0"/>
              </a:rPr>
              <a:t>Version Control System (</a:t>
            </a:r>
            <a:r>
              <a:rPr lang="en-AU" sz="2200" b="1" dirty="0" smtClean="0">
                <a:latin typeface="Calibri" panose="020F0502020204030204" pitchFamily="34" charset="0"/>
              </a:rPr>
              <a:t>VCS</a:t>
            </a:r>
            <a:r>
              <a:rPr lang="en-AU" sz="2200" dirty="0" smtClean="0">
                <a:latin typeface="Calibri" panose="020F0502020204030204" pitchFamily="34" charset="0"/>
              </a:rPr>
              <a:t>) is “a set of programs that manage changes to computer files (such as documents, images, source code and other collections of information) over time”.</a:t>
            </a:r>
          </a:p>
          <a:p>
            <a:pPr marL="0" indent="0">
              <a:buNone/>
            </a:pPr>
            <a:endParaRPr lang="en-AU" sz="2200" dirty="0">
              <a:latin typeface="Calibri" panose="020F0502020204030204" pitchFamily="34" charset="0"/>
            </a:endParaRPr>
          </a:p>
          <a:p>
            <a:pPr marL="0" indent="0">
              <a:buNone/>
            </a:pPr>
            <a:r>
              <a:rPr lang="en-AU" sz="2200" dirty="0" smtClean="0">
                <a:latin typeface="Calibri" panose="020F0502020204030204" pitchFamily="34" charset="0"/>
              </a:rPr>
              <a:t>Also known as:</a:t>
            </a:r>
          </a:p>
          <a:p>
            <a:r>
              <a:rPr lang="en-AU" sz="2200" dirty="0" smtClean="0">
                <a:latin typeface="Calibri" panose="020F0502020204030204" pitchFamily="34" charset="0"/>
              </a:rPr>
              <a:t>Revision control</a:t>
            </a:r>
          </a:p>
          <a:p>
            <a:r>
              <a:rPr lang="en-AU" sz="2200" dirty="0" smtClean="0">
                <a:latin typeface="Calibri" panose="020F0502020204030204" pitchFamily="34" charset="0"/>
              </a:rPr>
              <a:t>Source control management (SCM) software</a:t>
            </a:r>
          </a:p>
          <a:p>
            <a:pPr marL="0" indent="0">
              <a:buNone/>
            </a:pPr>
            <a:endParaRPr lang="en-AU" sz="2200" dirty="0" smtClean="0">
              <a:latin typeface="Calibri" panose="020F0502020204030204" pitchFamily="34" charset="0"/>
            </a:endParaRPr>
          </a:p>
          <a:p>
            <a:pPr marL="0" indent="0">
              <a:buNone/>
            </a:pPr>
            <a:r>
              <a:rPr lang="en-AU" sz="2200" dirty="0" smtClean="0">
                <a:latin typeface="Calibri" panose="020F0502020204030204" pitchFamily="34" charset="0"/>
              </a:rPr>
              <a:t>Version control </a:t>
            </a:r>
            <a:r>
              <a:rPr lang="en-US" sz="2200" dirty="0">
                <a:latin typeface="Calibri" panose="020F0502020204030204" pitchFamily="34" charset="0"/>
              </a:rPr>
              <a:t>manages changes to a set of data over </a:t>
            </a:r>
            <a:r>
              <a:rPr lang="en-US" sz="2200" dirty="0" smtClean="0">
                <a:latin typeface="Calibri" panose="020F0502020204030204" pitchFamily="34" charset="0"/>
              </a:rPr>
              <a:t>time.</a:t>
            </a:r>
          </a:p>
          <a:p>
            <a:pPr marL="0" indent="0">
              <a:buNone/>
            </a:pPr>
            <a:endParaRPr lang="en-US" sz="2200" dirty="0">
              <a:latin typeface="Calibri" panose="020F0502020204030204" pitchFamily="34" charset="0"/>
            </a:endParaRPr>
          </a:p>
          <a:p>
            <a:pPr marL="0" indent="0">
              <a:buNone/>
            </a:pPr>
            <a:r>
              <a:rPr lang="en-US" sz="2200" dirty="0" smtClean="0">
                <a:latin typeface="Calibri" panose="020F0502020204030204" pitchFamily="34" charset="0"/>
              </a:rPr>
              <a:t>VCS also allows you to </a:t>
            </a:r>
            <a:r>
              <a:rPr lang="en-US" sz="2200" i="1" dirty="0" smtClean="0">
                <a:latin typeface="Calibri" panose="020F0502020204030204" pitchFamily="34" charset="0"/>
              </a:rPr>
              <a:t>restore</a:t>
            </a:r>
            <a:r>
              <a:rPr lang="en-US" sz="2200" dirty="0" smtClean="0">
                <a:latin typeface="Calibri" panose="020F0502020204030204" pitchFamily="34" charset="0"/>
              </a:rPr>
              <a:t> data from a previous time point.</a:t>
            </a:r>
            <a:endParaRPr lang="en-AU" sz="2200" dirty="0">
              <a:latin typeface="Calibri" panose="020F0502020204030204" pitchFamily="34" charset="0"/>
            </a:endParaRPr>
          </a:p>
        </p:txBody>
      </p:sp>
    </p:spTree>
    <p:extLst>
      <p:ext uri="{BB962C8B-B14F-4D97-AF65-F5344CB8AC3E}">
        <p14:creationId xmlns:p14="http://schemas.microsoft.com/office/powerpoint/2010/main" val="4027477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dirty="0" smtClean="0">
                <a:latin typeface="Calibri" panose="020F0502020204030204" pitchFamily="34" charset="0"/>
              </a:rPr>
              <a:t>Git: Handle Line endings</a:t>
            </a:r>
            <a:endParaRPr lang="en-AU" sz="4000" dirty="0">
              <a:latin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986" y="1143000"/>
            <a:ext cx="6240151" cy="4813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8879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dirty="0" smtClean="0">
                <a:latin typeface="Calibri" panose="020F0502020204030204" pitchFamily="34" charset="0"/>
              </a:rPr>
              <a:t>Command line one-off settings</a:t>
            </a:r>
            <a:endParaRPr lang="en-AU" sz="4000" dirty="0">
              <a:latin typeface="Calibri" panose="020F0502020204030204" pitchFamily="34" charset="0"/>
            </a:endParaRPr>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2000" dirty="0" smtClean="0">
                <a:latin typeface="Calibri" panose="020F0502020204030204" pitchFamily="34" charset="0"/>
              </a:rPr>
              <a:t>Configure your username and email address for Git:</a:t>
            </a:r>
          </a:p>
          <a:p>
            <a:endParaRPr lang="en-US" sz="2000" dirty="0" smtClean="0">
              <a:latin typeface="Calibri" panose="020F0502020204030204" pitchFamily="34" charset="0"/>
            </a:endParaRPr>
          </a:p>
          <a:p>
            <a:r>
              <a:rPr lang="en-US" sz="2000" dirty="0" smtClean="0">
                <a:latin typeface="Calibri" panose="020F0502020204030204" pitchFamily="34" charset="0"/>
              </a:rPr>
              <a:t>git </a:t>
            </a:r>
            <a:r>
              <a:rPr lang="en-US" sz="2000" dirty="0" err="1" smtClean="0">
                <a:latin typeface="Calibri" panose="020F0502020204030204" pitchFamily="34" charset="0"/>
              </a:rPr>
              <a:t>config</a:t>
            </a:r>
            <a:r>
              <a:rPr lang="en-US" sz="2000" dirty="0" smtClean="0">
                <a:latin typeface="Calibri" panose="020F0502020204030204" pitchFamily="34" charset="0"/>
              </a:rPr>
              <a:t> --global user.name “John Smith”</a:t>
            </a:r>
          </a:p>
          <a:p>
            <a:endParaRPr lang="en-US" sz="2000" dirty="0" smtClean="0">
              <a:latin typeface="Calibri" panose="020F0502020204030204" pitchFamily="34" charset="0"/>
            </a:endParaRPr>
          </a:p>
          <a:p>
            <a:r>
              <a:rPr lang="en-US" sz="2000" dirty="0" smtClean="0">
                <a:latin typeface="Calibri" panose="020F0502020204030204" pitchFamily="34" charset="0"/>
              </a:rPr>
              <a:t>git </a:t>
            </a:r>
            <a:r>
              <a:rPr lang="en-US" sz="2000" dirty="0" err="1" smtClean="0">
                <a:latin typeface="Calibri" panose="020F0502020204030204" pitchFamily="34" charset="0"/>
              </a:rPr>
              <a:t>config</a:t>
            </a:r>
            <a:r>
              <a:rPr lang="en-US" sz="2000" dirty="0" smtClean="0">
                <a:latin typeface="Calibri" panose="020F0502020204030204" pitchFamily="34" charset="0"/>
              </a:rPr>
              <a:t> --global </a:t>
            </a:r>
            <a:r>
              <a:rPr lang="en-US" sz="2000" dirty="0" err="1" smtClean="0">
                <a:latin typeface="Calibri" panose="020F0502020204030204" pitchFamily="34" charset="0"/>
              </a:rPr>
              <a:t>user.email</a:t>
            </a:r>
            <a:r>
              <a:rPr lang="en-US" sz="2000" dirty="0" smtClean="0">
                <a:latin typeface="Calibri" panose="020F0502020204030204" pitchFamily="34" charset="0"/>
              </a:rPr>
              <a:t> “john_smith@xyz.com”</a:t>
            </a:r>
          </a:p>
          <a:p>
            <a:endParaRPr lang="en-US" sz="2000" dirty="0" smtClean="0">
              <a:latin typeface="Calibri" panose="020F0502020204030204" pitchFamily="34" charset="0"/>
            </a:endParaRPr>
          </a:p>
          <a:p>
            <a:r>
              <a:rPr lang="en-US" sz="2000" dirty="0" smtClean="0">
                <a:latin typeface="Calibri" panose="020F0502020204030204" pitchFamily="34" charset="0"/>
              </a:rPr>
              <a:t>git </a:t>
            </a:r>
            <a:r>
              <a:rPr lang="en-US" sz="2000" dirty="0" err="1" smtClean="0">
                <a:latin typeface="Calibri" panose="020F0502020204030204" pitchFamily="34" charset="0"/>
              </a:rPr>
              <a:t>config</a:t>
            </a:r>
            <a:r>
              <a:rPr lang="en-US" sz="2000" dirty="0" smtClean="0">
                <a:latin typeface="Calibri" panose="020F0502020204030204" pitchFamily="34" charset="0"/>
              </a:rPr>
              <a:t> -l [--global]</a:t>
            </a:r>
          </a:p>
          <a:p>
            <a:endParaRPr lang="en-US" sz="2000" dirty="0" smtClean="0">
              <a:latin typeface="Calibri" panose="020F0502020204030204" pitchFamily="34" charset="0"/>
            </a:endParaRPr>
          </a:p>
          <a:p>
            <a:r>
              <a:rPr lang="en-US" sz="2000" dirty="0" smtClean="0">
                <a:latin typeface="Calibri" panose="020F0502020204030204" pitchFamily="34" charset="0"/>
              </a:rPr>
              <a:t>git help </a:t>
            </a:r>
            <a:r>
              <a:rPr lang="en-US" sz="2000" dirty="0" err="1" smtClean="0">
                <a:latin typeface="Calibri" panose="020F0502020204030204" pitchFamily="34" charset="0"/>
              </a:rPr>
              <a:t>config</a:t>
            </a:r>
            <a:endParaRPr lang="en-AU" sz="2000" dirty="0">
              <a:latin typeface="Calibri" panose="020F0502020204030204" pitchFamily="34" charset="0"/>
            </a:endParaRPr>
          </a:p>
        </p:txBody>
      </p:sp>
    </p:spTree>
    <p:extLst>
      <p:ext uri="{BB962C8B-B14F-4D97-AF65-F5344CB8AC3E}">
        <p14:creationId xmlns:p14="http://schemas.microsoft.com/office/powerpoint/2010/main" val="3946126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447800"/>
          </a:xfrm>
        </p:spPr>
        <p:txBody>
          <a:bodyPr>
            <a:normAutofit/>
          </a:bodyPr>
          <a:lstStyle/>
          <a:p>
            <a:r>
              <a:rPr lang="en-US" dirty="0" smtClean="0">
                <a:latin typeface="Calibri" panose="020F0502020204030204" pitchFamily="34" charset="0"/>
              </a:rPr>
              <a:t>Git usage basics and </a:t>
            </a:r>
            <a:r>
              <a:rPr lang="en-US" i="1" dirty="0" smtClean="0">
                <a:latin typeface="Calibri" panose="020F0502020204030204" pitchFamily="34" charset="0"/>
              </a:rPr>
              <a:t>Workflows</a:t>
            </a:r>
            <a:endParaRPr lang="en-AU" sz="4200" i="1" dirty="0">
              <a:latin typeface="Calibri" panose="020F0502020204030204" pitchFamily="34" charset="0"/>
            </a:endParaRPr>
          </a:p>
        </p:txBody>
      </p:sp>
    </p:spTree>
    <p:extLst>
      <p:ext uri="{BB962C8B-B14F-4D97-AF65-F5344CB8AC3E}">
        <p14:creationId xmlns:p14="http://schemas.microsoft.com/office/powerpoint/2010/main" val="2162413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AU" sz="4000" dirty="0" smtClean="0">
                <a:latin typeface="Calibri" panose="020F0502020204030204" pitchFamily="34" charset="0"/>
              </a:rPr>
              <a:t>Basic terminology &amp; usage steps</a:t>
            </a:r>
            <a:endParaRPr lang="en-AU" sz="4000" dirty="0">
              <a:latin typeface="Calibri" panose="020F0502020204030204" pitchFamily="34" charset="0"/>
            </a:endParaRPr>
          </a:p>
        </p:txBody>
      </p:sp>
      <p:sp>
        <p:nvSpPr>
          <p:cNvPr id="3" name="Content Placeholder 2"/>
          <p:cNvSpPr>
            <a:spLocks noGrp="1"/>
          </p:cNvSpPr>
          <p:nvPr>
            <p:ph idx="1"/>
          </p:nvPr>
        </p:nvSpPr>
        <p:spPr>
          <a:xfrm>
            <a:off x="457200" y="1219200"/>
            <a:ext cx="8229600" cy="5181600"/>
          </a:xfrm>
        </p:spPr>
        <p:txBody>
          <a:bodyPr>
            <a:noAutofit/>
          </a:bodyPr>
          <a:lstStyle/>
          <a:p>
            <a:r>
              <a:rPr lang="en-US" sz="2200" b="1" dirty="0" smtClean="0">
                <a:solidFill>
                  <a:srgbClr val="FF0000"/>
                </a:solidFill>
                <a:latin typeface="Calibri" panose="020F0502020204030204" pitchFamily="34" charset="0"/>
              </a:rPr>
              <a:t>Repository</a:t>
            </a:r>
            <a:r>
              <a:rPr lang="en-US" sz="2200" dirty="0" smtClean="0">
                <a:latin typeface="Calibri" panose="020F0502020204030204" pitchFamily="34" charset="0"/>
              </a:rPr>
              <a:t>: In </a:t>
            </a:r>
            <a:r>
              <a:rPr lang="en-US" sz="2200" dirty="0">
                <a:latin typeface="Calibri" panose="020F0502020204030204" pitchFamily="34" charset="0"/>
              </a:rPr>
              <a:t>Git, the </a:t>
            </a:r>
            <a:r>
              <a:rPr lang="en-US" sz="2200" i="1" dirty="0">
                <a:latin typeface="Calibri" panose="020F0502020204030204" pitchFamily="34" charset="0"/>
              </a:rPr>
              <a:t>repository</a:t>
            </a:r>
            <a:r>
              <a:rPr lang="en-US" sz="2200" dirty="0">
                <a:latin typeface="Calibri" panose="020F0502020204030204" pitchFamily="34" charset="0"/>
              </a:rPr>
              <a:t> is just a simple hidden folder named "</a:t>
            </a:r>
            <a:r>
              <a:rPr lang="en-US" sz="2200" i="1" dirty="0">
                <a:latin typeface="Calibri" panose="020F0502020204030204" pitchFamily="34" charset="0"/>
              </a:rPr>
              <a:t>.git</a:t>
            </a:r>
            <a:r>
              <a:rPr lang="en-US" sz="2200" dirty="0">
                <a:latin typeface="Calibri" panose="020F0502020204030204" pitchFamily="34" charset="0"/>
              </a:rPr>
              <a:t>" in the root directory of your </a:t>
            </a:r>
            <a:r>
              <a:rPr lang="en-US" sz="2200" dirty="0" smtClean="0">
                <a:latin typeface="Calibri" panose="020F0502020204030204" pitchFamily="34" charset="0"/>
              </a:rPr>
              <a:t>project.</a:t>
            </a:r>
          </a:p>
          <a:p>
            <a:r>
              <a:rPr lang="en-US" sz="2200" dirty="0" smtClean="0">
                <a:latin typeface="Calibri" panose="020F0502020204030204" pitchFamily="34" charset="0"/>
              </a:rPr>
              <a:t>Knowing </a:t>
            </a:r>
            <a:r>
              <a:rPr lang="en-US" sz="2200" dirty="0">
                <a:latin typeface="Calibri" panose="020F0502020204030204" pitchFamily="34" charset="0"/>
              </a:rPr>
              <a:t>that this folder exists is more than enough. You don't have to (and, moreover, should not) touch anything inside this </a:t>
            </a:r>
            <a:r>
              <a:rPr lang="en-US" sz="2200" dirty="0" smtClean="0">
                <a:latin typeface="Calibri" panose="020F0502020204030204" pitchFamily="34" charset="0"/>
              </a:rPr>
              <a:t>folder</a:t>
            </a:r>
            <a:r>
              <a:rPr lang="en-US" sz="2200" dirty="0">
                <a:latin typeface="Calibri" panose="020F0502020204030204" pitchFamily="34" charset="0"/>
              </a:rPr>
              <a:t>.</a:t>
            </a:r>
          </a:p>
          <a:p>
            <a:endParaRPr lang="en-US" sz="2200" dirty="0" smtClean="0">
              <a:latin typeface="Calibri" panose="020F0502020204030204" pitchFamily="34" charset="0"/>
            </a:endParaRPr>
          </a:p>
          <a:p>
            <a:r>
              <a:rPr lang="en-US" sz="2200" dirty="0" smtClean="0">
                <a:latin typeface="Calibri" panose="020F0502020204030204" pitchFamily="34" charset="0"/>
              </a:rPr>
              <a:t>Getting </a:t>
            </a:r>
            <a:r>
              <a:rPr lang="en-US" sz="2200" dirty="0">
                <a:latin typeface="Calibri" panose="020F0502020204030204" pitchFamily="34" charset="0"/>
              </a:rPr>
              <a:t>such a repository on your local machine can be done in two ways:</a:t>
            </a:r>
          </a:p>
          <a:p>
            <a:pPr marL="857250" lvl="1" indent="-457200">
              <a:buFont typeface="+mj-lt"/>
              <a:buAutoNum type="arabicPeriod"/>
            </a:pPr>
            <a:r>
              <a:rPr lang="en-US" sz="1800" dirty="0" smtClean="0">
                <a:latin typeface="Calibri" panose="020F0502020204030204" pitchFamily="34" charset="0"/>
              </a:rPr>
              <a:t>If </a:t>
            </a:r>
            <a:r>
              <a:rPr lang="en-US" sz="1800" dirty="0">
                <a:latin typeface="Calibri" panose="020F0502020204030204" pitchFamily="34" charset="0"/>
              </a:rPr>
              <a:t>you have a project </a:t>
            </a:r>
            <a:r>
              <a:rPr lang="en-US" sz="1800" b="1" i="1" dirty="0">
                <a:latin typeface="Calibri" panose="020F0502020204030204" pitchFamily="34" charset="0"/>
              </a:rPr>
              <a:t>locally</a:t>
            </a:r>
            <a:r>
              <a:rPr lang="en-US" sz="1800" dirty="0">
                <a:latin typeface="Calibri" panose="020F0502020204030204" pitchFamily="34" charset="0"/>
              </a:rPr>
              <a:t> on your computer that is not yet under version control, you can initialize a new repository for this project</a:t>
            </a:r>
            <a:r>
              <a:rPr lang="en-US" sz="1800" dirty="0" smtClean="0">
                <a:latin typeface="Calibri" panose="020F0502020204030204" pitchFamily="34" charset="0"/>
              </a:rPr>
              <a:t>.</a:t>
            </a:r>
          </a:p>
          <a:p>
            <a:pPr marL="857250" lvl="1" indent="-457200">
              <a:buFont typeface="+mj-lt"/>
              <a:buAutoNum type="arabicPeriod"/>
            </a:pPr>
            <a:endParaRPr lang="en-US" sz="1800" dirty="0">
              <a:latin typeface="Calibri" panose="020F0502020204030204" pitchFamily="34" charset="0"/>
            </a:endParaRPr>
          </a:p>
          <a:p>
            <a:pPr marL="857250" lvl="1" indent="-457200">
              <a:buFont typeface="+mj-lt"/>
              <a:buAutoNum type="arabicPeriod"/>
            </a:pPr>
            <a:r>
              <a:rPr lang="en-US" sz="1800" dirty="0" smtClean="0">
                <a:latin typeface="Calibri" panose="020F0502020204030204" pitchFamily="34" charset="0"/>
              </a:rPr>
              <a:t>If </a:t>
            </a:r>
            <a:r>
              <a:rPr lang="en-US" sz="1800" dirty="0">
                <a:latin typeface="Calibri" panose="020F0502020204030204" pitchFamily="34" charset="0"/>
              </a:rPr>
              <a:t>you're getting on board </a:t>
            </a:r>
            <a:r>
              <a:rPr lang="en-US" sz="1800" dirty="0" smtClean="0">
                <a:latin typeface="Calibri" panose="020F0502020204030204" pitchFamily="34" charset="0"/>
              </a:rPr>
              <a:t>a </a:t>
            </a:r>
            <a:r>
              <a:rPr lang="en-US" sz="1800" dirty="0">
                <a:latin typeface="Calibri" panose="020F0502020204030204" pitchFamily="34" charset="0"/>
              </a:rPr>
              <a:t>project that's already running, chances are there is a repository on a </a:t>
            </a:r>
            <a:r>
              <a:rPr lang="en-US" sz="1800" b="1" i="1" dirty="0">
                <a:latin typeface="Calibri" panose="020F0502020204030204" pitchFamily="34" charset="0"/>
              </a:rPr>
              <a:t>remote</a:t>
            </a:r>
            <a:r>
              <a:rPr lang="en-US" sz="1800" dirty="0">
                <a:latin typeface="Calibri" panose="020F0502020204030204" pitchFamily="34" charset="0"/>
              </a:rPr>
              <a:t> server (on the internet or on your local network). You'll then probably be provided with a URL to this repository that you will then "</a:t>
            </a:r>
            <a:r>
              <a:rPr lang="en-US" sz="1800" b="1" i="1" dirty="0">
                <a:latin typeface="Calibri" panose="020F0502020204030204" pitchFamily="34" charset="0"/>
              </a:rPr>
              <a:t>clone</a:t>
            </a:r>
            <a:r>
              <a:rPr lang="en-US" sz="1800" dirty="0">
                <a:latin typeface="Calibri" panose="020F0502020204030204" pitchFamily="34" charset="0"/>
              </a:rPr>
              <a:t>" (</a:t>
            </a:r>
            <a:r>
              <a:rPr lang="en-US" sz="1800" dirty="0" smtClean="0">
                <a:latin typeface="Calibri" panose="020F0502020204030204" pitchFamily="34" charset="0"/>
              </a:rPr>
              <a:t>download/ </a:t>
            </a:r>
            <a:r>
              <a:rPr lang="en-US" sz="1800" dirty="0">
                <a:latin typeface="Calibri" panose="020F0502020204030204" pitchFamily="34" charset="0"/>
              </a:rPr>
              <a:t>copy) to your local computer</a:t>
            </a:r>
            <a:r>
              <a:rPr lang="en-US" sz="1800" dirty="0" smtClean="0">
                <a:latin typeface="Calibri" panose="020F0502020204030204" pitchFamily="34" charset="0"/>
              </a:rPr>
              <a:t>.</a:t>
            </a:r>
            <a:endParaRPr lang="en-US" sz="1800" dirty="0">
              <a:latin typeface="Calibri" panose="020F0502020204030204" pitchFamily="34" charset="0"/>
            </a:endParaRPr>
          </a:p>
        </p:txBody>
      </p:sp>
    </p:spTree>
    <p:extLst>
      <p:ext uri="{BB962C8B-B14F-4D97-AF65-F5344CB8AC3E}">
        <p14:creationId xmlns:p14="http://schemas.microsoft.com/office/powerpoint/2010/main" val="189819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AU" sz="4000" dirty="0" smtClean="0">
                <a:latin typeface="Calibri" panose="020F0502020204030204" pitchFamily="34" charset="0"/>
              </a:rPr>
              <a:t>Git usage steps</a:t>
            </a:r>
            <a:endParaRPr lang="en-AU" sz="4000" dirty="0">
              <a:latin typeface="Calibri" panose="020F0502020204030204" pitchFamily="34" charset="0"/>
            </a:endParaRPr>
          </a:p>
        </p:txBody>
      </p:sp>
      <p:sp>
        <p:nvSpPr>
          <p:cNvPr id="3" name="Content Placeholder 2"/>
          <p:cNvSpPr>
            <a:spLocks noGrp="1"/>
          </p:cNvSpPr>
          <p:nvPr>
            <p:ph idx="1"/>
          </p:nvPr>
        </p:nvSpPr>
        <p:spPr>
          <a:xfrm>
            <a:off x="457200" y="1066800"/>
            <a:ext cx="7924800" cy="5486400"/>
          </a:xfrm>
        </p:spPr>
        <p:txBody>
          <a:bodyPr>
            <a:noAutofit/>
          </a:bodyPr>
          <a:lstStyle/>
          <a:p>
            <a:r>
              <a:rPr lang="en-US" sz="2200" dirty="0" smtClean="0">
                <a:latin typeface="Calibri" panose="020F0502020204030204" pitchFamily="34" charset="0"/>
              </a:rPr>
              <a:t>As </a:t>
            </a:r>
            <a:r>
              <a:rPr lang="en-US" sz="2200" dirty="0">
                <a:latin typeface="Calibri" panose="020F0502020204030204" pitchFamily="34" charset="0"/>
              </a:rPr>
              <a:t>soon as you have a </a:t>
            </a:r>
            <a:r>
              <a:rPr lang="en-US" sz="2200" i="1" dirty="0">
                <a:latin typeface="Calibri" panose="020F0502020204030204" pitchFamily="34" charset="0"/>
              </a:rPr>
              <a:t>local repository</a:t>
            </a:r>
            <a:r>
              <a:rPr lang="en-US" sz="2200" dirty="0">
                <a:latin typeface="Calibri" panose="020F0502020204030204" pitchFamily="34" charset="0"/>
              </a:rPr>
              <a:t>, you can start working on your </a:t>
            </a:r>
            <a:r>
              <a:rPr lang="en-US" sz="2200" dirty="0" smtClean="0">
                <a:latin typeface="Calibri" panose="020F0502020204030204" pitchFamily="34" charset="0"/>
              </a:rPr>
              <a:t>files (modify/ delete/ add/ rename/ move/ copy) in </a:t>
            </a:r>
            <a:r>
              <a:rPr lang="en-US" sz="2200" dirty="0">
                <a:latin typeface="Calibri" panose="020F0502020204030204" pitchFamily="34" charset="0"/>
              </a:rPr>
              <a:t>whatever application </a:t>
            </a:r>
            <a:r>
              <a:rPr lang="en-US" sz="2200" dirty="0" smtClean="0">
                <a:latin typeface="Calibri" panose="020F0502020204030204" pitchFamily="34" charset="0"/>
              </a:rPr>
              <a:t>(editor</a:t>
            </a:r>
            <a:r>
              <a:rPr lang="en-US" sz="2200" dirty="0">
                <a:latin typeface="Calibri" panose="020F0502020204030204" pitchFamily="34" charset="0"/>
              </a:rPr>
              <a:t>, a file browser, </a:t>
            </a:r>
            <a:r>
              <a:rPr lang="en-US" sz="2200" dirty="0" smtClean="0">
                <a:latin typeface="Calibri" panose="020F0502020204030204" pitchFamily="34" charset="0"/>
              </a:rPr>
              <a:t>programming IDE) </a:t>
            </a:r>
            <a:r>
              <a:rPr lang="en-US" sz="2200" dirty="0">
                <a:latin typeface="Calibri" panose="020F0502020204030204" pitchFamily="34" charset="0"/>
              </a:rPr>
              <a:t>you </a:t>
            </a:r>
            <a:r>
              <a:rPr lang="en-US" sz="2200" dirty="0" smtClean="0">
                <a:latin typeface="Calibri" panose="020F0502020204030204" pitchFamily="34" charset="0"/>
              </a:rPr>
              <a:t>prefer.</a:t>
            </a:r>
          </a:p>
          <a:p>
            <a:endParaRPr lang="en-US" sz="2200" dirty="0">
              <a:latin typeface="Calibri" panose="020F0502020204030204" pitchFamily="34" charset="0"/>
            </a:endParaRPr>
          </a:p>
          <a:p>
            <a:r>
              <a:rPr lang="en-US" sz="2200" dirty="0" smtClean="0">
                <a:latin typeface="Calibri" panose="020F0502020204030204" pitchFamily="34" charset="0"/>
              </a:rPr>
              <a:t>In </a:t>
            </a:r>
            <a:r>
              <a:rPr lang="en-US" sz="2200" dirty="0">
                <a:latin typeface="Calibri" panose="020F0502020204030204" pitchFamily="34" charset="0"/>
              </a:rPr>
              <a:t>this step, you don't have to watch out for </a:t>
            </a:r>
            <a:r>
              <a:rPr lang="en-US" sz="2200" i="1" dirty="0">
                <a:latin typeface="Calibri" panose="020F0502020204030204" pitchFamily="34" charset="0"/>
              </a:rPr>
              <a:t>anything</a:t>
            </a:r>
            <a:r>
              <a:rPr lang="en-US" sz="2200" dirty="0">
                <a:latin typeface="Calibri" panose="020F0502020204030204" pitchFamily="34" charset="0"/>
              </a:rPr>
              <a:t>. Just make any changes necessary to move your project forward</a:t>
            </a:r>
            <a:r>
              <a:rPr lang="en-US" sz="2200" dirty="0" smtClean="0">
                <a:latin typeface="Calibri" panose="020F0502020204030204" pitchFamily="34" charset="0"/>
              </a:rPr>
              <a:t>.</a:t>
            </a:r>
          </a:p>
          <a:p>
            <a:endParaRPr lang="en-US" sz="2200" dirty="0">
              <a:latin typeface="Calibri" panose="020F0502020204030204" pitchFamily="34" charset="0"/>
            </a:endParaRPr>
          </a:p>
          <a:p>
            <a:r>
              <a:rPr lang="en-US" sz="2200" dirty="0" smtClean="0">
                <a:latin typeface="Calibri" panose="020F0502020204030204" pitchFamily="34" charset="0"/>
              </a:rPr>
              <a:t>Once you've </a:t>
            </a:r>
            <a:r>
              <a:rPr lang="en-US" sz="2200" dirty="0">
                <a:latin typeface="Calibri" panose="020F0502020204030204" pitchFamily="34" charset="0"/>
              </a:rPr>
              <a:t>reached a </a:t>
            </a:r>
            <a:r>
              <a:rPr lang="en-US" sz="2200" dirty="0" smtClean="0">
                <a:latin typeface="Calibri" panose="020F0502020204030204" pitchFamily="34" charset="0"/>
              </a:rPr>
              <a:t>noteworthy, </a:t>
            </a:r>
            <a:r>
              <a:rPr lang="en-US" sz="2200" dirty="0">
                <a:latin typeface="Calibri" panose="020F0502020204030204" pitchFamily="34" charset="0"/>
              </a:rPr>
              <a:t>it's time to wrap up your changes in a </a:t>
            </a:r>
            <a:r>
              <a:rPr lang="en-US" sz="2200" b="1" i="1" dirty="0" smtClean="0">
                <a:solidFill>
                  <a:srgbClr val="FF0000"/>
                </a:solidFill>
                <a:latin typeface="Calibri" panose="020F0502020204030204" pitchFamily="34" charset="0"/>
              </a:rPr>
              <a:t>commit</a:t>
            </a:r>
            <a:r>
              <a:rPr lang="en-US" sz="2200" dirty="0" smtClean="0">
                <a:latin typeface="Calibri" panose="020F0502020204030204" pitchFamily="34" charset="0"/>
              </a:rPr>
              <a:t>, i.e., </a:t>
            </a:r>
            <a:r>
              <a:rPr lang="en-US" sz="2200" dirty="0">
                <a:latin typeface="Calibri" panose="020F0502020204030204" pitchFamily="34" charset="0"/>
              </a:rPr>
              <a:t>a snapshot of your complete project at that certain point in </a:t>
            </a:r>
            <a:r>
              <a:rPr lang="en-US" sz="2200" dirty="0" smtClean="0">
                <a:latin typeface="Calibri" panose="020F0502020204030204" pitchFamily="34" charset="0"/>
              </a:rPr>
              <a:t>time.</a:t>
            </a:r>
          </a:p>
          <a:p>
            <a:pPr lvl="1"/>
            <a:r>
              <a:rPr lang="en-US" sz="1800" dirty="0" smtClean="0">
                <a:latin typeface="Calibri" panose="020F0502020204030204" pitchFamily="34" charset="0"/>
              </a:rPr>
              <a:t>Before </a:t>
            </a:r>
            <a:r>
              <a:rPr lang="en-US" sz="1800" dirty="0">
                <a:latin typeface="Calibri" panose="020F0502020204030204" pitchFamily="34" charset="0"/>
              </a:rPr>
              <a:t>you </a:t>
            </a:r>
            <a:r>
              <a:rPr lang="en-US" sz="1800" dirty="0" smtClean="0">
                <a:latin typeface="Calibri" panose="020F0502020204030204" pitchFamily="34" charset="0"/>
              </a:rPr>
              <a:t>commit in Git, you can </a:t>
            </a:r>
            <a:r>
              <a:rPr lang="en-US" sz="1800" dirty="0">
                <a:latin typeface="Calibri" panose="020F0502020204030204" pitchFamily="34" charset="0"/>
              </a:rPr>
              <a:t>get an overview of what you've changed so </a:t>
            </a:r>
            <a:r>
              <a:rPr lang="en-US" sz="1800" dirty="0" smtClean="0">
                <a:latin typeface="Calibri" panose="020F0502020204030204" pitchFamily="34" charset="0"/>
              </a:rPr>
              <a:t>far via the "</a:t>
            </a:r>
            <a:r>
              <a:rPr lang="en-US" sz="1800" b="1" i="1" dirty="0">
                <a:latin typeface="Calibri" panose="020F0502020204030204" pitchFamily="34" charset="0"/>
              </a:rPr>
              <a:t>status</a:t>
            </a:r>
            <a:r>
              <a:rPr lang="en-US" sz="1800" dirty="0">
                <a:latin typeface="Calibri" panose="020F0502020204030204" pitchFamily="34" charset="0"/>
              </a:rPr>
              <a:t>" </a:t>
            </a:r>
            <a:r>
              <a:rPr lang="en-US" sz="1800" dirty="0" smtClean="0">
                <a:latin typeface="Calibri" panose="020F0502020204030204" pitchFamily="34" charset="0"/>
              </a:rPr>
              <a:t>command, </a:t>
            </a:r>
            <a:r>
              <a:rPr lang="en-US" sz="1800" dirty="0">
                <a:latin typeface="Calibri" panose="020F0502020204030204" pitchFamily="34" charset="0"/>
              </a:rPr>
              <a:t>to get a list of all the changes you performed since the last </a:t>
            </a:r>
            <a:r>
              <a:rPr lang="en-US" sz="1800" dirty="0" smtClean="0">
                <a:latin typeface="Calibri" panose="020F0502020204030204" pitchFamily="34" charset="0"/>
              </a:rPr>
              <a:t>commit.</a:t>
            </a:r>
          </a:p>
          <a:p>
            <a:pPr lvl="1"/>
            <a:r>
              <a:rPr lang="en-US" sz="1800" dirty="0" smtClean="0">
                <a:latin typeface="Calibri" panose="020F0502020204030204" pitchFamily="34" charset="0"/>
              </a:rPr>
              <a:t>Next</a:t>
            </a:r>
            <a:r>
              <a:rPr lang="en-US" sz="1800" dirty="0">
                <a:latin typeface="Calibri" panose="020F0502020204030204" pitchFamily="34" charset="0"/>
              </a:rPr>
              <a:t>, you </a:t>
            </a:r>
            <a:r>
              <a:rPr lang="en-US" sz="1800" dirty="0" smtClean="0">
                <a:latin typeface="Calibri" panose="020F0502020204030204" pitchFamily="34" charset="0"/>
              </a:rPr>
              <a:t>explicitly tell </a:t>
            </a:r>
            <a:r>
              <a:rPr lang="en-US" sz="1800" dirty="0">
                <a:latin typeface="Calibri" panose="020F0502020204030204" pitchFamily="34" charset="0"/>
              </a:rPr>
              <a:t>Git which of your local changes you want to wrap up in the </a:t>
            </a:r>
            <a:r>
              <a:rPr lang="en-US" sz="1800" dirty="0" smtClean="0">
                <a:latin typeface="Calibri" panose="020F0502020204030204" pitchFamily="34" charset="0"/>
              </a:rPr>
              <a:t>commit</a:t>
            </a:r>
            <a:r>
              <a:rPr lang="en-US" sz="1800" dirty="0">
                <a:latin typeface="Calibri" panose="020F0502020204030204" pitchFamily="34" charset="0"/>
              </a:rPr>
              <a:t>. </a:t>
            </a:r>
            <a:r>
              <a:rPr lang="en-US" sz="1800" dirty="0" smtClean="0">
                <a:latin typeface="Calibri" panose="020F0502020204030204" pitchFamily="34" charset="0"/>
              </a:rPr>
              <a:t>To </a:t>
            </a:r>
            <a:r>
              <a:rPr lang="en-US" sz="1800" dirty="0">
                <a:latin typeface="Calibri" panose="020F0502020204030204" pitchFamily="34" charset="0"/>
              </a:rPr>
              <a:t>do this, you add them to the so-called "</a:t>
            </a:r>
            <a:r>
              <a:rPr lang="en-US" sz="1800" b="1" i="1" dirty="0">
                <a:solidFill>
                  <a:srgbClr val="FF0000"/>
                </a:solidFill>
                <a:latin typeface="Calibri" panose="020F0502020204030204" pitchFamily="34" charset="0"/>
              </a:rPr>
              <a:t>Staging </a:t>
            </a:r>
            <a:r>
              <a:rPr lang="en-US" sz="1800" b="1" i="1" dirty="0" smtClean="0">
                <a:solidFill>
                  <a:srgbClr val="FF0000"/>
                </a:solidFill>
                <a:latin typeface="Calibri" panose="020F0502020204030204" pitchFamily="34" charset="0"/>
              </a:rPr>
              <a:t>Area</a:t>
            </a:r>
            <a:r>
              <a:rPr lang="en-US" sz="1800" dirty="0" smtClean="0">
                <a:latin typeface="Calibri" panose="020F0502020204030204" pitchFamily="34" charset="0"/>
              </a:rPr>
              <a:t>“.</a:t>
            </a:r>
            <a:endParaRPr lang="en-US" sz="1800" dirty="0">
              <a:latin typeface="Calibri" panose="020F0502020204030204" pitchFamily="34" charset="0"/>
            </a:endParaRPr>
          </a:p>
        </p:txBody>
      </p:sp>
    </p:spTree>
    <p:extLst>
      <p:ext uri="{BB962C8B-B14F-4D97-AF65-F5344CB8AC3E}">
        <p14:creationId xmlns:p14="http://schemas.microsoft.com/office/powerpoint/2010/main" val="2443041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AU" sz="4000" dirty="0" smtClean="0">
                <a:latin typeface="Calibri" panose="020F0502020204030204" pitchFamily="34" charset="0"/>
              </a:rPr>
              <a:t>Git usage steps</a:t>
            </a:r>
            <a:endParaRPr lang="en-AU" sz="4000" dirty="0">
              <a:latin typeface="Calibri" panose="020F0502020204030204" pitchFamily="34" charset="0"/>
            </a:endParaRPr>
          </a:p>
        </p:txBody>
      </p:sp>
      <p:sp>
        <p:nvSpPr>
          <p:cNvPr id="3" name="Content Placeholder 2"/>
          <p:cNvSpPr>
            <a:spLocks noGrp="1"/>
          </p:cNvSpPr>
          <p:nvPr>
            <p:ph idx="1"/>
          </p:nvPr>
        </p:nvSpPr>
        <p:spPr>
          <a:xfrm>
            <a:off x="457200" y="1219200"/>
            <a:ext cx="8229600" cy="5181600"/>
          </a:xfrm>
        </p:spPr>
        <p:txBody>
          <a:bodyPr>
            <a:noAutofit/>
          </a:bodyPr>
          <a:lstStyle/>
          <a:p>
            <a:r>
              <a:rPr lang="en-US" sz="2200" dirty="0" smtClean="0">
                <a:latin typeface="Calibri" panose="020F0502020204030204" pitchFamily="34" charset="0"/>
              </a:rPr>
              <a:t>Now</a:t>
            </a:r>
            <a:r>
              <a:rPr lang="en-US" sz="2200" dirty="0">
                <a:latin typeface="Calibri" panose="020F0502020204030204" pitchFamily="34" charset="0"/>
              </a:rPr>
              <a:t>, having added some changes to the </a:t>
            </a:r>
            <a:r>
              <a:rPr lang="en-US" sz="2200" i="1" dirty="0">
                <a:solidFill>
                  <a:srgbClr val="FF0000"/>
                </a:solidFill>
                <a:latin typeface="Calibri" panose="020F0502020204030204" pitchFamily="34" charset="0"/>
              </a:rPr>
              <a:t>Staging Area</a:t>
            </a:r>
            <a:r>
              <a:rPr lang="en-US" sz="2200" dirty="0">
                <a:latin typeface="Calibri" panose="020F0502020204030204" pitchFamily="34" charset="0"/>
              </a:rPr>
              <a:t>, it's time to actually commit these changes. </a:t>
            </a:r>
            <a:r>
              <a:rPr lang="en-US" sz="2200" dirty="0" smtClean="0">
                <a:latin typeface="Calibri" panose="020F0502020204030204" pitchFamily="34" charset="0"/>
              </a:rPr>
              <a:t>The </a:t>
            </a:r>
            <a:r>
              <a:rPr lang="en-US" sz="2200" dirty="0">
                <a:latin typeface="Calibri" panose="020F0502020204030204" pitchFamily="34" charset="0"/>
              </a:rPr>
              <a:t>commit will then be recorded in your local Git repository, marking </a:t>
            </a:r>
            <a:r>
              <a:rPr lang="en-US" sz="2200" i="1" dirty="0">
                <a:latin typeface="Calibri" panose="020F0502020204030204" pitchFamily="34" charset="0"/>
              </a:rPr>
              <a:t>a new version </a:t>
            </a:r>
            <a:r>
              <a:rPr lang="en-US" sz="2200" dirty="0">
                <a:latin typeface="Calibri" panose="020F0502020204030204" pitchFamily="34" charset="0"/>
              </a:rPr>
              <a:t>of your project.</a:t>
            </a:r>
          </a:p>
          <a:p>
            <a:pPr lvl="1"/>
            <a:r>
              <a:rPr lang="en-US" sz="1800" dirty="0" smtClean="0">
                <a:latin typeface="Calibri" panose="020F0502020204030204" pitchFamily="34" charset="0"/>
              </a:rPr>
              <a:t>From </a:t>
            </a:r>
            <a:r>
              <a:rPr lang="en-US" sz="1800" dirty="0">
                <a:latin typeface="Calibri" panose="020F0502020204030204" pitchFamily="34" charset="0"/>
              </a:rPr>
              <a:t>time to time, you'll want to have a look at what happened in the </a:t>
            </a:r>
            <a:r>
              <a:rPr lang="en-US" sz="1800" dirty="0" smtClean="0">
                <a:latin typeface="Calibri" panose="020F0502020204030204" pitchFamily="34" charset="0"/>
              </a:rPr>
              <a:t>project, </a:t>
            </a:r>
            <a:r>
              <a:rPr lang="en-US" sz="1800" dirty="0">
                <a:latin typeface="Calibri" panose="020F0502020204030204" pitchFamily="34" charset="0"/>
              </a:rPr>
              <a:t>especially if you're working together with other people. The "</a:t>
            </a:r>
            <a:r>
              <a:rPr lang="en-US" sz="1800" b="1" dirty="0">
                <a:latin typeface="Calibri" panose="020F0502020204030204" pitchFamily="34" charset="0"/>
              </a:rPr>
              <a:t>log</a:t>
            </a:r>
            <a:r>
              <a:rPr lang="en-US" sz="1800" dirty="0">
                <a:latin typeface="Calibri" panose="020F0502020204030204" pitchFamily="34" charset="0"/>
              </a:rPr>
              <a:t>" command lists all the commits that were saved in chronological order. This allows you to see which changes were made in detail and helps you comprehend how the project evolved</a:t>
            </a:r>
            <a:r>
              <a:rPr lang="en-US" sz="1800" dirty="0" smtClean="0">
                <a:latin typeface="Calibri" panose="020F0502020204030204" pitchFamily="34" charset="0"/>
              </a:rPr>
              <a:t>.</a:t>
            </a:r>
          </a:p>
          <a:p>
            <a:pPr lvl="1"/>
            <a:endParaRPr lang="en-US" sz="1800" dirty="0">
              <a:latin typeface="Calibri" panose="020F0502020204030204" pitchFamily="34" charset="0"/>
            </a:endParaRPr>
          </a:p>
          <a:p>
            <a:r>
              <a:rPr lang="en-US" sz="2200" dirty="0" smtClean="0">
                <a:latin typeface="Calibri" panose="020F0502020204030204" pitchFamily="34" charset="0"/>
              </a:rPr>
              <a:t>When </a:t>
            </a:r>
            <a:r>
              <a:rPr lang="en-US" sz="2200" dirty="0">
                <a:latin typeface="Calibri" panose="020F0502020204030204" pitchFamily="34" charset="0"/>
              </a:rPr>
              <a:t>collaborating with others, you'll </a:t>
            </a:r>
            <a:r>
              <a:rPr lang="en-US" sz="2200" dirty="0" smtClean="0">
                <a:latin typeface="Calibri" panose="020F0502020204030204" pitchFamily="34" charset="0"/>
              </a:rPr>
              <a:t>want </a:t>
            </a:r>
            <a:r>
              <a:rPr lang="en-US" sz="2200" dirty="0">
                <a:latin typeface="Calibri" panose="020F0502020204030204" pitchFamily="34" charset="0"/>
              </a:rPr>
              <a:t>to share (some of) your changes with them and receive the changes they made. A </a:t>
            </a:r>
            <a:r>
              <a:rPr lang="en-US" sz="2200" i="1" dirty="0">
                <a:solidFill>
                  <a:srgbClr val="FF0000"/>
                </a:solidFill>
                <a:latin typeface="Calibri" panose="020F0502020204030204" pitchFamily="34" charset="0"/>
              </a:rPr>
              <a:t>remote repository</a:t>
            </a:r>
            <a:r>
              <a:rPr lang="en-US" sz="2200" dirty="0">
                <a:latin typeface="Calibri" panose="020F0502020204030204" pitchFamily="34" charset="0"/>
              </a:rPr>
              <a:t> on a server is used to make this exchange possible</a:t>
            </a:r>
            <a:r>
              <a:rPr lang="en-US" sz="2200" dirty="0" smtClean="0">
                <a:latin typeface="Calibri" panose="020F0502020204030204" pitchFamily="34" charset="0"/>
              </a:rPr>
              <a:t>.</a:t>
            </a:r>
            <a:endParaRPr lang="en-US" sz="2200" cap="all" dirty="0">
              <a:latin typeface="Calibri" panose="020F0502020204030204" pitchFamily="34" charset="0"/>
            </a:endParaRPr>
          </a:p>
        </p:txBody>
      </p:sp>
    </p:spTree>
    <p:extLst>
      <p:ext uri="{BB962C8B-B14F-4D97-AF65-F5344CB8AC3E}">
        <p14:creationId xmlns:p14="http://schemas.microsoft.com/office/powerpoint/2010/main" val="2373446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AU" sz="4000" dirty="0" smtClean="0">
                <a:latin typeface="Calibri" panose="020F0502020204030204" pitchFamily="34" charset="0"/>
              </a:rPr>
              <a:t>Git usage Workflow 1 (</a:t>
            </a:r>
            <a:r>
              <a:rPr lang="en-AU" sz="3200" i="1" dirty="0" smtClean="0">
                <a:latin typeface="Calibri" panose="020F0502020204030204" pitchFamily="34" charset="0"/>
              </a:rPr>
              <a:t>most common</a:t>
            </a:r>
            <a:r>
              <a:rPr lang="en-AU" sz="4000" dirty="0" smtClean="0">
                <a:latin typeface="Calibri" panose="020F0502020204030204" pitchFamily="34" charset="0"/>
              </a:rPr>
              <a:t>)</a:t>
            </a:r>
            <a:endParaRPr lang="en-AU" sz="4000" dirty="0">
              <a:latin typeface="Calibri" panose="020F0502020204030204" pitchFamily="34" charset="0"/>
            </a:endParaRPr>
          </a:p>
        </p:txBody>
      </p:sp>
      <p:sp>
        <p:nvSpPr>
          <p:cNvPr id="3" name="Content Placeholder 2"/>
          <p:cNvSpPr>
            <a:spLocks noGrp="1"/>
          </p:cNvSpPr>
          <p:nvPr>
            <p:ph idx="1"/>
          </p:nvPr>
        </p:nvSpPr>
        <p:spPr>
          <a:xfrm>
            <a:off x="457200" y="990600"/>
            <a:ext cx="8229600" cy="5791200"/>
          </a:xfrm>
        </p:spPr>
        <p:txBody>
          <a:bodyPr>
            <a:normAutofit fontScale="92500" lnSpcReduction="10000"/>
          </a:bodyPr>
          <a:lstStyle/>
          <a:p>
            <a:pPr marL="0" indent="0">
              <a:buNone/>
            </a:pPr>
            <a:r>
              <a:rPr lang="en-GB" sz="2200" i="1" dirty="0" smtClean="0">
                <a:latin typeface="Calibri" panose="020F0502020204030204" pitchFamily="34" charset="0"/>
              </a:rPr>
              <a:t>Using your own </a:t>
            </a:r>
            <a:r>
              <a:rPr lang="en-GB" sz="2200" i="1" dirty="0" smtClean="0">
                <a:solidFill>
                  <a:srgbClr val="FF0000"/>
                </a:solidFill>
                <a:latin typeface="Calibri" panose="020F0502020204030204" pitchFamily="34" charset="0"/>
              </a:rPr>
              <a:t>new repository</a:t>
            </a:r>
            <a:r>
              <a:rPr lang="en-GB" sz="2200" i="1" dirty="0" smtClean="0">
                <a:latin typeface="Calibri" panose="020F0502020204030204" pitchFamily="34" charset="0"/>
              </a:rPr>
              <a:t>:</a:t>
            </a:r>
          </a:p>
          <a:p>
            <a:pPr marL="857250" lvl="1" indent="-457200">
              <a:buFont typeface="+mj-lt"/>
              <a:buAutoNum type="arabicPeriod"/>
            </a:pPr>
            <a:r>
              <a:rPr lang="en-GB" sz="1900" dirty="0" smtClean="0">
                <a:latin typeface="Calibri" panose="020F0502020204030204" pitchFamily="34" charset="0"/>
              </a:rPr>
              <a:t>Navigate to an existing project folder (on your PC), e.g., </a:t>
            </a:r>
            <a:r>
              <a:rPr lang="en-GB" sz="1900" i="1" dirty="0" smtClean="0">
                <a:latin typeface="Calibri" panose="020F0502020204030204" pitchFamily="34" charset="0"/>
              </a:rPr>
              <a:t>cd D:\MyProject</a:t>
            </a:r>
          </a:p>
          <a:p>
            <a:pPr marL="857250" lvl="1" indent="-457200">
              <a:buFont typeface="+mj-lt"/>
              <a:buAutoNum type="arabicPeriod"/>
            </a:pPr>
            <a:endParaRPr lang="en-GB" sz="1900" dirty="0" smtClean="0">
              <a:latin typeface="Calibri" panose="020F0502020204030204" pitchFamily="34" charset="0"/>
            </a:endParaRPr>
          </a:p>
          <a:p>
            <a:pPr marL="857250" lvl="1" indent="-457200">
              <a:buFont typeface="+mj-lt"/>
              <a:buAutoNum type="arabicPeriod"/>
            </a:pPr>
            <a:r>
              <a:rPr lang="en-GB" sz="1900" dirty="0" smtClean="0">
                <a:latin typeface="Calibri" panose="020F0502020204030204" pitchFamily="34" charset="0"/>
              </a:rPr>
              <a:t>Initialize it as a </a:t>
            </a:r>
            <a:r>
              <a:rPr lang="en-GB" sz="1900" i="1" dirty="0" smtClean="0">
                <a:latin typeface="Calibri" panose="020F0502020204030204" pitchFamily="34" charset="0"/>
              </a:rPr>
              <a:t>local</a:t>
            </a:r>
            <a:r>
              <a:rPr lang="en-GB" sz="1900" dirty="0" smtClean="0">
                <a:latin typeface="Calibri" panose="020F0502020204030204" pitchFamily="34" charset="0"/>
              </a:rPr>
              <a:t> Git repository via </a:t>
            </a:r>
            <a:r>
              <a:rPr lang="en-GB" sz="1900" dirty="0" smtClean="0">
                <a:solidFill>
                  <a:srgbClr val="FF0000"/>
                </a:solidFill>
                <a:latin typeface="Calibri" panose="020F0502020204030204" pitchFamily="34" charset="0"/>
              </a:rPr>
              <a:t>git init</a:t>
            </a:r>
            <a:r>
              <a:rPr lang="en-GB" sz="1900" dirty="0" smtClean="0">
                <a:latin typeface="Calibri" panose="020F0502020204030204" pitchFamily="34" charset="0"/>
              </a:rPr>
              <a:t>.</a:t>
            </a:r>
          </a:p>
          <a:p>
            <a:pPr marL="857250" lvl="1" indent="-457200">
              <a:buFont typeface="+mj-lt"/>
              <a:buAutoNum type="arabicPeriod"/>
            </a:pPr>
            <a:endParaRPr lang="en-GB" sz="1900" dirty="0" smtClean="0">
              <a:latin typeface="Calibri" panose="020F0502020204030204" pitchFamily="34" charset="0"/>
            </a:endParaRPr>
          </a:p>
          <a:p>
            <a:pPr marL="857250" lvl="1" indent="-457200">
              <a:buFont typeface="+mj-lt"/>
              <a:buAutoNum type="arabicPeriod"/>
            </a:pPr>
            <a:r>
              <a:rPr lang="en-GB" sz="1900" dirty="0" smtClean="0">
                <a:latin typeface="Calibri" panose="020F0502020204030204" pitchFamily="34" charset="0"/>
              </a:rPr>
              <a:t>Create a (free) remote repository on GitHub by signing in your GitHub account and creating a new, </a:t>
            </a:r>
            <a:r>
              <a:rPr lang="en-GB" sz="1900" i="1" dirty="0" smtClean="0">
                <a:latin typeface="Calibri" panose="020F0502020204030204" pitchFamily="34" charset="0"/>
              </a:rPr>
              <a:t>empty</a:t>
            </a:r>
            <a:r>
              <a:rPr lang="en-GB" sz="1900" dirty="0" smtClean="0">
                <a:latin typeface="Calibri" panose="020F0502020204030204" pitchFamily="34" charset="0"/>
              </a:rPr>
              <a:t> repository (</a:t>
            </a:r>
            <a:r>
              <a:rPr lang="en-GB" sz="1900" dirty="0" err="1" smtClean="0">
                <a:latin typeface="Calibri" panose="020F0502020204030204" pitchFamily="34" charset="0"/>
              </a:rPr>
              <a:t>e.g</a:t>
            </a:r>
            <a:r>
              <a:rPr lang="en-GB" sz="1900" dirty="0" smtClean="0">
                <a:latin typeface="Calibri" panose="020F0502020204030204" pitchFamily="34" charset="0"/>
              </a:rPr>
              <a:t>, “</a:t>
            </a:r>
            <a:r>
              <a:rPr lang="en-GB" sz="1900" i="1" dirty="0" err="1" smtClean="0">
                <a:latin typeface="Calibri" panose="020F0502020204030204" pitchFamily="34" charset="0"/>
              </a:rPr>
              <a:t>MyProject</a:t>
            </a:r>
            <a:r>
              <a:rPr lang="en-GB" sz="1900" dirty="0" smtClean="0">
                <a:latin typeface="Calibri" panose="020F0502020204030204" pitchFamily="34" charset="0"/>
              </a:rPr>
              <a:t>”).</a:t>
            </a:r>
          </a:p>
          <a:p>
            <a:pPr marL="857250" lvl="1" indent="-457200">
              <a:buFont typeface="+mj-lt"/>
              <a:buAutoNum type="arabicPeriod"/>
            </a:pPr>
            <a:endParaRPr lang="en-GB" sz="1900" dirty="0" smtClean="0">
              <a:latin typeface="Calibri" panose="020F0502020204030204" pitchFamily="34" charset="0"/>
            </a:endParaRPr>
          </a:p>
          <a:p>
            <a:pPr marL="857250" lvl="1" indent="-457200">
              <a:buFont typeface="+mj-lt"/>
              <a:buAutoNum type="arabicPeriod"/>
            </a:pPr>
            <a:r>
              <a:rPr lang="en-GB" sz="1900" dirty="0" smtClean="0">
                <a:latin typeface="Calibri" panose="020F0502020204030204" pitchFamily="34" charset="0"/>
              </a:rPr>
              <a:t>Work on your local repository (on the default “</a:t>
            </a:r>
            <a:r>
              <a:rPr lang="en-GB" sz="1900" i="1" dirty="0" smtClean="0">
                <a:latin typeface="Calibri" panose="020F0502020204030204" pitchFamily="34" charset="0"/>
              </a:rPr>
              <a:t>master</a:t>
            </a:r>
            <a:r>
              <a:rPr lang="en-GB" sz="1900" dirty="0" smtClean="0">
                <a:latin typeface="Calibri" panose="020F0502020204030204" pitchFamily="34" charset="0"/>
              </a:rPr>
              <a:t>” branch) or create new </a:t>
            </a:r>
            <a:r>
              <a:rPr lang="en-GB" sz="1900" i="1" dirty="0" smtClean="0">
                <a:latin typeface="Calibri" panose="020F0502020204030204" pitchFamily="34" charset="0"/>
              </a:rPr>
              <a:t>branches</a:t>
            </a:r>
            <a:r>
              <a:rPr lang="en-GB" sz="1900" dirty="0" smtClean="0">
                <a:latin typeface="Calibri" panose="020F0502020204030204" pitchFamily="34" charset="0"/>
              </a:rPr>
              <a:t> as you continue working on various features. (Switch between branches as and when needed).</a:t>
            </a:r>
          </a:p>
          <a:p>
            <a:pPr marL="857250" lvl="1" indent="-457200">
              <a:buFont typeface="+mj-lt"/>
              <a:buAutoNum type="arabicPeriod"/>
            </a:pPr>
            <a:endParaRPr lang="en-GB" sz="1900" i="1" dirty="0" smtClean="0">
              <a:latin typeface="Calibri" panose="020F0502020204030204" pitchFamily="34" charset="0"/>
            </a:endParaRPr>
          </a:p>
          <a:p>
            <a:pPr marL="857250" lvl="1" indent="-457200">
              <a:buFont typeface="+mj-lt"/>
              <a:buAutoNum type="arabicPeriod"/>
            </a:pPr>
            <a:r>
              <a:rPr lang="en-GB" sz="1900" i="1" dirty="0" smtClean="0">
                <a:latin typeface="Calibri" panose="020F0502020204030204" pitchFamily="34" charset="0"/>
              </a:rPr>
              <a:t>Commit</a:t>
            </a:r>
            <a:r>
              <a:rPr lang="en-GB" sz="1900" dirty="0" smtClean="0">
                <a:latin typeface="Calibri" panose="020F0502020204030204" pitchFamily="34" charset="0"/>
              </a:rPr>
              <a:t> your work to your local Git repository.</a:t>
            </a:r>
          </a:p>
          <a:p>
            <a:pPr marL="857250" lvl="1" indent="-457200">
              <a:buFont typeface="+mj-lt"/>
              <a:buAutoNum type="arabicPeriod"/>
            </a:pPr>
            <a:endParaRPr lang="en-GB" sz="1900" dirty="0" smtClean="0">
              <a:latin typeface="Calibri" panose="020F0502020204030204" pitchFamily="34" charset="0"/>
            </a:endParaRPr>
          </a:p>
          <a:p>
            <a:pPr marL="857250" lvl="1" indent="-457200">
              <a:buFont typeface="+mj-lt"/>
              <a:buAutoNum type="arabicPeriod"/>
            </a:pPr>
            <a:r>
              <a:rPr lang="en-GB" sz="1900" dirty="0" smtClean="0">
                <a:latin typeface="Calibri" panose="020F0502020204030204" pitchFamily="34" charset="0"/>
              </a:rPr>
              <a:t>Link </a:t>
            </a:r>
            <a:r>
              <a:rPr lang="en-GB" sz="1900" dirty="0">
                <a:latin typeface="Calibri" panose="020F0502020204030204" pitchFamily="34" charset="0"/>
              </a:rPr>
              <a:t>your local repository to the remote origin via </a:t>
            </a:r>
            <a:r>
              <a:rPr lang="en-US" sz="1900" dirty="0">
                <a:solidFill>
                  <a:srgbClr val="FF0000"/>
                </a:solidFill>
                <a:latin typeface="Calibri" panose="020F0502020204030204" pitchFamily="34" charset="0"/>
              </a:rPr>
              <a:t>git remote add https://github.com/user/MyProject.git</a:t>
            </a:r>
            <a:endParaRPr lang="en-GB" sz="1900" dirty="0">
              <a:solidFill>
                <a:srgbClr val="FF0000"/>
              </a:solidFill>
              <a:latin typeface="Calibri" panose="020F0502020204030204" pitchFamily="34" charset="0"/>
            </a:endParaRPr>
          </a:p>
          <a:p>
            <a:pPr marL="857250" lvl="1" indent="-457200">
              <a:buFont typeface="+mj-lt"/>
              <a:buAutoNum type="arabicPeriod"/>
            </a:pPr>
            <a:endParaRPr lang="en-GB" sz="1900" dirty="0" smtClean="0">
              <a:latin typeface="Calibri" panose="020F0502020204030204" pitchFamily="34" charset="0"/>
            </a:endParaRPr>
          </a:p>
          <a:p>
            <a:pPr marL="857250" lvl="1" indent="-457200">
              <a:buFont typeface="+mj-lt"/>
              <a:buAutoNum type="arabicPeriod"/>
            </a:pPr>
            <a:r>
              <a:rPr lang="en-GB" sz="1900" dirty="0" smtClean="0">
                <a:latin typeface="Calibri" panose="020F0502020204030204" pitchFamily="34" charset="0"/>
              </a:rPr>
              <a:t>Push </a:t>
            </a:r>
            <a:r>
              <a:rPr lang="en-GB" sz="1900" dirty="0">
                <a:latin typeface="Calibri" panose="020F0502020204030204" pitchFamily="34" charset="0"/>
              </a:rPr>
              <a:t>your changes from your local repository to the remote repository on GitHub, via </a:t>
            </a:r>
            <a:r>
              <a:rPr lang="en-GB" sz="1900" dirty="0">
                <a:solidFill>
                  <a:srgbClr val="FF0000"/>
                </a:solidFill>
                <a:latin typeface="Calibri" panose="020F0502020204030204" pitchFamily="34" charset="0"/>
              </a:rPr>
              <a:t>git push origin </a:t>
            </a:r>
            <a:r>
              <a:rPr lang="en-GB" sz="1900" dirty="0" smtClean="0">
                <a:solidFill>
                  <a:srgbClr val="FF0000"/>
                </a:solidFill>
                <a:latin typeface="Calibri" panose="020F0502020204030204" pitchFamily="34" charset="0"/>
              </a:rPr>
              <a:t>master</a:t>
            </a:r>
            <a:endParaRPr lang="en-GB" sz="19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854115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AU" sz="4000" dirty="0" smtClean="0">
                <a:latin typeface="Calibri" panose="020F0502020204030204" pitchFamily="34" charset="0"/>
              </a:rPr>
              <a:t>Creating a new local Git repository</a:t>
            </a:r>
            <a:endParaRPr lang="en-AU" sz="4000" dirty="0">
              <a:latin typeface="Calibri" panose="020F0502020204030204" pitchFamily="34" charset="0"/>
            </a:endParaRPr>
          </a:p>
        </p:txBody>
      </p:sp>
      <p:sp>
        <p:nvSpPr>
          <p:cNvPr id="3" name="Content Placeholder 2"/>
          <p:cNvSpPr>
            <a:spLocks noGrp="1"/>
          </p:cNvSpPr>
          <p:nvPr>
            <p:ph idx="1"/>
          </p:nvPr>
        </p:nvSpPr>
        <p:spPr>
          <a:xfrm>
            <a:off x="419100" y="1143000"/>
            <a:ext cx="8229600" cy="5105400"/>
          </a:xfrm>
        </p:spPr>
        <p:txBody>
          <a:bodyPr>
            <a:normAutofit lnSpcReduction="10000"/>
          </a:bodyPr>
          <a:lstStyle/>
          <a:p>
            <a:r>
              <a:rPr lang="en-GB" sz="2000" dirty="0" smtClean="0">
                <a:latin typeface="Calibri" panose="020F0502020204030204" pitchFamily="34" charset="0"/>
              </a:rPr>
              <a:t>For </a:t>
            </a:r>
            <a:r>
              <a:rPr lang="en-US" sz="2000" dirty="0">
                <a:latin typeface="Calibri" panose="020F0502020204030204" pitchFamily="34" charset="0"/>
              </a:rPr>
              <a:t>an existing project that is not yet under version control. Change into the project's root folder on the command line and </a:t>
            </a:r>
            <a:r>
              <a:rPr lang="en-US" sz="2000" dirty="0" smtClean="0">
                <a:latin typeface="Calibri" panose="020F0502020204030204" pitchFamily="34" charset="0"/>
              </a:rPr>
              <a:t>use </a:t>
            </a:r>
            <a:r>
              <a:rPr lang="en-US" sz="2000" dirty="0">
                <a:latin typeface="Calibri" panose="020F0502020204030204" pitchFamily="34" charset="0"/>
              </a:rPr>
              <a:t>"</a:t>
            </a:r>
            <a:r>
              <a:rPr lang="en-US" sz="2000" b="1" i="1" dirty="0">
                <a:latin typeface="Calibri" panose="020F0502020204030204" pitchFamily="34" charset="0"/>
              </a:rPr>
              <a:t>git </a:t>
            </a:r>
            <a:r>
              <a:rPr lang="en-US" sz="2000" b="1" i="1" dirty="0" err="1">
                <a:latin typeface="Calibri" panose="020F0502020204030204" pitchFamily="34" charset="0"/>
              </a:rPr>
              <a:t>init</a:t>
            </a:r>
            <a:r>
              <a:rPr lang="en-US" sz="2000" dirty="0">
                <a:latin typeface="Calibri" panose="020F0502020204030204" pitchFamily="34" charset="0"/>
              </a:rPr>
              <a:t>" </a:t>
            </a:r>
            <a:r>
              <a:rPr lang="en-US" sz="2000" dirty="0" smtClean="0">
                <a:latin typeface="Calibri" panose="020F0502020204030204" pitchFamily="34" charset="0"/>
              </a:rPr>
              <a:t>to </a:t>
            </a:r>
            <a:r>
              <a:rPr lang="en-US" sz="2000" dirty="0">
                <a:latin typeface="Calibri" panose="020F0502020204030204" pitchFamily="34" charset="0"/>
              </a:rPr>
              <a:t>start versioning this project</a:t>
            </a:r>
            <a:r>
              <a:rPr lang="en-US" sz="2000" dirty="0" smtClean="0">
                <a:latin typeface="Calibri" panose="020F0502020204030204" pitchFamily="34" charset="0"/>
              </a:rPr>
              <a:t>:</a:t>
            </a:r>
          </a:p>
          <a:p>
            <a:endParaRPr lang="en-GB" sz="2000" dirty="0" smtClean="0">
              <a:latin typeface="Calibri" panose="020F0502020204030204" pitchFamily="34" charset="0"/>
            </a:endParaRPr>
          </a:p>
          <a:p>
            <a:endParaRPr lang="en-GB" sz="2000" dirty="0">
              <a:latin typeface="Calibri" panose="020F0502020204030204" pitchFamily="34" charset="0"/>
            </a:endParaRPr>
          </a:p>
          <a:p>
            <a:endParaRPr lang="en-GB" sz="2000" dirty="0" smtClean="0">
              <a:latin typeface="Calibri" panose="020F0502020204030204" pitchFamily="34" charset="0"/>
            </a:endParaRPr>
          </a:p>
          <a:p>
            <a:r>
              <a:rPr lang="en-US" sz="2000" dirty="0" smtClean="0">
                <a:latin typeface="Calibri" panose="020F0502020204030204" pitchFamily="34" charset="0"/>
              </a:rPr>
              <a:t>Now </a:t>
            </a:r>
            <a:r>
              <a:rPr lang="en-US" sz="2000" dirty="0">
                <a:latin typeface="Calibri" panose="020F0502020204030204" pitchFamily="34" charset="0"/>
              </a:rPr>
              <a:t>take a moment to look at the files in that directory (including any hidden files</a:t>
            </a:r>
            <a:r>
              <a:rPr lang="en-US" sz="2000" dirty="0" smtClean="0">
                <a:latin typeface="Calibri" panose="020F0502020204030204" pitchFamily="34" charset="0"/>
              </a:rPr>
              <a:t>) via: </a:t>
            </a:r>
            <a:r>
              <a:rPr lang="en-US" sz="2000" b="1" dirty="0" smtClean="0">
                <a:latin typeface="Calibri" panose="020F0502020204030204" pitchFamily="34" charset="0"/>
              </a:rPr>
              <a:t>ls -la</a:t>
            </a:r>
          </a:p>
          <a:p>
            <a:endParaRPr lang="en-US" sz="2000" dirty="0">
              <a:latin typeface="Calibri" panose="020F0502020204030204" pitchFamily="34" charset="0"/>
            </a:endParaRPr>
          </a:p>
          <a:p>
            <a:r>
              <a:rPr lang="en-US" sz="2000" dirty="0" smtClean="0">
                <a:latin typeface="Calibri" panose="020F0502020204030204" pitchFamily="34" charset="0"/>
              </a:rPr>
              <a:t>You'll </a:t>
            </a:r>
            <a:r>
              <a:rPr lang="en-US" sz="2000" dirty="0">
                <a:latin typeface="Calibri" panose="020F0502020204030204" pitchFamily="34" charset="0"/>
              </a:rPr>
              <a:t>see that a new, hidden folder was added, named "</a:t>
            </a:r>
            <a:r>
              <a:rPr lang="en-US" sz="2000" b="1" dirty="0">
                <a:latin typeface="Calibri" panose="020F0502020204030204" pitchFamily="34" charset="0"/>
              </a:rPr>
              <a:t>.git</a:t>
            </a:r>
            <a:r>
              <a:rPr lang="en-US" sz="2000" dirty="0">
                <a:latin typeface="Calibri" panose="020F0502020204030204" pitchFamily="34" charset="0"/>
              </a:rPr>
              <a:t>". All that happened is that Git created an </a:t>
            </a:r>
            <a:r>
              <a:rPr lang="en-US" sz="2000" i="1" dirty="0">
                <a:latin typeface="Calibri" panose="020F0502020204030204" pitchFamily="34" charset="0"/>
              </a:rPr>
              <a:t>empty</a:t>
            </a:r>
            <a:r>
              <a:rPr lang="en-US" sz="2000" dirty="0">
                <a:latin typeface="Calibri" panose="020F0502020204030204" pitchFamily="34" charset="0"/>
              </a:rPr>
              <a:t> local repository for </a:t>
            </a:r>
            <a:r>
              <a:rPr lang="en-US" sz="2000" dirty="0" smtClean="0">
                <a:latin typeface="Calibri" panose="020F0502020204030204" pitchFamily="34" charset="0"/>
              </a:rPr>
              <a:t>us.</a:t>
            </a:r>
          </a:p>
          <a:p>
            <a:endParaRPr lang="en-US" sz="2000" dirty="0" smtClean="0">
              <a:latin typeface="Calibri" panose="020F0502020204030204" pitchFamily="34" charset="0"/>
            </a:endParaRPr>
          </a:p>
          <a:p>
            <a:r>
              <a:rPr lang="en-US" sz="2000" dirty="0" smtClean="0">
                <a:latin typeface="Calibri" panose="020F0502020204030204" pitchFamily="34" charset="0"/>
              </a:rPr>
              <a:t>Git </a:t>
            </a:r>
            <a:r>
              <a:rPr lang="en-US" sz="2000" dirty="0">
                <a:latin typeface="Calibri" panose="020F0502020204030204" pitchFamily="34" charset="0"/>
              </a:rPr>
              <a:t>did not add the current content of your working copy as something like an "initial version". The repository contains not a single version of your project, yet.</a:t>
            </a:r>
            <a:endParaRPr lang="en-GB" sz="2000" dirty="0">
              <a:latin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48" y="2209800"/>
            <a:ext cx="7524704" cy="843017"/>
          </a:xfrm>
          <a:prstGeom prst="rect">
            <a:avLst/>
          </a:prstGeom>
        </p:spPr>
      </p:pic>
    </p:spTree>
    <p:extLst>
      <p:ext uri="{BB962C8B-B14F-4D97-AF65-F5344CB8AC3E}">
        <p14:creationId xmlns:p14="http://schemas.microsoft.com/office/powerpoint/2010/main" val="37911304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9986"/>
          </a:xfrm>
        </p:spPr>
        <p:txBody>
          <a:bodyPr>
            <a:normAutofit/>
          </a:bodyPr>
          <a:lstStyle/>
          <a:p>
            <a:r>
              <a:rPr lang="en-US" sz="4000" dirty="0" smtClean="0">
                <a:latin typeface="Calibri" panose="020F0502020204030204" pitchFamily="34" charset="0"/>
              </a:rPr>
              <a:t>Git Workflow</a:t>
            </a:r>
            <a:endParaRPr lang="en-AU" sz="4000"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872974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464129" y="3544668"/>
            <a:ext cx="1202871" cy="646331"/>
          </a:xfrm>
          <a:prstGeom prst="rect">
            <a:avLst/>
          </a:prstGeom>
          <a:noFill/>
        </p:spPr>
        <p:txBody>
          <a:bodyPr wrap="square" rtlCol="0">
            <a:spAutoFit/>
          </a:bodyPr>
          <a:lstStyle/>
          <a:p>
            <a:r>
              <a:rPr lang="en-US" sz="3600" dirty="0" smtClean="0">
                <a:latin typeface="Calibri" panose="020F0502020204030204" pitchFamily="34" charset="0"/>
              </a:rPr>
              <a:t>Add</a:t>
            </a:r>
            <a:endParaRPr lang="en-AU" sz="3600" dirty="0">
              <a:latin typeface="Calibri" panose="020F0502020204030204" pitchFamily="34" charset="0"/>
            </a:endParaRPr>
          </a:p>
        </p:txBody>
      </p:sp>
      <p:sp>
        <p:nvSpPr>
          <p:cNvPr id="5" name="TextBox 4"/>
          <p:cNvSpPr txBox="1"/>
          <p:nvPr/>
        </p:nvSpPr>
        <p:spPr>
          <a:xfrm>
            <a:off x="2514600" y="4918974"/>
            <a:ext cx="1981200" cy="646331"/>
          </a:xfrm>
          <a:prstGeom prst="rect">
            <a:avLst/>
          </a:prstGeom>
          <a:noFill/>
        </p:spPr>
        <p:txBody>
          <a:bodyPr wrap="square" rtlCol="0">
            <a:spAutoFit/>
          </a:bodyPr>
          <a:lstStyle/>
          <a:p>
            <a:r>
              <a:rPr lang="en-US" sz="3600" dirty="0" smtClean="0">
                <a:latin typeface="Calibri" panose="020F0502020204030204" pitchFamily="34" charset="0"/>
              </a:rPr>
              <a:t>Commit</a:t>
            </a:r>
            <a:endParaRPr lang="en-AU" sz="3600" dirty="0">
              <a:latin typeface="Calibri" panose="020F0502020204030204" pitchFamily="34" charset="0"/>
            </a:endParaRPr>
          </a:p>
        </p:txBody>
      </p:sp>
      <p:sp>
        <p:nvSpPr>
          <p:cNvPr id="6" name="Bent-Up Arrow 5"/>
          <p:cNvSpPr/>
          <p:nvPr/>
        </p:nvSpPr>
        <p:spPr>
          <a:xfrm rot="16200000">
            <a:off x="4115679" y="1904121"/>
            <a:ext cx="2893842" cy="2590800"/>
          </a:xfrm>
          <a:prstGeom prst="bentUpArrow">
            <a:avLst>
              <a:gd name="adj1" fmla="val 21134"/>
              <a:gd name="adj2" fmla="val 15498"/>
              <a:gd name="adj3" fmla="val 25000"/>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AU"/>
          </a:p>
        </p:txBody>
      </p:sp>
      <p:sp>
        <p:nvSpPr>
          <p:cNvPr id="7" name="TextBox 6"/>
          <p:cNvSpPr txBox="1"/>
          <p:nvPr/>
        </p:nvSpPr>
        <p:spPr>
          <a:xfrm>
            <a:off x="6705602" y="1981199"/>
            <a:ext cx="2212957" cy="646331"/>
          </a:xfrm>
          <a:prstGeom prst="rect">
            <a:avLst/>
          </a:prstGeom>
          <a:noFill/>
        </p:spPr>
        <p:txBody>
          <a:bodyPr wrap="square" rtlCol="0">
            <a:spAutoFit/>
          </a:bodyPr>
          <a:lstStyle/>
          <a:p>
            <a:r>
              <a:rPr lang="en-US" sz="3600" dirty="0" smtClean="0">
                <a:latin typeface="Calibri" panose="020F0502020204030204" pitchFamily="34" charset="0"/>
              </a:rPr>
              <a:t>Checkout</a:t>
            </a:r>
            <a:endParaRPr lang="en-AU" sz="3600" dirty="0">
              <a:latin typeface="Calibri" panose="020F0502020204030204" pitchFamily="34" charset="0"/>
            </a:endParaRPr>
          </a:p>
        </p:txBody>
      </p:sp>
    </p:spTree>
    <p:extLst>
      <p:ext uri="{BB962C8B-B14F-4D97-AF65-F5344CB8AC3E}">
        <p14:creationId xmlns:p14="http://schemas.microsoft.com/office/powerpoint/2010/main" val="4185541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dirty="0" smtClean="0">
                <a:latin typeface="Calibri" panose="020F0502020204030204" pitchFamily="34" charset="0"/>
              </a:rPr>
              <a:t>What’s this “Commit” thing?</a:t>
            </a:r>
            <a:endParaRPr lang="en-AU" sz="4000" dirty="0">
              <a:latin typeface="Calibri" panose="020F0502020204030204" pitchFamily="34" charset="0"/>
            </a:endParaRPr>
          </a:p>
        </p:txBody>
      </p:sp>
      <p:sp>
        <p:nvSpPr>
          <p:cNvPr id="4" name="Rounded Rectangle 3"/>
          <p:cNvSpPr/>
          <p:nvPr/>
        </p:nvSpPr>
        <p:spPr>
          <a:xfrm>
            <a:off x="1219200" y="3124200"/>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7ef7ab</a:t>
            </a:r>
          </a:p>
        </p:txBody>
      </p:sp>
      <p:sp>
        <p:nvSpPr>
          <p:cNvPr id="5" name="Rounded Rectangle 4"/>
          <p:cNvSpPr/>
          <p:nvPr/>
        </p:nvSpPr>
        <p:spPr>
          <a:xfrm>
            <a:off x="3434443" y="3124200"/>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ef3ad2</a:t>
            </a:r>
          </a:p>
        </p:txBody>
      </p:sp>
      <p:sp>
        <p:nvSpPr>
          <p:cNvPr id="6" name="Rounded Rectangle 5"/>
          <p:cNvSpPr/>
          <p:nvPr/>
        </p:nvSpPr>
        <p:spPr>
          <a:xfrm>
            <a:off x="5791200" y="3124200"/>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22e4ff</a:t>
            </a:r>
          </a:p>
        </p:txBody>
      </p:sp>
      <p:cxnSp>
        <p:nvCxnSpPr>
          <p:cNvPr id="7" name="Straight Arrow Connector 6"/>
          <p:cNvCxnSpPr/>
          <p:nvPr/>
        </p:nvCxnSpPr>
        <p:spPr>
          <a:xfrm>
            <a:off x="1219200" y="4419600"/>
            <a:ext cx="6172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Rectangular Callout 7"/>
          <p:cNvSpPr/>
          <p:nvPr/>
        </p:nvSpPr>
        <p:spPr>
          <a:xfrm>
            <a:off x="1219200" y="1676400"/>
            <a:ext cx="1371600" cy="990600"/>
          </a:xfrm>
          <a:prstGeom prst="wedgeRect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File1.txt</a:t>
            </a:r>
          </a:p>
          <a:p>
            <a:pPr algn="ctr"/>
            <a:r>
              <a:rPr lang="en-AU" dirty="0" smtClean="0"/>
              <a:t>File2.txt</a:t>
            </a:r>
            <a:endParaRPr lang="en-AU" dirty="0"/>
          </a:p>
        </p:txBody>
      </p:sp>
      <p:sp>
        <p:nvSpPr>
          <p:cNvPr id="9" name="Rectangular Callout 8"/>
          <p:cNvSpPr/>
          <p:nvPr/>
        </p:nvSpPr>
        <p:spPr>
          <a:xfrm>
            <a:off x="3548743" y="1676400"/>
            <a:ext cx="1371600" cy="990600"/>
          </a:xfrm>
          <a:prstGeom prst="wedgeRect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File3.txt</a:t>
            </a:r>
          </a:p>
          <a:p>
            <a:pPr algn="ctr"/>
            <a:r>
              <a:rPr lang="en-AU" dirty="0" smtClean="0"/>
              <a:t>File1.txt</a:t>
            </a:r>
            <a:endParaRPr lang="en-AU" dirty="0"/>
          </a:p>
        </p:txBody>
      </p:sp>
      <p:sp>
        <p:nvSpPr>
          <p:cNvPr id="10" name="Rectangular Callout 9"/>
          <p:cNvSpPr/>
          <p:nvPr/>
        </p:nvSpPr>
        <p:spPr>
          <a:xfrm>
            <a:off x="5905500" y="1676400"/>
            <a:ext cx="1371600" cy="990600"/>
          </a:xfrm>
          <a:prstGeom prst="wedgeRect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File4.txt</a:t>
            </a:r>
          </a:p>
          <a:p>
            <a:pPr algn="ctr"/>
            <a:endParaRPr lang="en-AU" dirty="0"/>
          </a:p>
        </p:txBody>
      </p:sp>
    </p:spTree>
    <p:extLst>
      <p:ext uri="{BB962C8B-B14F-4D97-AF65-F5344CB8AC3E}">
        <p14:creationId xmlns:p14="http://schemas.microsoft.com/office/powerpoint/2010/main" val="3185947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AU" sz="4000" dirty="0" smtClean="0">
                <a:latin typeface="Calibri" panose="020F0502020204030204" pitchFamily="34" charset="0"/>
              </a:rPr>
              <a:t>Types of VCS</a:t>
            </a:r>
            <a:endParaRPr lang="en-AU" sz="4000" dirty="0">
              <a:latin typeface="Calibri" panose="020F0502020204030204" pitchFamily="34" charset="0"/>
            </a:endParaRPr>
          </a:p>
        </p:txBody>
      </p:sp>
      <p:sp>
        <p:nvSpPr>
          <p:cNvPr id="3" name="Content Placeholder 2"/>
          <p:cNvSpPr>
            <a:spLocks noGrp="1"/>
          </p:cNvSpPr>
          <p:nvPr>
            <p:ph idx="1"/>
          </p:nvPr>
        </p:nvSpPr>
        <p:spPr>
          <a:xfrm>
            <a:off x="457200" y="1295400"/>
            <a:ext cx="8229600" cy="5410200"/>
          </a:xfrm>
        </p:spPr>
        <p:txBody>
          <a:bodyPr>
            <a:noAutofit/>
          </a:bodyPr>
          <a:lstStyle/>
          <a:p>
            <a:pPr marL="0" indent="0">
              <a:buNone/>
            </a:pPr>
            <a:r>
              <a:rPr lang="en-GB" sz="2200" dirty="0" smtClean="0">
                <a:latin typeface="Calibri" panose="020F0502020204030204" pitchFamily="34" charset="0"/>
              </a:rPr>
              <a:t>Divided into 2 groups:</a:t>
            </a:r>
          </a:p>
          <a:p>
            <a:pPr marL="457200" indent="-457200">
              <a:buFont typeface="+mj-lt"/>
              <a:buAutoNum type="arabicPeriod"/>
            </a:pPr>
            <a:r>
              <a:rPr lang="en-GB" sz="2200" dirty="0" smtClean="0">
                <a:latin typeface="Calibri" panose="020F0502020204030204" pitchFamily="34" charset="0"/>
              </a:rPr>
              <a:t>Centralized version control:</a:t>
            </a:r>
          </a:p>
          <a:p>
            <a:pPr lvl="1">
              <a:buFont typeface="Wingdings" panose="05000000000000000000" pitchFamily="2" charset="2"/>
              <a:buChar char="§"/>
            </a:pPr>
            <a:r>
              <a:rPr lang="en-GB" sz="2000" dirty="0" smtClean="0">
                <a:latin typeface="Calibri" panose="020F0502020204030204" pitchFamily="34" charset="0"/>
              </a:rPr>
              <a:t>Based </a:t>
            </a:r>
            <a:r>
              <a:rPr lang="en-GB" sz="2000" dirty="0">
                <a:latin typeface="Calibri" panose="020F0502020204030204" pitchFamily="34" charset="0"/>
              </a:rPr>
              <a:t>on a client-server </a:t>
            </a:r>
            <a:r>
              <a:rPr lang="en-GB" sz="2000" dirty="0" smtClean="0">
                <a:latin typeface="Calibri" panose="020F0502020204030204" pitchFamily="34" charset="0"/>
              </a:rPr>
              <a:t>model.</a:t>
            </a:r>
          </a:p>
          <a:p>
            <a:pPr lvl="1">
              <a:buFont typeface="Wingdings" panose="05000000000000000000" pitchFamily="2" charset="2"/>
              <a:buChar char="§"/>
            </a:pPr>
            <a:r>
              <a:rPr lang="en-GB" sz="2000" dirty="0" smtClean="0">
                <a:latin typeface="Calibri" panose="020F0502020204030204" pitchFamily="34" charset="0"/>
              </a:rPr>
              <a:t>All </a:t>
            </a:r>
            <a:r>
              <a:rPr lang="en-GB" sz="2000" dirty="0">
                <a:latin typeface="Calibri" panose="020F0502020204030204" pitchFamily="34" charset="0"/>
              </a:rPr>
              <a:t>contributors </a:t>
            </a:r>
            <a:r>
              <a:rPr lang="en-GB" sz="2000" dirty="0" smtClean="0">
                <a:latin typeface="Calibri" panose="020F0502020204030204" pitchFamily="34" charset="0"/>
              </a:rPr>
              <a:t>use a </a:t>
            </a:r>
            <a:r>
              <a:rPr lang="en-GB" sz="2000" dirty="0">
                <a:latin typeface="Calibri" panose="020F0502020204030204" pitchFamily="34" charset="0"/>
              </a:rPr>
              <a:t>shared single </a:t>
            </a:r>
            <a:r>
              <a:rPr lang="en-GB" sz="2000" dirty="0" smtClean="0">
                <a:latin typeface="Calibri" panose="020F0502020204030204" pitchFamily="34" charset="0"/>
              </a:rPr>
              <a:t>repository to “pull” files from and later to “push” changes.</a:t>
            </a:r>
            <a:endParaRPr lang="en-GB" sz="2000" dirty="0">
              <a:latin typeface="Calibri" panose="020F0502020204030204" pitchFamily="34" charset="0"/>
            </a:endParaRPr>
          </a:p>
          <a:p>
            <a:pPr marL="457200" indent="-457200">
              <a:buFont typeface="+mj-lt"/>
              <a:buAutoNum type="arabicPeriod"/>
            </a:pPr>
            <a:endParaRPr lang="en-GB" sz="2400" dirty="0" smtClean="0">
              <a:latin typeface="Calibri" panose="020F0502020204030204" pitchFamily="34" charset="0"/>
            </a:endParaRPr>
          </a:p>
          <a:p>
            <a:pPr marL="457200" indent="-457200">
              <a:buFont typeface="+mj-lt"/>
              <a:buAutoNum type="arabicPeriod"/>
            </a:pPr>
            <a:r>
              <a:rPr lang="en-GB" sz="2200" dirty="0" smtClean="0">
                <a:latin typeface="Calibri" panose="020F0502020204030204" pitchFamily="34" charset="0"/>
              </a:rPr>
              <a:t>Distributed version control:</a:t>
            </a:r>
          </a:p>
          <a:p>
            <a:pPr lvl="1">
              <a:buFont typeface="Wingdings" panose="05000000000000000000" pitchFamily="2" charset="2"/>
              <a:buChar char="§"/>
            </a:pPr>
            <a:r>
              <a:rPr lang="en-US" sz="2000" dirty="0" smtClean="0">
                <a:latin typeface="Calibri" panose="020F0502020204030204" pitchFamily="34" charset="0"/>
              </a:rPr>
              <a:t>Do </a:t>
            </a:r>
            <a:r>
              <a:rPr lang="en-US" sz="2000" dirty="0">
                <a:latin typeface="Calibri" panose="020F0502020204030204" pitchFamily="34" charset="0"/>
              </a:rPr>
              <a:t>not necessarily rely on a central server to store all the versions of a project’s </a:t>
            </a:r>
            <a:r>
              <a:rPr lang="en-US" sz="2000" dirty="0" smtClean="0">
                <a:latin typeface="Calibri" panose="020F0502020204030204" pitchFamily="34" charset="0"/>
              </a:rPr>
              <a:t>files.</a:t>
            </a:r>
          </a:p>
          <a:p>
            <a:pPr lvl="1">
              <a:buFont typeface="Wingdings" panose="05000000000000000000" pitchFamily="2" charset="2"/>
              <a:buChar char="§"/>
            </a:pPr>
            <a:r>
              <a:rPr lang="en-US" sz="2000" dirty="0" smtClean="0">
                <a:latin typeface="Calibri" panose="020F0502020204030204" pitchFamily="34" charset="0"/>
              </a:rPr>
              <a:t>Instead</a:t>
            </a:r>
            <a:r>
              <a:rPr lang="en-US" sz="2000" dirty="0">
                <a:latin typeface="Calibri" panose="020F0502020204030204" pitchFamily="34" charset="0"/>
              </a:rPr>
              <a:t>, every developer “clones” a copy of a repository and has the full history of the project on their own hard </a:t>
            </a:r>
            <a:r>
              <a:rPr lang="en-US" sz="2000" dirty="0" smtClean="0">
                <a:latin typeface="Calibri" panose="020F0502020204030204" pitchFamily="34" charset="0"/>
              </a:rPr>
              <a:t>drive as a local copy.</a:t>
            </a:r>
          </a:p>
          <a:p>
            <a:pPr lvl="1">
              <a:buFont typeface="Wingdings" panose="05000000000000000000" pitchFamily="2" charset="2"/>
              <a:buChar char="§"/>
            </a:pPr>
            <a:r>
              <a:rPr lang="en-US" sz="2000" dirty="0" smtClean="0">
                <a:latin typeface="Calibri" panose="020F0502020204030204" pitchFamily="34" charset="0"/>
              </a:rPr>
              <a:t>This </a:t>
            </a:r>
            <a:r>
              <a:rPr lang="en-US" sz="2000" dirty="0">
                <a:latin typeface="Calibri" panose="020F0502020204030204" pitchFamily="34" charset="0"/>
              </a:rPr>
              <a:t>copy (or “clone”) has all of the metadata of the original.</a:t>
            </a:r>
            <a:endParaRPr lang="en-GB" sz="2000" dirty="0" smtClean="0">
              <a:latin typeface="Calibri" panose="020F0502020204030204" pitchFamily="34" charset="0"/>
            </a:endParaRPr>
          </a:p>
        </p:txBody>
      </p:sp>
    </p:spTree>
    <p:extLst>
      <p:ext uri="{BB962C8B-B14F-4D97-AF65-F5344CB8AC3E}">
        <p14:creationId xmlns:p14="http://schemas.microsoft.com/office/powerpoint/2010/main" val="876264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AU" sz="4000" dirty="0" smtClean="0">
                <a:latin typeface="Calibri" panose="020F0502020204030204" pitchFamily="34" charset="0"/>
              </a:rPr>
              <a:t>Commit changes</a:t>
            </a:r>
            <a:endParaRPr lang="en-AU" sz="4000" dirty="0">
              <a:latin typeface="Calibri" panose="020F0502020204030204" pitchFamily="34" charset="0"/>
            </a:endParaRPr>
          </a:p>
        </p:txBody>
      </p:sp>
      <p:sp>
        <p:nvSpPr>
          <p:cNvPr id="3" name="Content Placeholder 2"/>
          <p:cNvSpPr>
            <a:spLocks noGrp="1"/>
          </p:cNvSpPr>
          <p:nvPr>
            <p:ph idx="1"/>
          </p:nvPr>
        </p:nvSpPr>
        <p:spPr>
          <a:xfrm>
            <a:off x="419100" y="1143000"/>
            <a:ext cx="8229600" cy="5105400"/>
          </a:xfrm>
        </p:spPr>
        <p:txBody>
          <a:bodyPr>
            <a:normAutofit/>
          </a:bodyPr>
          <a:lstStyle/>
          <a:p>
            <a:r>
              <a:rPr lang="en-GB" sz="2000" dirty="0" smtClean="0">
                <a:latin typeface="Calibri" panose="020F0502020204030204" pitchFamily="34" charset="0"/>
              </a:rPr>
              <a:t>After making some changes to some files (or adding/ deleting some files in the project), you can commit your changes by executing the following:</a:t>
            </a:r>
          </a:p>
          <a:p>
            <a:endParaRPr lang="en-GB" sz="2000" dirty="0" smtClean="0">
              <a:latin typeface="Calibri" panose="020F0502020204030204" pitchFamily="34" charset="0"/>
            </a:endParaRPr>
          </a:p>
          <a:p>
            <a:endParaRPr lang="en-GB" sz="2000" dirty="0">
              <a:latin typeface="Calibri" panose="020F0502020204030204" pitchFamily="34" charset="0"/>
            </a:endParaRPr>
          </a:p>
          <a:p>
            <a:endParaRPr lang="en-GB" sz="2000" dirty="0" smtClean="0">
              <a:latin typeface="Calibri" panose="020F0502020204030204" pitchFamily="34" charset="0"/>
            </a:endParaRPr>
          </a:p>
          <a:p>
            <a:endParaRPr lang="en-GB" sz="2000" dirty="0">
              <a:latin typeface="Calibri" panose="020F0502020204030204" pitchFamily="34" charset="0"/>
            </a:endParaRPr>
          </a:p>
          <a:p>
            <a:r>
              <a:rPr lang="en-GB" sz="2000" dirty="0" smtClean="0">
                <a:latin typeface="Calibri" panose="020F0502020204030204" pitchFamily="34" charset="0"/>
              </a:rPr>
              <a:t>These commands will add your changes to the </a:t>
            </a:r>
            <a:r>
              <a:rPr lang="en-GB" sz="2000" i="1" dirty="0" smtClean="0">
                <a:latin typeface="Calibri" panose="020F0502020204030204" pitchFamily="34" charset="0"/>
              </a:rPr>
              <a:t>Staging Area </a:t>
            </a:r>
            <a:r>
              <a:rPr lang="en-GB" sz="2000" dirty="0" smtClean="0">
                <a:latin typeface="Calibri" panose="020F0502020204030204" pitchFamily="34" charset="0"/>
              </a:rPr>
              <a:t>and then commit them to your local repository (on your PC).</a:t>
            </a:r>
          </a:p>
          <a:p>
            <a:endParaRPr lang="en-GB" sz="2000" dirty="0" smtClean="0">
              <a:latin typeface="Calibri" panose="020F0502020204030204" pitchFamily="34" charset="0"/>
            </a:endParaRPr>
          </a:p>
          <a:p>
            <a:r>
              <a:rPr lang="en-GB" sz="2000" dirty="0" smtClean="0">
                <a:latin typeface="Calibri" panose="020F0502020204030204" pitchFamily="34" charset="0"/>
              </a:rPr>
              <a:t>For including all your changes in the commit, i.e., moving them all to the Staging Area, use </a:t>
            </a:r>
            <a:r>
              <a:rPr lang="en-GB" sz="2000" dirty="0" smtClean="0">
                <a:solidFill>
                  <a:srgbClr val="FF0000"/>
                </a:solidFill>
                <a:latin typeface="Calibri" panose="020F0502020204030204" pitchFamily="34" charset="0"/>
              </a:rPr>
              <a:t>git add .</a:t>
            </a:r>
            <a:r>
              <a:rPr lang="en-GB" sz="2000" dirty="0" smtClean="0">
                <a:latin typeface="Calibri" panose="020F0502020204030204" pitchFamily="34" charset="0"/>
              </a:rPr>
              <a:t>)</a:t>
            </a:r>
            <a:endParaRPr lang="en-GB" sz="2000" dirty="0">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981200"/>
            <a:ext cx="7899097" cy="914400"/>
          </a:xfrm>
          <a:prstGeom prst="rect">
            <a:avLst/>
          </a:prstGeom>
        </p:spPr>
      </p:pic>
    </p:spTree>
    <p:extLst>
      <p:ext uri="{BB962C8B-B14F-4D97-AF65-F5344CB8AC3E}">
        <p14:creationId xmlns:p14="http://schemas.microsoft.com/office/powerpoint/2010/main" val="39002382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GB" sz="4000" dirty="0">
                <a:latin typeface="Calibri" panose="020F0502020204030204" pitchFamily="34" charset="0"/>
              </a:rPr>
              <a:t>Git usage Workflow </a:t>
            </a:r>
            <a:r>
              <a:rPr lang="en-GB" sz="4000" dirty="0" smtClean="0">
                <a:latin typeface="Calibri" panose="020F0502020204030204" pitchFamily="34" charset="0"/>
              </a:rPr>
              <a:t>2</a:t>
            </a:r>
            <a:endParaRPr lang="en-AU" sz="4000" dirty="0">
              <a:latin typeface="Calibri" panose="020F0502020204030204" pitchFamily="34" charset="0"/>
            </a:endParaRPr>
          </a:p>
        </p:txBody>
      </p:sp>
      <p:sp>
        <p:nvSpPr>
          <p:cNvPr id="3" name="Content Placeholder 2"/>
          <p:cNvSpPr>
            <a:spLocks noGrp="1"/>
          </p:cNvSpPr>
          <p:nvPr>
            <p:ph idx="1"/>
          </p:nvPr>
        </p:nvSpPr>
        <p:spPr>
          <a:xfrm>
            <a:off x="457200" y="990600"/>
            <a:ext cx="8229600" cy="5181600"/>
          </a:xfrm>
        </p:spPr>
        <p:txBody>
          <a:bodyPr>
            <a:normAutofit/>
          </a:bodyPr>
          <a:lstStyle/>
          <a:p>
            <a:pPr marL="0" indent="0">
              <a:buNone/>
            </a:pPr>
            <a:r>
              <a:rPr lang="en-GB" sz="2200" dirty="0" smtClean="0">
                <a:latin typeface="Calibri" panose="020F0502020204030204" pitchFamily="34" charset="0"/>
              </a:rPr>
              <a:t>The “</a:t>
            </a:r>
            <a:r>
              <a:rPr lang="en-GB" sz="2200" b="1" dirty="0" smtClean="0">
                <a:solidFill>
                  <a:srgbClr val="FF0000"/>
                </a:solidFill>
                <a:latin typeface="Calibri" panose="020F0502020204030204" pitchFamily="34" charset="0"/>
              </a:rPr>
              <a:t>cloning</a:t>
            </a:r>
            <a:r>
              <a:rPr lang="en-GB" sz="2200" dirty="0" smtClean="0">
                <a:latin typeface="Calibri" panose="020F0502020204030204" pitchFamily="34" charset="0"/>
              </a:rPr>
              <a:t>” approach:</a:t>
            </a:r>
          </a:p>
          <a:p>
            <a:pPr marL="857250" lvl="1" indent="-457200">
              <a:buFont typeface="+mj-lt"/>
              <a:buAutoNum type="arabicPeriod"/>
            </a:pPr>
            <a:r>
              <a:rPr lang="en-GB" sz="1800" i="1" dirty="0" smtClean="0">
                <a:latin typeface="Calibri" panose="020F0502020204030204" pitchFamily="34" charset="0"/>
              </a:rPr>
              <a:t>Clone</a:t>
            </a:r>
            <a:r>
              <a:rPr lang="en-GB" sz="1800" dirty="0" smtClean="0">
                <a:latin typeface="Calibri" panose="020F0502020204030204" pitchFamily="34" charset="0"/>
              </a:rPr>
              <a:t> an existing Git repository (from GitHub). This will give you a local copy of that </a:t>
            </a:r>
            <a:r>
              <a:rPr lang="en-GB" sz="1800" i="1" dirty="0" smtClean="0">
                <a:latin typeface="Calibri" panose="020F0502020204030204" pitchFamily="34" charset="0"/>
              </a:rPr>
              <a:t>remote</a:t>
            </a:r>
            <a:r>
              <a:rPr lang="en-GB" sz="1800" dirty="0" smtClean="0">
                <a:latin typeface="Calibri" panose="020F0502020204030204" pitchFamily="34" charset="0"/>
              </a:rPr>
              <a:t> repository on your PC.</a:t>
            </a:r>
          </a:p>
          <a:p>
            <a:pPr marL="857250" lvl="1" indent="-457200">
              <a:buFont typeface="+mj-lt"/>
              <a:buAutoNum type="arabicPeriod"/>
            </a:pPr>
            <a:endParaRPr lang="en-GB" sz="1800" dirty="0" smtClean="0">
              <a:latin typeface="Calibri" panose="020F0502020204030204" pitchFamily="34" charset="0"/>
            </a:endParaRPr>
          </a:p>
          <a:p>
            <a:pPr marL="857250" lvl="1" indent="-457200">
              <a:buFont typeface="+mj-lt"/>
              <a:buAutoNum type="arabicPeriod"/>
            </a:pPr>
            <a:r>
              <a:rPr lang="en-GB" sz="1800" dirty="0" smtClean="0">
                <a:latin typeface="Calibri" panose="020F0502020204030204" pitchFamily="34" charset="0"/>
              </a:rPr>
              <a:t>Work </a:t>
            </a:r>
            <a:r>
              <a:rPr lang="en-GB" sz="1800" dirty="0">
                <a:latin typeface="Calibri" panose="020F0502020204030204" pitchFamily="34" charset="0"/>
              </a:rPr>
              <a:t>on your </a:t>
            </a:r>
            <a:r>
              <a:rPr lang="en-GB" sz="1800" i="1" dirty="0">
                <a:latin typeface="Calibri" panose="020F0502020204030204" pitchFamily="34" charset="0"/>
              </a:rPr>
              <a:t>local</a:t>
            </a:r>
            <a:r>
              <a:rPr lang="en-GB" sz="1800" dirty="0">
                <a:latin typeface="Calibri" panose="020F0502020204030204" pitchFamily="34" charset="0"/>
              </a:rPr>
              <a:t> repository (on the default “</a:t>
            </a:r>
            <a:r>
              <a:rPr lang="en-GB" sz="1800" i="1" dirty="0">
                <a:latin typeface="Calibri" panose="020F0502020204030204" pitchFamily="34" charset="0"/>
              </a:rPr>
              <a:t>master</a:t>
            </a:r>
            <a:r>
              <a:rPr lang="en-GB" sz="1800" dirty="0">
                <a:latin typeface="Calibri" panose="020F0502020204030204" pitchFamily="34" charset="0"/>
              </a:rPr>
              <a:t>” branch) or </a:t>
            </a:r>
            <a:r>
              <a:rPr lang="en-GB" sz="1800" dirty="0" smtClean="0">
                <a:latin typeface="Calibri" panose="020F0502020204030204" pitchFamily="34" charset="0"/>
              </a:rPr>
              <a:t>in another existing repository branch or create your own new </a:t>
            </a:r>
            <a:r>
              <a:rPr lang="en-GB" sz="1800" i="1" dirty="0" smtClean="0">
                <a:latin typeface="Calibri" panose="020F0502020204030204" pitchFamily="34" charset="0"/>
              </a:rPr>
              <a:t>branch</a:t>
            </a:r>
            <a:r>
              <a:rPr lang="en-GB" sz="1800" dirty="0" smtClean="0">
                <a:latin typeface="Calibri" panose="020F0502020204030204" pitchFamily="34" charset="0"/>
              </a:rPr>
              <a:t>. </a:t>
            </a:r>
            <a:r>
              <a:rPr lang="en-GB" sz="1800" dirty="0">
                <a:latin typeface="Calibri" panose="020F0502020204030204" pitchFamily="34" charset="0"/>
              </a:rPr>
              <a:t>(Switch between branches as and when needed).</a:t>
            </a:r>
            <a:endParaRPr lang="en-GB" sz="1800" dirty="0" smtClean="0">
              <a:latin typeface="Calibri" panose="020F0502020204030204" pitchFamily="34" charset="0"/>
            </a:endParaRPr>
          </a:p>
          <a:p>
            <a:pPr marL="857250" lvl="1" indent="-457200">
              <a:buFont typeface="+mj-lt"/>
              <a:buAutoNum type="arabicPeriod"/>
            </a:pPr>
            <a:endParaRPr lang="en-GB" sz="1800" dirty="0" smtClean="0">
              <a:latin typeface="Calibri" panose="020F0502020204030204" pitchFamily="34" charset="0"/>
            </a:endParaRPr>
          </a:p>
          <a:p>
            <a:pPr marL="857250" lvl="1" indent="-457200">
              <a:buFont typeface="+mj-lt"/>
              <a:buAutoNum type="arabicPeriod"/>
            </a:pPr>
            <a:r>
              <a:rPr lang="en-GB" sz="1800" i="1" dirty="0" smtClean="0">
                <a:latin typeface="Calibri" panose="020F0502020204030204" pitchFamily="34" charset="0"/>
              </a:rPr>
              <a:t>Commit</a:t>
            </a:r>
            <a:r>
              <a:rPr lang="en-GB" sz="1800" dirty="0" smtClean="0">
                <a:latin typeface="Calibri" panose="020F0502020204030204" pitchFamily="34" charset="0"/>
              </a:rPr>
              <a:t> </a:t>
            </a:r>
            <a:r>
              <a:rPr lang="en-GB" sz="1800" dirty="0">
                <a:latin typeface="Calibri" panose="020F0502020204030204" pitchFamily="34" charset="0"/>
              </a:rPr>
              <a:t>your work to your local Git </a:t>
            </a:r>
            <a:r>
              <a:rPr lang="en-GB" sz="1800" dirty="0" smtClean="0">
                <a:latin typeface="Calibri" panose="020F0502020204030204" pitchFamily="34" charset="0"/>
              </a:rPr>
              <a:t>repository in the appropriate branch.</a:t>
            </a:r>
          </a:p>
          <a:p>
            <a:pPr marL="857250" lvl="1" indent="-457200">
              <a:buFont typeface="+mj-lt"/>
              <a:buAutoNum type="arabicPeriod"/>
            </a:pPr>
            <a:endParaRPr lang="en-GB" sz="1800" dirty="0">
              <a:latin typeface="Calibri" panose="020F0502020204030204" pitchFamily="34" charset="0"/>
            </a:endParaRPr>
          </a:p>
          <a:p>
            <a:pPr marL="857250" lvl="1" indent="-457200">
              <a:buFont typeface="+mj-lt"/>
              <a:buAutoNum type="arabicPeriod"/>
            </a:pPr>
            <a:r>
              <a:rPr lang="en-GB" sz="1800" i="1" dirty="0">
                <a:latin typeface="Calibri" panose="020F0502020204030204" pitchFamily="34" charset="0"/>
              </a:rPr>
              <a:t>Push</a:t>
            </a:r>
            <a:r>
              <a:rPr lang="en-GB" sz="1800" dirty="0">
                <a:latin typeface="Calibri" panose="020F0502020204030204" pitchFamily="34" charset="0"/>
              </a:rPr>
              <a:t> </a:t>
            </a:r>
            <a:r>
              <a:rPr lang="en-GB" sz="1800" dirty="0" smtClean="0">
                <a:latin typeface="Calibri" panose="020F0502020204030204" pitchFamily="34" charset="0"/>
              </a:rPr>
              <a:t>changes </a:t>
            </a:r>
            <a:r>
              <a:rPr lang="en-GB" sz="1800" dirty="0">
                <a:latin typeface="Calibri" panose="020F0502020204030204" pitchFamily="34" charset="0"/>
              </a:rPr>
              <a:t>to </a:t>
            </a:r>
            <a:r>
              <a:rPr lang="en-GB" sz="1800" dirty="0" smtClean="0">
                <a:latin typeface="Calibri" panose="020F0502020204030204" pitchFamily="34" charset="0"/>
              </a:rPr>
              <a:t>the </a:t>
            </a:r>
            <a:r>
              <a:rPr lang="en-GB" sz="1800" i="1" dirty="0" smtClean="0">
                <a:latin typeface="Calibri" panose="020F0502020204030204" pitchFamily="34" charset="0"/>
              </a:rPr>
              <a:t>remote</a:t>
            </a:r>
            <a:r>
              <a:rPr lang="en-GB" sz="1800" dirty="0" smtClean="0">
                <a:latin typeface="Calibri" panose="020F0502020204030204" pitchFamily="34" charset="0"/>
              </a:rPr>
              <a:t> </a:t>
            </a:r>
            <a:r>
              <a:rPr lang="en-GB" sz="1800" dirty="0">
                <a:latin typeface="Calibri" panose="020F0502020204030204" pitchFamily="34" charset="0"/>
              </a:rPr>
              <a:t>GitHub </a:t>
            </a:r>
            <a:r>
              <a:rPr lang="en-GB" sz="1800" dirty="0" smtClean="0">
                <a:latin typeface="Calibri" panose="020F0502020204030204" pitchFamily="34" charset="0"/>
              </a:rPr>
              <a:t>remote </a:t>
            </a:r>
            <a:r>
              <a:rPr lang="en-GB" sz="1800" dirty="0">
                <a:latin typeface="Calibri" panose="020F0502020204030204" pitchFamily="34" charset="0"/>
              </a:rPr>
              <a:t>repository</a:t>
            </a:r>
            <a:r>
              <a:rPr lang="en-GB" sz="1800" dirty="0" smtClean="0">
                <a:latin typeface="Calibri" panose="020F0502020204030204" pitchFamily="34" charset="0"/>
              </a:rPr>
              <a:t>. This will create a “</a:t>
            </a:r>
            <a:r>
              <a:rPr lang="en-GB" sz="1800" i="1" dirty="0" smtClean="0">
                <a:latin typeface="Calibri" panose="020F0502020204030204" pitchFamily="34" charset="0"/>
              </a:rPr>
              <a:t>pull request</a:t>
            </a:r>
            <a:r>
              <a:rPr lang="en-GB" sz="1800" dirty="0" smtClean="0">
                <a:latin typeface="Calibri" panose="020F0502020204030204" pitchFamily="34" charset="0"/>
              </a:rPr>
              <a:t>” for the repository owner/ moderators to review and approve before pulling your changes.</a:t>
            </a:r>
          </a:p>
          <a:p>
            <a:pPr marL="400050" lvl="1" indent="0">
              <a:buNone/>
            </a:pPr>
            <a:endParaRPr lang="en-GB" sz="1800" dirty="0" smtClean="0">
              <a:latin typeface="Calibri" panose="020F0502020204030204" pitchFamily="34" charset="0"/>
            </a:endParaRPr>
          </a:p>
          <a:p>
            <a:pPr marL="400050" lvl="1" indent="0">
              <a:buNone/>
            </a:pPr>
            <a:r>
              <a:rPr lang="en-GB" sz="1800" u="sng" dirty="0" smtClean="0">
                <a:latin typeface="Calibri" panose="020F0502020204030204" pitchFamily="34" charset="0"/>
              </a:rPr>
              <a:t>Usually used to fetch tools/ functionality from 3</a:t>
            </a:r>
            <a:r>
              <a:rPr lang="en-GB" sz="1800" u="sng" baseline="30000" dirty="0" smtClean="0">
                <a:latin typeface="Calibri" panose="020F0502020204030204" pitchFamily="34" charset="0"/>
              </a:rPr>
              <a:t>rd</a:t>
            </a:r>
            <a:r>
              <a:rPr lang="en-GB" sz="1800" u="sng" dirty="0" smtClean="0">
                <a:latin typeface="Calibri" panose="020F0502020204030204" pitchFamily="34" charset="0"/>
              </a:rPr>
              <a:t> party repositories but not necessarily to make future changes to those repositories.</a:t>
            </a:r>
          </a:p>
          <a:p>
            <a:pPr marL="400050" lvl="1" indent="0">
              <a:buNone/>
            </a:pPr>
            <a:endParaRPr lang="en-GB" sz="1800" dirty="0" smtClean="0">
              <a:latin typeface="Calibri" panose="020F0502020204030204" pitchFamily="34" charset="0"/>
            </a:endParaRPr>
          </a:p>
        </p:txBody>
      </p:sp>
    </p:spTree>
    <p:extLst>
      <p:ext uri="{BB962C8B-B14F-4D97-AF65-F5344CB8AC3E}">
        <p14:creationId xmlns:p14="http://schemas.microsoft.com/office/powerpoint/2010/main" val="4209296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AU" sz="4000" dirty="0" smtClean="0">
                <a:latin typeface="Calibri" panose="020F0502020204030204" pitchFamily="34" charset="0"/>
              </a:rPr>
              <a:t>Cloning an existing Git repository</a:t>
            </a:r>
            <a:endParaRPr lang="en-AU" sz="4000" dirty="0">
              <a:latin typeface="Calibri" panose="020F0502020204030204" pitchFamily="34" charset="0"/>
            </a:endParaRPr>
          </a:p>
        </p:txBody>
      </p:sp>
      <p:sp>
        <p:nvSpPr>
          <p:cNvPr id="3" name="Content Placeholder 2"/>
          <p:cNvSpPr>
            <a:spLocks noGrp="1"/>
          </p:cNvSpPr>
          <p:nvPr>
            <p:ph idx="1"/>
          </p:nvPr>
        </p:nvSpPr>
        <p:spPr>
          <a:xfrm>
            <a:off x="419100" y="990600"/>
            <a:ext cx="8229600" cy="5562600"/>
          </a:xfrm>
        </p:spPr>
        <p:txBody>
          <a:bodyPr>
            <a:normAutofit/>
          </a:bodyPr>
          <a:lstStyle/>
          <a:p>
            <a:r>
              <a:rPr lang="en-GB" sz="2000" dirty="0" smtClean="0">
                <a:latin typeface="Calibri" panose="020F0502020204030204" pitchFamily="34" charset="0"/>
              </a:rPr>
              <a:t>When starting with an existing project on a server, you can clone it via its Git repository URL.</a:t>
            </a:r>
          </a:p>
          <a:p>
            <a:endParaRPr lang="en-GB" sz="2000" dirty="0">
              <a:latin typeface="Calibri" panose="020F0502020204030204" pitchFamily="34" charset="0"/>
            </a:endParaRPr>
          </a:p>
          <a:p>
            <a:r>
              <a:rPr lang="en-GB" sz="2000" dirty="0" smtClean="0">
                <a:latin typeface="Calibri" panose="020F0502020204030204" pitchFamily="34" charset="0"/>
              </a:rPr>
              <a:t>This URL can take many forms:</a:t>
            </a:r>
          </a:p>
          <a:p>
            <a:pPr lvl="1"/>
            <a:r>
              <a:rPr lang="en-GB" sz="1600" dirty="0" smtClean="0">
                <a:latin typeface="Calibri" panose="020F0502020204030204" pitchFamily="34" charset="0"/>
              </a:rPr>
              <a:t>ssh</a:t>
            </a:r>
            <a:r>
              <a:rPr lang="en-GB" sz="1600" dirty="0">
                <a:latin typeface="Calibri" panose="020F0502020204030204" pitchFamily="34" charset="0"/>
              </a:rPr>
              <a:t>://</a:t>
            </a:r>
            <a:r>
              <a:rPr lang="en-GB" sz="1600" dirty="0" smtClean="0">
                <a:latin typeface="Calibri" panose="020F0502020204030204" pitchFamily="34" charset="0"/>
              </a:rPr>
              <a:t>user@server/git-repo.git</a:t>
            </a:r>
          </a:p>
          <a:p>
            <a:pPr lvl="1"/>
            <a:r>
              <a:rPr lang="en-GB" sz="1600" dirty="0" err="1" smtClean="0">
                <a:latin typeface="Calibri" panose="020F0502020204030204" pitchFamily="34" charset="0"/>
                <a:hlinkClick r:id="rId3"/>
              </a:rPr>
              <a:t>user@server:git-repo.git</a:t>
            </a:r>
            <a:endParaRPr lang="en-GB" sz="1600" dirty="0" smtClean="0">
              <a:latin typeface="Calibri" panose="020F0502020204030204" pitchFamily="34" charset="0"/>
            </a:endParaRPr>
          </a:p>
          <a:p>
            <a:pPr lvl="1"/>
            <a:r>
              <a:rPr lang="en-GB" sz="1600" dirty="0" smtClean="0">
                <a:latin typeface="Calibri" panose="020F0502020204030204" pitchFamily="34" charset="0"/>
                <a:hlinkClick r:id="rId4"/>
              </a:rPr>
              <a:t>http</a:t>
            </a:r>
            <a:r>
              <a:rPr lang="en-GB" sz="1600" dirty="0">
                <a:latin typeface="Calibri" panose="020F0502020204030204" pitchFamily="34" charset="0"/>
                <a:hlinkClick r:id="rId4"/>
              </a:rPr>
              <a:t>://</a:t>
            </a:r>
            <a:r>
              <a:rPr lang="en-GB" sz="1600" dirty="0" smtClean="0">
                <a:latin typeface="Calibri" panose="020F0502020204030204" pitchFamily="34" charset="0"/>
                <a:hlinkClick r:id="rId4"/>
              </a:rPr>
              <a:t>example.com/git-repo.git</a:t>
            </a:r>
            <a:endParaRPr lang="en-GB" sz="1600" dirty="0" smtClean="0">
              <a:latin typeface="Calibri" panose="020F0502020204030204" pitchFamily="34" charset="0"/>
            </a:endParaRPr>
          </a:p>
          <a:p>
            <a:pPr lvl="1"/>
            <a:r>
              <a:rPr lang="en-GB" sz="1600" dirty="0" smtClean="0">
                <a:latin typeface="Calibri" panose="020F0502020204030204" pitchFamily="34" charset="0"/>
                <a:hlinkClick r:id="rId5"/>
              </a:rPr>
              <a:t>https</a:t>
            </a:r>
            <a:r>
              <a:rPr lang="en-GB" sz="1600" dirty="0">
                <a:latin typeface="Calibri" panose="020F0502020204030204" pitchFamily="34" charset="0"/>
                <a:hlinkClick r:id="rId5"/>
              </a:rPr>
              <a:t>://</a:t>
            </a:r>
            <a:r>
              <a:rPr lang="en-GB" sz="1600" dirty="0" smtClean="0">
                <a:latin typeface="Calibri" panose="020F0502020204030204" pitchFamily="34" charset="0"/>
                <a:hlinkClick r:id="rId5"/>
              </a:rPr>
              <a:t>example.com/git-repo.git</a:t>
            </a:r>
            <a:endParaRPr lang="en-GB" sz="1600" dirty="0" smtClean="0">
              <a:latin typeface="Calibri" panose="020F0502020204030204" pitchFamily="34" charset="0"/>
            </a:endParaRPr>
          </a:p>
          <a:p>
            <a:pPr lvl="1"/>
            <a:r>
              <a:rPr lang="en-GB" sz="1600" dirty="0" smtClean="0">
                <a:latin typeface="Calibri" panose="020F0502020204030204" pitchFamily="34" charset="0"/>
              </a:rPr>
              <a:t>git</a:t>
            </a:r>
            <a:r>
              <a:rPr lang="en-GB" sz="1600" dirty="0">
                <a:latin typeface="Calibri" panose="020F0502020204030204" pitchFamily="34" charset="0"/>
              </a:rPr>
              <a:t>://</a:t>
            </a:r>
            <a:r>
              <a:rPr lang="en-GB" sz="1600" dirty="0" smtClean="0">
                <a:latin typeface="Calibri" panose="020F0502020204030204" pitchFamily="34" charset="0"/>
              </a:rPr>
              <a:t>example.com/git-repo.git</a:t>
            </a:r>
          </a:p>
          <a:p>
            <a:endParaRPr lang="en-GB" sz="2000" dirty="0" smtClean="0">
              <a:latin typeface="Calibri" panose="020F0502020204030204" pitchFamily="34" charset="0"/>
            </a:endParaRPr>
          </a:p>
          <a:p>
            <a:r>
              <a:rPr lang="en-US" sz="2000" dirty="0">
                <a:latin typeface="Calibri" panose="020F0502020204030204" pitchFamily="34" charset="0"/>
              </a:rPr>
              <a:t>No matter what format the URL is, you can </a:t>
            </a:r>
            <a:r>
              <a:rPr lang="en-US" sz="2000" dirty="0" smtClean="0">
                <a:latin typeface="Calibri" panose="020F0502020204030204" pitchFamily="34" charset="0"/>
              </a:rPr>
              <a:t>use it with the "</a:t>
            </a:r>
            <a:r>
              <a:rPr lang="en-US" sz="2000" b="1" dirty="0">
                <a:latin typeface="Calibri" panose="020F0502020204030204" pitchFamily="34" charset="0"/>
              </a:rPr>
              <a:t>git clone</a:t>
            </a:r>
            <a:r>
              <a:rPr lang="en-US" sz="2000" dirty="0">
                <a:latin typeface="Calibri" panose="020F0502020204030204" pitchFamily="34" charset="0"/>
              </a:rPr>
              <a:t>" command. However, you should first make sure that you are </a:t>
            </a:r>
            <a:r>
              <a:rPr lang="en-US" sz="2000" i="1" dirty="0" smtClean="0">
                <a:latin typeface="Calibri" panose="020F0502020204030204" pitchFamily="34" charset="0"/>
              </a:rPr>
              <a:t>inside </a:t>
            </a:r>
            <a:r>
              <a:rPr lang="en-US" sz="2000" i="1" dirty="0">
                <a:latin typeface="Calibri" panose="020F0502020204030204" pitchFamily="34" charset="0"/>
              </a:rPr>
              <a:t>the folder</a:t>
            </a:r>
            <a:r>
              <a:rPr lang="en-US" sz="2000" dirty="0">
                <a:latin typeface="Calibri" panose="020F0502020204030204" pitchFamily="34" charset="0"/>
              </a:rPr>
              <a:t> where you want this project to be downloaded to</a:t>
            </a:r>
            <a:r>
              <a:rPr lang="en-US" sz="2000" dirty="0" smtClean="0">
                <a:latin typeface="Calibri" panose="020F0502020204030204" pitchFamily="34" charset="0"/>
              </a:rPr>
              <a:t>:</a:t>
            </a:r>
          </a:p>
          <a:p>
            <a:endParaRPr lang="en-US" sz="2000" dirty="0" smtClean="0">
              <a:latin typeface="Calibri" panose="020F0502020204030204" pitchFamily="34"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567" y="5334000"/>
            <a:ext cx="7682433" cy="879506"/>
          </a:xfrm>
          <a:prstGeom prst="rect">
            <a:avLst/>
          </a:prstGeom>
        </p:spPr>
      </p:pic>
    </p:spTree>
    <p:extLst>
      <p:ext uri="{BB962C8B-B14F-4D97-AF65-F5344CB8AC3E}">
        <p14:creationId xmlns:p14="http://schemas.microsoft.com/office/powerpoint/2010/main" val="468042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AU" sz="4000" dirty="0" smtClean="0">
                <a:latin typeface="Calibri" panose="020F0502020204030204" pitchFamily="34" charset="0"/>
              </a:rPr>
              <a:t>Cloning a repository</a:t>
            </a:r>
            <a:endParaRPr lang="en-AU" sz="4000" dirty="0">
              <a:latin typeface="Calibri" panose="020F0502020204030204" pitchFamily="34" charset="0"/>
            </a:endParaRPr>
          </a:p>
        </p:txBody>
      </p:sp>
      <p:sp>
        <p:nvSpPr>
          <p:cNvPr id="3" name="Content Placeholder 2"/>
          <p:cNvSpPr>
            <a:spLocks noGrp="1"/>
          </p:cNvSpPr>
          <p:nvPr>
            <p:ph idx="1"/>
          </p:nvPr>
        </p:nvSpPr>
        <p:spPr>
          <a:xfrm>
            <a:off x="419100" y="914400"/>
            <a:ext cx="8229600" cy="5029200"/>
          </a:xfrm>
        </p:spPr>
        <p:txBody>
          <a:bodyPr>
            <a:normAutofit/>
          </a:bodyPr>
          <a:lstStyle/>
          <a:p>
            <a:r>
              <a:rPr lang="en-US" sz="2000" dirty="0">
                <a:latin typeface="Calibri" panose="020F0502020204030204" pitchFamily="34" charset="0"/>
              </a:rPr>
              <a:t>Git will now download a complete copy of this repository to your local disk - on condition that you're allowed to access this repository.</a:t>
            </a:r>
          </a:p>
          <a:p>
            <a:pPr lvl="1"/>
            <a:r>
              <a:rPr lang="en-US" sz="1600" dirty="0">
                <a:latin typeface="Calibri" panose="020F0502020204030204" pitchFamily="34" charset="0"/>
              </a:rPr>
              <a:t>For the "</a:t>
            </a:r>
            <a:r>
              <a:rPr lang="en-US" sz="1600" b="1" dirty="0">
                <a:latin typeface="Calibri" panose="020F0502020204030204" pitchFamily="34" charset="0"/>
              </a:rPr>
              <a:t>http</a:t>
            </a:r>
            <a:r>
              <a:rPr lang="en-US" sz="1600" dirty="0">
                <a:latin typeface="Calibri" panose="020F0502020204030204" pitchFamily="34" charset="0"/>
              </a:rPr>
              <a:t>" and "git" protocols, no access rights are necessary.</a:t>
            </a:r>
          </a:p>
          <a:p>
            <a:pPr lvl="1"/>
            <a:r>
              <a:rPr lang="en-US" sz="1600" dirty="0">
                <a:latin typeface="Calibri" panose="020F0502020204030204" pitchFamily="34" charset="0"/>
              </a:rPr>
              <a:t>For "</a:t>
            </a:r>
            <a:r>
              <a:rPr lang="en-US" sz="1600" b="1" dirty="0">
                <a:latin typeface="Calibri" panose="020F0502020204030204" pitchFamily="34" charset="0"/>
              </a:rPr>
              <a:t>https</a:t>
            </a:r>
            <a:r>
              <a:rPr lang="en-US" sz="1600" dirty="0">
                <a:latin typeface="Calibri" panose="020F0502020204030204" pitchFamily="34" charset="0"/>
              </a:rPr>
              <a:t>" URLs, you might need a username and a password.</a:t>
            </a:r>
          </a:p>
          <a:p>
            <a:pPr lvl="1"/>
            <a:r>
              <a:rPr lang="en-US" sz="1600" dirty="0">
                <a:latin typeface="Calibri" panose="020F0502020204030204" pitchFamily="34" charset="0"/>
              </a:rPr>
              <a:t>For "</a:t>
            </a:r>
            <a:r>
              <a:rPr lang="en-US" sz="1600" b="1" dirty="0" err="1">
                <a:latin typeface="Calibri" panose="020F0502020204030204" pitchFamily="34" charset="0"/>
              </a:rPr>
              <a:t>ssh</a:t>
            </a:r>
            <a:r>
              <a:rPr lang="en-US" sz="1600" dirty="0">
                <a:latin typeface="Calibri" panose="020F0502020204030204" pitchFamily="34" charset="0"/>
              </a:rPr>
              <a:t>" URLs (either with a leading "</a:t>
            </a:r>
            <a:r>
              <a:rPr lang="en-US" sz="1600" dirty="0" err="1">
                <a:latin typeface="Calibri" panose="020F0502020204030204" pitchFamily="34" charset="0"/>
              </a:rPr>
              <a:t>ssh</a:t>
            </a:r>
            <a:r>
              <a:rPr lang="en-US" sz="1600" dirty="0">
                <a:latin typeface="Calibri" panose="020F0502020204030204" pitchFamily="34" charset="0"/>
              </a:rPr>
              <a:t>://" or, with the shorter form, "</a:t>
            </a:r>
            <a:r>
              <a:rPr lang="en-US" sz="1600" dirty="0" err="1">
                <a:latin typeface="Calibri" panose="020F0502020204030204" pitchFamily="34" charset="0"/>
              </a:rPr>
              <a:t>user@server</a:t>
            </a:r>
            <a:r>
              <a:rPr lang="en-US" sz="1600" dirty="0">
                <a:latin typeface="Calibri" panose="020F0502020204030204" pitchFamily="34" charset="0"/>
              </a:rPr>
              <a:t>..."), you'll have to use "SSH Public Key" authentication. While being very safe, efficient, and widely used, it's also a little bit of work to set up.</a:t>
            </a:r>
            <a:endParaRPr lang="en-GB" sz="1600" dirty="0">
              <a:latin typeface="Calibri" panose="020F0502020204030204" pitchFamily="34" charset="0"/>
            </a:endParaRPr>
          </a:p>
          <a:p>
            <a:endParaRPr lang="en-US" sz="2000" dirty="0" smtClean="0">
              <a:latin typeface="Calibri" panose="020F0502020204030204" pitchFamily="34" charset="0"/>
            </a:endParaRPr>
          </a:p>
          <a:p>
            <a:r>
              <a:rPr lang="en-US" sz="2000" dirty="0" smtClean="0">
                <a:latin typeface="Calibri" panose="020F0502020204030204" pitchFamily="34" charset="0"/>
              </a:rPr>
              <a:t>You now have a local copy of the repository on your PC to work on.</a:t>
            </a:r>
          </a:p>
          <a:p>
            <a:endParaRPr lang="en-US" sz="2000" dirty="0" smtClean="0">
              <a:latin typeface="Calibri" panose="020F0502020204030204" pitchFamily="34" charset="0"/>
            </a:endParaRPr>
          </a:p>
          <a:p>
            <a:r>
              <a:rPr lang="en-US" sz="2000" dirty="0" smtClean="0">
                <a:latin typeface="Calibri" panose="020F0502020204030204" pitchFamily="34" charset="0"/>
              </a:rPr>
              <a:t>Once you have finished making changes, stage the changes that you want to package as a version.</a:t>
            </a:r>
          </a:p>
          <a:p>
            <a:endParaRPr lang="en-US" sz="2000" dirty="0" smtClean="0">
              <a:latin typeface="Calibri" panose="020F0502020204030204" pitchFamily="34" charset="0"/>
            </a:endParaRPr>
          </a:p>
          <a:p>
            <a:r>
              <a:rPr lang="en-US" sz="2000" dirty="0" smtClean="0">
                <a:latin typeface="Calibri" panose="020F0502020204030204" pitchFamily="34" charset="0"/>
              </a:rPr>
              <a:t>Then, commit the changes from your staging area, as shown previously.</a:t>
            </a:r>
          </a:p>
        </p:txBody>
      </p:sp>
    </p:spTree>
    <p:extLst>
      <p:ext uri="{BB962C8B-B14F-4D97-AF65-F5344CB8AC3E}">
        <p14:creationId xmlns:p14="http://schemas.microsoft.com/office/powerpoint/2010/main" val="15510212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GB" sz="4000" dirty="0">
                <a:latin typeface="Calibri" panose="020F0502020204030204" pitchFamily="34" charset="0"/>
              </a:rPr>
              <a:t>Git usage </a:t>
            </a:r>
            <a:r>
              <a:rPr lang="en-GB" sz="4000" dirty="0" smtClean="0">
                <a:latin typeface="Calibri" panose="020F0502020204030204" pitchFamily="34" charset="0"/>
              </a:rPr>
              <a:t>Workflow 3 (advanced)</a:t>
            </a:r>
            <a:endParaRPr lang="en-AU" sz="4000" dirty="0">
              <a:latin typeface="Calibri" panose="020F0502020204030204" pitchFamily="34" charset="0"/>
            </a:endParaRPr>
          </a:p>
        </p:txBody>
      </p:sp>
      <p:sp>
        <p:nvSpPr>
          <p:cNvPr id="3" name="Content Placeholder 2"/>
          <p:cNvSpPr>
            <a:spLocks noGrp="1"/>
          </p:cNvSpPr>
          <p:nvPr>
            <p:ph idx="1"/>
          </p:nvPr>
        </p:nvSpPr>
        <p:spPr>
          <a:xfrm>
            <a:off x="457200" y="914400"/>
            <a:ext cx="8229600" cy="5791200"/>
          </a:xfrm>
        </p:spPr>
        <p:txBody>
          <a:bodyPr>
            <a:normAutofit fontScale="77500" lnSpcReduction="20000"/>
          </a:bodyPr>
          <a:lstStyle/>
          <a:p>
            <a:pPr marL="400050" lvl="1" indent="0">
              <a:buNone/>
            </a:pPr>
            <a:r>
              <a:rPr lang="en-GB" sz="3100" dirty="0" smtClean="0">
                <a:latin typeface="Calibri" panose="020F0502020204030204" pitchFamily="34" charset="0"/>
              </a:rPr>
              <a:t>The </a:t>
            </a:r>
            <a:r>
              <a:rPr lang="en-GB" sz="3100" dirty="0">
                <a:latin typeface="Calibri" panose="020F0502020204030204" pitchFamily="34" charset="0"/>
              </a:rPr>
              <a:t>“</a:t>
            </a:r>
            <a:r>
              <a:rPr lang="en-GB" sz="3100" b="1" dirty="0">
                <a:solidFill>
                  <a:srgbClr val="FF0000"/>
                </a:solidFill>
                <a:latin typeface="Calibri" panose="020F0502020204030204" pitchFamily="34" charset="0"/>
              </a:rPr>
              <a:t>fork and clone</a:t>
            </a:r>
            <a:r>
              <a:rPr lang="en-GB" sz="3100" dirty="0">
                <a:latin typeface="Calibri" panose="020F0502020204030204" pitchFamily="34" charset="0"/>
              </a:rPr>
              <a:t>” approach:</a:t>
            </a:r>
          </a:p>
          <a:p>
            <a:pPr marL="857250" lvl="1" indent="-457200">
              <a:buFont typeface="+mj-lt"/>
              <a:buAutoNum type="arabicPeriod"/>
            </a:pPr>
            <a:r>
              <a:rPr lang="en-GB" sz="2300" i="1" dirty="0">
                <a:latin typeface="Calibri" panose="020F0502020204030204" pitchFamily="34" charset="0"/>
              </a:rPr>
              <a:t>Fork</a:t>
            </a:r>
            <a:r>
              <a:rPr lang="en-GB" sz="2300" dirty="0">
                <a:latin typeface="Calibri" panose="020F0502020204030204" pitchFamily="34" charset="0"/>
              </a:rPr>
              <a:t> an existing repository (on GitHub</a:t>
            </a:r>
            <a:r>
              <a:rPr lang="en-GB" sz="2300" dirty="0" smtClean="0">
                <a:latin typeface="Calibri" panose="020F0502020204030204" pitchFamily="34" charset="0"/>
              </a:rPr>
              <a:t>). This </a:t>
            </a:r>
            <a:r>
              <a:rPr lang="en-GB" sz="2300" dirty="0">
                <a:latin typeface="Calibri" panose="020F0502020204030204" pitchFamily="34" charset="0"/>
              </a:rPr>
              <a:t>creates a copy </a:t>
            </a:r>
            <a:r>
              <a:rPr lang="en-GB" sz="2300" dirty="0" smtClean="0">
                <a:latin typeface="Calibri" panose="020F0502020204030204" pitchFamily="34" charset="0"/>
              </a:rPr>
              <a:t>(</a:t>
            </a:r>
            <a:r>
              <a:rPr lang="en-GB" sz="2300" b="1" i="1" dirty="0" smtClean="0">
                <a:latin typeface="Calibri" panose="020F0502020204030204" pitchFamily="34" charset="0"/>
              </a:rPr>
              <a:t>fork</a:t>
            </a:r>
            <a:r>
              <a:rPr lang="en-GB" sz="2300" dirty="0" smtClean="0">
                <a:latin typeface="Calibri" panose="020F0502020204030204" pitchFamily="34" charset="0"/>
              </a:rPr>
              <a:t>) of </a:t>
            </a:r>
            <a:r>
              <a:rPr lang="en-GB" sz="2300" dirty="0">
                <a:latin typeface="Calibri" panose="020F0502020204030204" pitchFamily="34" charset="0"/>
              </a:rPr>
              <a:t>the original </a:t>
            </a:r>
            <a:r>
              <a:rPr lang="en-GB" sz="2300" dirty="0" smtClean="0">
                <a:latin typeface="Calibri" panose="020F0502020204030204" pitchFamily="34" charset="0"/>
              </a:rPr>
              <a:t>remote (</a:t>
            </a:r>
            <a:r>
              <a:rPr lang="en-GB" sz="2300" b="1" i="1" dirty="0" smtClean="0">
                <a:latin typeface="Calibri" panose="020F0502020204030204" pitchFamily="34" charset="0"/>
              </a:rPr>
              <a:t>upstream</a:t>
            </a:r>
            <a:r>
              <a:rPr lang="en-GB" sz="2300" dirty="0" smtClean="0">
                <a:latin typeface="Calibri" panose="020F0502020204030204" pitchFamily="34" charset="0"/>
              </a:rPr>
              <a:t>) repository in </a:t>
            </a:r>
            <a:r>
              <a:rPr lang="en-GB" sz="2300" dirty="0">
                <a:latin typeface="Calibri" panose="020F0502020204030204" pitchFamily="34" charset="0"/>
              </a:rPr>
              <a:t>your GitHub account as well and </a:t>
            </a:r>
            <a:r>
              <a:rPr lang="en-GB" sz="2300" dirty="0" smtClean="0">
                <a:latin typeface="Calibri" panose="020F0502020204030204" pitchFamily="34" charset="0"/>
              </a:rPr>
              <a:t>this </a:t>
            </a:r>
            <a:r>
              <a:rPr lang="en-GB" sz="2300" i="1" dirty="0" smtClean="0">
                <a:latin typeface="Calibri" panose="020F0502020204030204" pitchFamily="34" charset="0"/>
              </a:rPr>
              <a:t>Fork</a:t>
            </a:r>
            <a:r>
              <a:rPr lang="en-GB" sz="2300" dirty="0" smtClean="0">
                <a:latin typeface="Calibri" panose="020F0502020204030204" pitchFamily="34" charset="0"/>
              </a:rPr>
              <a:t> can </a:t>
            </a:r>
            <a:r>
              <a:rPr lang="en-GB" sz="2300" dirty="0">
                <a:latin typeface="Calibri" panose="020F0502020204030204" pitchFamily="34" charset="0"/>
              </a:rPr>
              <a:t>act as an intermediary between your </a:t>
            </a:r>
            <a:r>
              <a:rPr lang="en-GB" sz="2300" i="1" dirty="0">
                <a:latin typeface="Calibri" panose="020F0502020204030204" pitchFamily="34" charset="0"/>
              </a:rPr>
              <a:t>local</a:t>
            </a:r>
            <a:r>
              <a:rPr lang="en-GB" sz="2300" dirty="0">
                <a:latin typeface="Calibri" panose="020F0502020204030204" pitchFamily="34" charset="0"/>
              </a:rPr>
              <a:t> repository (on your PC) and the </a:t>
            </a:r>
            <a:r>
              <a:rPr lang="en-GB" sz="2300" i="1" dirty="0" smtClean="0">
                <a:latin typeface="Calibri" panose="020F0502020204030204" pitchFamily="34" charset="0"/>
              </a:rPr>
              <a:t>upstream</a:t>
            </a:r>
            <a:r>
              <a:rPr lang="en-GB" sz="2300" dirty="0" smtClean="0">
                <a:latin typeface="Calibri" panose="020F0502020204030204" pitchFamily="34" charset="0"/>
              </a:rPr>
              <a:t> repository.</a:t>
            </a:r>
          </a:p>
          <a:p>
            <a:pPr marL="857250" lvl="1" indent="-457200">
              <a:buFont typeface="+mj-lt"/>
              <a:buAutoNum type="arabicPeriod"/>
            </a:pPr>
            <a:endParaRPr lang="en-GB" sz="2300" dirty="0">
              <a:latin typeface="Calibri" panose="020F0502020204030204" pitchFamily="34" charset="0"/>
            </a:endParaRPr>
          </a:p>
          <a:p>
            <a:pPr marL="857250" lvl="1" indent="-457200">
              <a:buFont typeface="+mj-lt"/>
              <a:buAutoNum type="arabicPeriod"/>
            </a:pPr>
            <a:r>
              <a:rPr lang="en-GB" sz="2300" i="1" dirty="0">
                <a:latin typeface="Calibri" panose="020F0502020204030204" pitchFamily="34" charset="0"/>
              </a:rPr>
              <a:t>Clone</a:t>
            </a:r>
            <a:r>
              <a:rPr lang="en-GB" sz="2300" dirty="0">
                <a:latin typeface="Calibri" panose="020F0502020204030204" pitchFamily="34" charset="0"/>
              </a:rPr>
              <a:t> your </a:t>
            </a:r>
            <a:r>
              <a:rPr lang="en-GB" sz="2300" dirty="0" smtClean="0">
                <a:latin typeface="Calibri" panose="020F0502020204030204" pitchFamily="34" charset="0"/>
              </a:rPr>
              <a:t>fork to get a local repository on your PC (which points to your remote fork, use </a:t>
            </a:r>
            <a:r>
              <a:rPr lang="en-GB" sz="2300" dirty="0" smtClean="0">
                <a:solidFill>
                  <a:srgbClr val="FF0000"/>
                </a:solidFill>
                <a:latin typeface="Calibri" panose="020F0502020204030204" pitchFamily="34" charset="0"/>
              </a:rPr>
              <a:t>git remote add</a:t>
            </a:r>
            <a:r>
              <a:rPr lang="en-GB" sz="2300" dirty="0" smtClean="0">
                <a:latin typeface="Calibri" panose="020F0502020204030204" pitchFamily="34" charset="0"/>
              </a:rPr>
              <a:t> to set your fork as the remote).</a:t>
            </a:r>
          </a:p>
          <a:p>
            <a:pPr marL="857250" lvl="1" indent="-457200">
              <a:buFont typeface="+mj-lt"/>
              <a:buAutoNum type="arabicPeriod"/>
            </a:pPr>
            <a:endParaRPr lang="en-GB" sz="2300" dirty="0">
              <a:latin typeface="Calibri" panose="020F0502020204030204" pitchFamily="34" charset="0"/>
            </a:endParaRPr>
          </a:p>
          <a:p>
            <a:pPr marL="857250" lvl="1" indent="-457200">
              <a:buFont typeface="+mj-lt"/>
              <a:buAutoNum type="arabicPeriod"/>
            </a:pPr>
            <a:r>
              <a:rPr lang="en-GB" sz="2300" dirty="0" smtClean="0">
                <a:latin typeface="Calibri" panose="020F0502020204030204" pitchFamily="34" charset="0"/>
              </a:rPr>
              <a:t>Work on your local repository (on the default “</a:t>
            </a:r>
            <a:r>
              <a:rPr lang="en-GB" sz="2300" i="1" dirty="0" smtClean="0">
                <a:latin typeface="Calibri" panose="020F0502020204030204" pitchFamily="34" charset="0"/>
              </a:rPr>
              <a:t>master</a:t>
            </a:r>
            <a:r>
              <a:rPr lang="en-GB" sz="2300" dirty="0" smtClean="0">
                <a:latin typeface="Calibri" panose="020F0502020204030204" pitchFamily="34" charset="0"/>
              </a:rPr>
              <a:t>” branch) or on a new </a:t>
            </a:r>
            <a:r>
              <a:rPr lang="en-GB" sz="2300" dirty="0" err="1" smtClean="0">
                <a:latin typeface="Calibri" panose="020F0502020204030204" pitchFamily="34" charset="0"/>
              </a:rPr>
              <a:t>new</a:t>
            </a:r>
            <a:r>
              <a:rPr lang="en-GB" sz="2300" dirty="0" smtClean="0">
                <a:latin typeface="Calibri" panose="020F0502020204030204" pitchFamily="34" charset="0"/>
              </a:rPr>
              <a:t> local </a:t>
            </a:r>
            <a:r>
              <a:rPr lang="en-GB" sz="2300" i="1" dirty="0" smtClean="0">
                <a:latin typeface="Calibri" panose="020F0502020204030204" pitchFamily="34" charset="0"/>
              </a:rPr>
              <a:t>feature branch</a:t>
            </a:r>
            <a:r>
              <a:rPr lang="en-GB" sz="2300" dirty="0" smtClean="0">
                <a:latin typeface="Calibri" panose="020F0502020204030204" pitchFamily="34" charset="0"/>
              </a:rPr>
              <a:t>. </a:t>
            </a:r>
            <a:r>
              <a:rPr lang="en-GB" sz="2300" dirty="0">
                <a:latin typeface="Calibri" panose="020F0502020204030204" pitchFamily="34" charset="0"/>
              </a:rPr>
              <a:t>(Switch between branches as and when needed).</a:t>
            </a:r>
          </a:p>
          <a:p>
            <a:pPr marL="857250" lvl="1" indent="-457200">
              <a:buFont typeface="+mj-lt"/>
              <a:buAutoNum type="arabicPeriod"/>
            </a:pPr>
            <a:endParaRPr lang="en-GB" sz="2300" dirty="0" smtClean="0">
              <a:latin typeface="Calibri" panose="020F0502020204030204" pitchFamily="34" charset="0"/>
            </a:endParaRPr>
          </a:p>
          <a:p>
            <a:pPr marL="857250" lvl="1" indent="-457200">
              <a:buFont typeface="+mj-lt"/>
              <a:buAutoNum type="arabicPeriod"/>
            </a:pPr>
            <a:r>
              <a:rPr lang="en-GB" sz="2300" i="1" dirty="0" smtClean="0">
                <a:latin typeface="Calibri" panose="020F0502020204030204" pitchFamily="34" charset="0"/>
              </a:rPr>
              <a:t>Commit</a:t>
            </a:r>
            <a:r>
              <a:rPr lang="en-GB" sz="2300" dirty="0" smtClean="0">
                <a:latin typeface="Calibri" panose="020F0502020204030204" pitchFamily="34" charset="0"/>
              </a:rPr>
              <a:t> </a:t>
            </a:r>
            <a:r>
              <a:rPr lang="en-GB" sz="2300" dirty="0">
                <a:latin typeface="Calibri" panose="020F0502020204030204" pitchFamily="34" charset="0"/>
              </a:rPr>
              <a:t>your work to your local Git repository.</a:t>
            </a:r>
          </a:p>
          <a:p>
            <a:pPr marL="857250" lvl="1" indent="-457200">
              <a:buFont typeface="+mj-lt"/>
              <a:buAutoNum type="arabicPeriod"/>
            </a:pPr>
            <a:endParaRPr lang="en-GB" sz="2300" dirty="0" smtClean="0">
              <a:latin typeface="Calibri" panose="020F0502020204030204" pitchFamily="34" charset="0"/>
            </a:endParaRPr>
          </a:p>
          <a:p>
            <a:pPr marL="857250" lvl="1" indent="-457200">
              <a:buFont typeface="+mj-lt"/>
              <a:buAutoNum type="arabicPeriod"/>
            </a:pPr>
            <a:r>
              <a:rPr lang="en-US" sz="2300" dirty="0">
                <a:latin typeface="Calibri" panose="020F0502020204030204" pitchFamily="34" charset="0"/>
              </a:rPr>
              <a:t>Add a Git remote for the original (</a:t>
            </a:r>
            <a:r>
              <a:rPr lang="en-US" sz="2300" i="1" dirty="0">
                <a:solidFill>
                  <a:srgbClr val="FF0000"/>
                </a:solidFill>
                <a:latin typeface="Calibri" panose="020F0502020204030204" pitchFamily="34" charset="0"/>
              </a:rPr>
              <a:t>upstream</a:t>
            </a:r>
            <a:r>
              <a:rPr lang="en-US" sz="2300" dirty="0">
                <a:latin typeface="Calibri" panose="020F0502020204030204" pitchFamily="34" charset="0"/>
              </a:rPr>
              <a:t>) repository as well.</a:t>
            </a:r>
            <a:endParaRPr lang="en-GB" sz="2300" dirty="0">
              <a:latin typeface="Calibri" panose="020F0502020204030204" pitchFamily="34" charset="0"/>
            </a:endParaRPr>
          </a:p>
          <a:p>
            <a:pPr marL="857250" lvl="1" indent="-457200">
              <a:buFont typeface="+mj-lt"/>
              <a:buAutoNum type="arabicPeriod"/>
            </a:pPr>
            <a:endParaRPr lang="en-GB" sz="2300" dirty="0">
              <a:latin typeface="Calibri" panose="020F0502020204030204" pitchFamily="34" charset="0"/>
            </a:endParaRPr>
          </a:p>
          <a:p>
            <a:pPr marL="857250" lvl="1" indent="-457200">
              <a:buFont typeface="+mj-lt"/>
              <a:buAutoNum type="arabicPeriod"/>
            </a:pPr>
            <a:r>
              <a:rPr lang="en-GB" sz="2300" i="1" dirty="0" smtClean="0">
                <a:latin typeface="Calibri" panose="020F0502020204030204" pitchFamily="34" charset="0"/>
              </a:rPr>
              <a:t>Push</a:t>
            </a:r>
            <a:r>
              <a:rPr lang="en-GB" sz="2300" dirty="0" smtClean="0">
                <a:latin typeface="Calibri" panose="020F0502020204030204" pitchFamily="34" charset="0"/>
              </a:rPr>
              <a:t> </a:t>
            </a:r>
            <a:r>
              <a:rPr lang="en-GB" sz="2300" dirty="0">
                <a:latin typeface="Calibri" panose="020F0502020204030204" pitchFamily="34" charset="0"/>
              </a:rPr>
              <a:t>features/ </a:t>
            </a:r>
            <a:r>
              <a:rPr lang="en-GB" sz="2300" dirty="0" smtClean="0">
                <a:latin typeface="Calibri" panose="020F0502020204030204" pitchFamily="34" charset="0"/>
              </a:rPr>
              <a:t>bug fixes</a:t>
            </a:r>
            <a:r>
              <a:rPr lang="en-GB" sz="2300" dirty="0">
                <a:latin typeface="Calibri" panose="020F0502020204030204" pitchFamily="34" charset="0"/>
              </a:rPr>
              <a:t>/ branches to your GitHub (remote) </a:t>
            </a:r>
            <a:r>
              <a:rPr lang="en-GB" sz="2300" dirty="0" smtClean="0">
                <a:latin typeface="Calibri" panose="020F0502020204030204" pitchFamily="34" charset="0"/>
              </a:rPr>
              <a:t>fork.</a:t>
            </a:r>
          </a:p>
          <a:p>
            <a:pPr marL="857250" lvl="1" indent="-457200">
              <a:buFont typeface="+mj-lt"/>
              <a:buAutoNum type="arabicPeriod"/>
            </a:pPr>
            <a:endParaRPr lang="en-GB" sz="2300" dirty="0">
              <a:latin typeface="Calibri" panose="020F0502020204030204" pitchFamily="34" charset="0"/>
            </a:endParaRPr>
          </a:p>
          <a:p>
            <a:pPr marL="857250" lvl="1" indent="-457200">
              <a:buFont typeface="+mj-lt"/>
              <a:buAutoNum type="arabicPeriod"/>
            </a:pPr>
            <a:r>
              <a:rPr lang="en-GB" sz="2300" dirty="0" smtClean="0">
                <a:latin typeface="Calibri" panose="020F0502020204030204" pitchFamily="34" charset="0"/>
              </a:rPr>
              <a:t>To eventually push those changes to the </a:t>
            </a:r>
            <a:r>
              <a:rPr lang="en-GB" sz="2300" i="1" dirty="0" smtClean="0">
                <a:latin typeface="Calibri" panose="020F0502020204030204" pitchFamily="34" charset="0"/>
              </a:rPr>
              <a:t>upstream</a:t>
            </a:r>
            <a:r>
              <a:rPr lang="en-GB" sz="2300" dirty="0" smtClean="0">
                <a:latin typeface="Calibri" panose="020F0502020204030204" pitchFamily="34" charset="0"/>
              </a:rPr>
              <a:t> repository as well, send a “</a:t>
            </a:r>
            <a:r>
              <a:rPr lang="en-GB" sz="2300" i="1" dirty="0" smtClean="0">
                <a:latin typeface="Calibri" panose="020F0502020204030204" pitchFamily="34" charset="0"/>
              </a:rPr>
              <a:t>pull request</a:t>
            </a:r>
            <a:r>
              <a:rPr lang="en-GB" sz="2300" dirty="0" smtClean="0">
                <a:latin typeface="Calibri" panose="020F0502020204030204" pitchFamily="34" charset="0"/>
              </a:rPr>
              <a:t>” from your </a:t>
            </a:r>
            <a:r>
              <a:rPr lang="en-GB" sz="2300" i="1" dirty="0" smtClean="0">
                <a:latin typeface="Calibri" panose="020F0502020204030204" pitchFamily="34" charset="0"/>
              </a:rPr>
              <a:t>fork</a:t>
            </a:r>
            <a:r>
              <a:rPr lang="en-GB" sz="2300" dirty="0" smtClean="0">
                <a:latin typeface="Calibri" panose="020F0502020204030204" pitchFamily="34" charset="0"/>
              </a:rPr>
              <a:t> for that repository’s owner/ moderators to review.</a:t>
            </a:r>
          </a:p>
        </p:txBody>
      </p:sp>
    </p:spTree>
    <p:extLst>
      <p:ext uri="{BB962C8B-B14F-4D97-AF65-F5344CB8AC3E}">
        <p14:creationId xmlns:p14="http://schemas.microsoft.com/office/powerpoint/2010/main" val="662422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447800"/>
          </a:xfrm>
        </p:spPr>
        <p:txBody>
          <a:bodyPr>
            <a:normAutofit/>
          </a:bodyPr>
          <a:lstStyle/>
          <a:p>
            <a:r>
              <a:rPr lang="en-US" dirty="0" smtClean="0">
                <a:latin typeface="Calibri" panose="020F0502020204030204" pitchFamily="34" charset="0"/>
              </a:rPr>
              <a:t>Other commonly used Git </a:t>
            </a:r>
            <a:r>
              <a:rPr lang="en-US" sz="4200" dirty="0" smtClean="0">
                <a:latin typeface="Calibri" panose="020F0502020204030204" pitchFamily="34" charset="0"/>
              </a:rPr>
              <a:t>commands</a:t>
            </a:r>
            <a:endParaRPr lang="en-AU" sz="4200" dirty="0">
              <a:latin typeface="Calibri" panose="020F0502020204030204" pitchFamily="34" charset="0"/>
            </a:endParaRPr>
          </a:p>
        </p:txBody>
      </p:sp>
    </p:spTree>
    <p:extLst>
      <p:ext uri="{BB962C8B-B14F-4D97-AF65-F5344CB8AC3E}">
        <p14:creationId xmlns:p14="http://schemas.microsoft.com/office/powerpoint/2010/main" val="3445146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smtClean="0">
                <a:latin typeface="Calibri" panose="020F0502020204030204" pitchFamily="34" charset="0"/>
              </a:rPr>
              <a:t>Git </a:t>
            </a:r>
            <a:r>
              <a:rPr lang="en-US" i="1" dirty="0" smtClean="0">
                <a:latin typeface="Calibri" panose="020F0502020204030204" pitchFamily="34" charset="0"/>
              </a:rPr>
              <a:t>Diff</a:t>
            </a:r>
            <a:r>
              <a:rPr lang="en-US" dirty="0" smtClean="0">
                <a:latin typeface="Calibri" panose="020F0502020204030204" pitchFamily="34" charset="0"/>
              </a:rPr>
              <a:t> &amp; </a:t>
            </a:r>
            <a:r>
              <a:rPr lang="en-US" i="1" dirty="0" smtClean="0">
                <a:latin typeface="Calibri" panose="020F0502020204030204" pitchFamily="34" charset="0"/>
              </a:rPr>
              <a:t>Blame</a:t>
            </a:r>
            <a:r>
              <a:rPr lang="en-US" dirty="0" smtClean="0">
                <a:latin typeface="Calibri" panose="020F0502020204030204" pitchFamily="34" charset="0"/>
              </a:rPr>
              <a:t> commands</a:t>
            </a:r>
            <a:endParaRPr lang="en-AU" dirty="0">
              <a:latin typeface="Calibri" panose="020F0502020204030204" pitchFamily="34" charset="0"/>
            </a:endParaRPr>
          </a:p>
        </p:txBody>
      </p:sp>
      <p:sp>
        <p:nvSpPr>
          <p:cNvPr id="3" name="Content Placeholder 2"/>
          <p:cNvSpPr>
            <a:spLocks noGrp="1"/>
          </p:cNvSpPr>
          <p:nvPr>
            <p:ph idx="1"/>
          </p:nvPr>
        </p:nvSpPr>
        <p:spPr>
          <a:xfrm>
            <a:off x="457200" y="914400"/>
            <a:ext cx="8229600" cy="5791200"/>
          </a:xfrm>
        </p:spPr>
        <p:txBody>
          <a:bodyPr>
            <a:noAutofit/>
          </a:bodyPr>
          <a:lstStyle/>
          <a:p>
            <a:r>
              <a:rPr lang="en-US" sz="2200" dirty="0">
                <a:latin typeface="Calibri" panose="020F0502020204030204" pitchFamily="34" charset="0"/>
              </a:rPr>
              <a:t>You can use </a:t>
            </a:r>
            <a:r>
              <a:rPr lang="en-US" sz="2200" b="1" dirty="0">
                <a:latin typeface="Calibri" panose="020F0502020204030204" pitchFamily="34" charset="0"/>
              </a:rPr>
              <a:t>git diff </a:t>
            </a:r>
            <a:r>
              <a:rPr lang="en-US" sz="2200" dirty="0">
                <a:latin typeface="Calibri" panose="020F0502020204030204" pitchFamily="34" charset="0"/>
              </a:rPr>
              <a:t>when you need to see what’s changed in a file.</a:t>
            </a:r>
          </a:p>
          <a:p>
            <a:pPr lvl="1"/>
            <a:r>
              <a:rPr lang="en-US" sz="1800" dirty="0" smtClean="0">
                <a:latin typeface="Calibri" panose="020F0502020204030204" pitchFamily="34" charset="0"/>
              </a:rPr>
              <a:t>git diff</a:t>
            </a:r>
          </a:p>
          <a:p>
            <a:endParaRPr lang="en-US" sz="2200" dirty="0" smtClean="0">
              <a:latin typeface="Calibri" panose="020F0502020204030204" pitchFamily="34" charset="0"/>
            </a:endParaRPr>
          </a:p>
          <a:p>
            <a:r>
              <a:rPr lang="en-US" sz="2200" dirty="0" smtClean="0">
                <a:latin typeface="Calibri" panose="020F0502020204030204" pitchFamily="34" charset="0"/>
              </a:rPr>
              <a:t>You </a:t>
            </a:r>
            <a:r>
              <a:rPr lang="en-US" sz="2200" dirty="0">
                <a:latin typeface="Calibri" panose="020F0502020204030204" pitchFamily="34" charset="0"/>
              </a:rPr>
              <a:t>can also use </a:t>
            </a:r>
            <a:r>
              <a:rPr lang="en-US" sz="2200" b="1" dirty="0">
                <a:latin typeface="Calibri" panose="020F0502020204030204" pitchFamily="34" charset="0"/>
              </a:rPr>
              <a:t>git blame </a:t>
            </a:r>
            <a:r>
              <a:rPr lang="en-US" sz="2200" dirty="0">
                <a:latin typeface="Calibri" panose="020F0502020204030204" pitchFamily="34" charset="0"/>
              </a:rPr>
              <a:t>to see what’s changed in a file over time (and who changed it).</a:t>
            </a:r>
          </a:p>
          <a:p>
            <a:pPr lvl="1"/>
            <a:r>
              <a:rPr lang="en-US" sz="1800" dirty="0" smtClean="0">
                <a:latin typeface="Calibri" panose="020F0502020204030204" pitchFamily="34" charset="0"/>
              </a:rPr>
              <a:t>git blame /path/to/my/file.txt</a:t>
            </a:r>
          </a:p>
          <a:p>
            <a:endParaRPr lang="en-US" sz="2200" dirty="0" smtClean="0">
              <a:latin typeface="Calibri" panose="020F0502020204030204" pitchFamily="34" charset="0"/>
            </a:endParaRPr>
          </a:p>
          <a:p>
            <a:r>
              <a:rPr lang="en-US" sz="2200" dirty="0" smtClean="0">
                <a:latin typeface="Calibri" panose="020F0502020204030204" pitchFamily="34" charset="0"/>
              </a:rPr>
              <a:t>The </a:t>
            </a:r>
            <a:r>
              <a:rPr lang="en-US" sz="2200" b="1" dirty="0">
                <a:latin typeface="Calibri" panose="020F0502020204030204" pitchFamily="34" charset="0"/>
              </a:rPr>
              <a:t>git </a:t>
            </a:r>
            <a:r>
              <a:rPr lang="en-US" sz="2200" b="1" dirty="0" err="1">
                <a:latin typeface="Calibri" panose="020F0502020204030204" pitchFamily="34" charset="0"/>
              </a:rPr>
              <a:t>gui</a:t>
            </a:r>
            <a:r>
              <a:rPr lang="en-US" sz="2200" b="1" dirty="0">
                <a:latin typeface="Calibri" panose="020F0502020204030204" pitchFamily="34" charset="0"/>
              </a:rPr>
              <a:t> blame</a:t>
            </a:r>
            <a:r>
              <a:rPr lang="en-US" sz="2200" dirty="0">
                <a:latin typeface="Calibri" panose="020F0502020204030204" pitchFamily="34" charset="0"/>
              </a:rPr>
              <a:t> version gives you a nice hover over each change (so you can see the commit comments too).</a:t>
            </a:r>
          </a:p>
          <a:p>
            <a:pPr lvl="1"/>
            <a:r>
              <a:rPr lang="en-US" sz="1800" dirty="0" smtClean="0">
                <a:latin typeface="Calibri" panose="020F0502020204030204" pitchFamily="34" charset="0"/>
              </a:rPr>
              <a:t>git </a:t>
            </a:r>
            <a:r>
              <a:rPr lang="en-US" sz="1800" dirty="0" err="1" smtClean="0">
                <a:latin typeface="Calibri" panose="020F0502020204030204" pitchFamily="34" charset="0"/>
              </a:rPr>
              <a:t>gui</a:t>
            </a:r>
            <a:r>
              <a:rPr lang="en-US" sz="1800" dirty="0" smtClean="0">
                <a:latin typeface="Calibri" panose="020F0502020204030204" pitchFamily="34" charset="0"/>
              </a:rPr>
              <a:t> blame </a:t>
            </a:r>
            <a:r>
              <a:rPr lang="en-US" sz="1800" dirty="0">
                <a:latin typeface="Calibri" panose="020F0502020204030204" pitchFamily="34" charset="0"/>
              </a:rPr>
              <a:t>/</a:t>
            </a:r>
            <a:r>
              <a:rPr lang="en-US" sz="1800" dirty="0" smtClean="0">
                <a:latin typeface="Calibri" panose="020F0502020204030204" pitchFamily="34" charset="0"/>
              </a:rPr>
              <a:t>path/to/my/file.txt</a:t>
            </a:r>
          </a:p>
          <a:p>
            <a:endParaRPr lang="en-US" sz="2200" dirty="0" smtClean="0">
              <a:latin typeface="Calibri" panose="020F0502020204030204" pitchFamily="34" charset="0"/>
            </a:endParaRPr>
          </a:p>
          <a:p>
            <a:r>
              <a:rPr lang="en-US" sz="2200" dirty="0" smtClean="0">
                <a:latin typeface="Calibri" panose="020F0502020204030204" pitchFamily="34" charset="0"/>
              </a:rPr>
              <a:t>If </a:t>
            </a:r>
            <a:r>
              <a:rPr lang="en-US" sz="2200" dirty="0">
                <a:latin typeface="Calibri" panose="020F0502020204030204" pitchFamily="34" charset="0"/>
              </a:rPr>
              <a:t>you just want to see the commits that changed a file from the </a:t>
            </a:r>
            <a:r>
              <a:rPr lang="en-US" sz="2200" i="1" dirty="0" smtClean="0">
                <a:latin typeface="Calibri" panose="020F0502020204030204" pitchFamily="34" charset="0"/>
              </a:rPr>
              <a:t>command line</a:t>
            </a:r>
            <a:r>
              <a:rPr lang="en-US" sz="2200" dirty="0">
                <a:latin typeface="Calibri" panose="020F0502020204030204" pitchFamily="34" charset="0"/>
              </a:rPr>
              <a:t>, use </a:t>
            </a:r>
            <a:r>
              <a:rPr lang="en-US" sz="2200" b="1" dirty="0">
                <a:latin typeface="Calibri" panose="020F0502020204030204" pitchFamily="34" charset="0"/>
              </a:rPr>
              <a:t>git </a:t>
            </a:r>
            <a:r>
              <a:rPr lang="en-US" sz="2200" b="1" dirty="0" err="1">
                <a:latin typeface="Calibri" panose="020F0502020204030204" pitchFamily="34" charset="0"/>
              </a:rPr>
              <a:t>whatchanged</a:t>
            </a:r>
            <a:r>
              <a:rPr lang="en-US" sz="2200" b="1" dirty="0">
                <a:latin typeface="Calibri" panose="020F0502020204030204" pitchFamily="34" charset="0"/>
              </a:rPr>
              <a:t> </a:t>
            </a:r>
            <a:r>
              <a:rPr lang="en-US" sz="2200" dirty="0">
                <a:latin typeface="Calibri" panose="020F0502020204030204" pitchFamily="34" charset="0"/>
              </a:rPr>
              <a:t>to list them newest to oldest, or use </a:t>
            </a:r>
            <a:r>
              <a:rPr lang="en-US" sz="2200" b="1" dirty="0" err="1">
                <a:latin typeface="Calibri" panose="020F0502020204030204" pitchFamily="34" charset="0"/>
              </a:rPr>
              <a:t>gitk</a:t>
            </a:r>
            <a:r>
              <a:rPr lang="en-US" sz="2200" dirty="0">
                <a:latin typeface="Calibri" panose="020F0502020204030204" pitchFamily="34" charset="0"/>
              </a:rPr>
              <a:t> for the GUI version.</a:t>
            </a:r>
          </a:p>
          <a:p>
            <a:pPr lvl="1"/>
            <a:r>
              <a:rPr lang="en-US" sz="1800" dirty="0" smtClean="0">
                <a:latin typeface="Calibri" panose="020F0502020204030204" pitchFamily="34" charset="0"/>
              </a:rPr>
              <a:t>git </a:t>
            </a:r>
            <a:r>
              <a:rPr lang="en-US" sz="1800" dirty="0" err="1" smtClean="0">
                <a:latin typeface="Calibri" panose="020F0502020204030204" pitchFamily="34" charset="0"/>
              </a:rPr>
              <a:t>whatchanged</a:t>
            </a:r>
            <a:r>
              <a:rPr lang="en-US" sz="1800" dirty="0" smtClean="0">
                <a:latin typeface="Calibri" panose="020F0502020204030204" pitchFamily="34" charset="0"/>
              </a:rPr>
              <a:t> /path/to/my/file.txt </a:t>
            </a:r>
          </a:p>
          <a:p>
            <a:pPr lvl="1"/>
            <a:r>
              <a:rPr lang="en-US" sz="1800" dirty="0" err="1" smtClean="0">
                <a:latin typeface="Calibri" panose="020F0502020204030204" pitchFamily="34" charset="0"/>
              </a:rPr>
              <a:t>gitk</a:t>
            </a:r>
            <a:r>
              <a:rPr lang="en-US" sz="1800" dirty="0" smtClean="0">
                <a:latin typeface="Calibri" panose="020F0502020204030204" pitchFamily="34" charset="0"/>
              </a:rPr>
              <a:t> /path/to/my/file.txt</a:t>
            </a:r>
            <a:endParaRPr lang="en-US" sz="1800" dirty="0">
              <a:latin typeface="Calibri" panose="020F0502020204030204" pitchFamily="34" charset="0"/>
            </a:endParaRPr>
          </a:p>
        </p:txBody>
      </p:sp>
    </p:spTree>
    <p:extLst>
      <p:ext uri="{BB962C8B-B14F-4D97-AF65-F5344CB8AC3E}">
        <p14:creationId xmlns:p14="http://schemas.microsoft.com/office/powerpoint/2010/main" val="423586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latin typeface="Calibri" panose="020F0502020204030204" pitchFamily="34" charset="0"/>
              </a:rPr>
              <a:t>Viewing History and changing files</a:t>
            </a:r>
            <a:endParaRPr lang="en-AU" dirty="0">
              <a:latin typeface="Calibri" panose="020F0502020204030204" pitchFamily="34" charset="0"/>
            </a:endParaRPr>
          </a:p>
        </p:txBody>
      </p:sp>
      <p:sp>
        <p:nvSpPr>
          <p:cNvPr id="3" name="Content Placeholder 2"/>
          <p:cNvSpPr>
            <a:spLocks noGrp="1"/>
          </p:cNvSpPr>
          <p:nvPr>
            <p:ph idx="1"/>
          </p:nvPr>
        </p:nvSpPr>
        <p:spPr>
          <a:xfrm>
            <a:off x="457200" y="990600"/>
            <a:ext cx="8229600" cy="5562600"/>
          </a:xfrm>
        </p:spPr>
        <p:txBody>
          <a:bodyPr>
            <a:noAutofit/>
          </a:bodyPr>
          <a:lstStyle/>
          <a:p>
            <a:r>
              <a:rPr lang="en-US" sz="2200" dirty="0" smtClean="0">
                <a:latin typeface="Calibri" panose="020F0502020204030204" pitchFamily="34" charset="0"/>
              </a:rPr>
              <a:t>To view logs of commits and changes: </a:t>
            </a:r>
            <a:r>
              <a:rPr lang="en-US" sz="1800" dirty="0" smtClean="0">
                <a:solidFill>
                  <a:srgbClr val="FF0000"/>
                </a:solidFill>
                <a:latin typeface="Calibri" panose="020F0502020204030204" pitchFamily="34" charset="0"/>
              </a:rPr>
              <a:t>git log </a:t>
            </a:r>
          </a:p>
          <a:p>
            <a:pPr lvl="1"/>
            <a:r>
              <a:rPr lang="en-US" sz="1800" dirty="0" smtClean="0">
                <a:latin typeface="Calibri" panose="020F0502020204030204" pitchFamily="34" charset="0"/>
              </a:rPr>
              <a:t>git log --</a:t>
            </a:r>
            <a:r>
              <a:rPr lang="en-US" sz="1800" dirty="0" err="1" smtClean="0">
                <a:latin typeface="Calibri" panose="020F0502020204030204" pitchFamily="34" charset="0"/>
              </a:rPr>
              <a:t>oneline</a:t>
            </a:r>
            <a:endParaRPr lang="en-US" sz="1800" dirty="0" smtClean="0">
              <a:latin typeface="Calibri" panose="020F0502020204030204" pitchFamily="34" charset="0"/>
            </a:endParaRPr>
          </a:p>
          <a:p>
            <a:endParaRPr lang="en-US" sz="2200" dirty="0" smtClean="0">
              <a:latin typeface="Calibri" panose="020F0502020204030204" pitchFamily="34" charset="0"/>
            </a:endParaRPr>
          </a:p>
          <a:p>
            <a:r>
              <a:rPr lang="en-US" sz="2200" dirty="0" smtClean="0">
                <a:latin typeface="Calibri" panose="020F0502020204030204" pitchFamily="34" charset="0"/>
              </a:rPr>
              <a:t>To remove a file:</a:t>
            </a:r>
          </a:p>
          <a:p>
            <a:pPr lvl="1"/>
            <a:r>
              <a:rPr lang="en-US" sz="1800" dirty="0" smtClean="0">
                <a:latin typeface="Calibri" panose="020F0502020204030204" pitchFamily="34" charset="0"/>
              </a:rPr>
              <a:t>git </a:t>
            </a:r>
            <a:r>
              <a:rPr lang="en-US" sz="1800" dirty="0" err="1">
                <a:latin typeface="Calibri" panose="020F0502020204030204" pitchFamily="34" charset="0"/>
              </a:rPr>
              <a:t>rm</a:t>
            </a:r>
            <a:r>
              <a:rPr lang="en-US" sz="1800" dirty="0">
                <a:latin typeface="Calibri" panose="020F0502020204030204" pitchFamily="34" charset="0"/>
              </a:rPr>
              <a:t> badfile.txt</a:t>
            </a:r>
          </a:p>
          <a:p>
            <a:endParaRPr lang="en-US" sz="2200" dirty="0">
              <a:latin typeface="Calibri" panose="020F0502020204030204" pitchFamily="34" charset="0"/>
            </a:endParaRPr>
          </a:p>
          <a:p>
            <a:r>
              <a:rPr lang="en-US" sz="2200" dirty="0" smtClean="0">
                <a:latin typeface="Calibri" panose="020F0502020204030204" pitchFamily="34" charset="0"/>
              </a:rPr>
              <a:t>Git </a:t>
            </a:r>
            <a:r>
              <a:rPr lang="en-US" sz="2200" dirty="0">
                <a:latin typeface="Calibri" panose="020F0502020204030204" pitchFamily="34" charset="0"/>
              </a:rPr>
              <a:t>tracks </a:t>
            </a:r>
            <a:r>
              <a:rPr lang="en-US" sz="2200" dirty="0" smtClean="0">
                <a:latin typeface="Calibri" panose="020F0502020204030204" pitchFamily="34" charset="0"/>
              </a:rPr>
              <a:t>“</a:t>
            </a:r>
            <a:r>
              <a:rPr lang="en-US" sz="2200" i="1" dirty="0" smtClean="0">
                <a:latin typeface="Calibri" panose="020F0502020204030204" pitchFamily="34" charset="0"/>
              </a:rPr>
              <a:t>blobs</a:t>
            </a:r>
            <a:r>
              <a:rPr lang="en-US" sz="2200" dirty="0" smtClean="0">
                <a:latin typeface="Calibri" panose="020F0502020204030204" pitchFamily="34" charset="0"/>
              </a:rPr>
              <a:t>” </a:t>
            </a:r>
            <a:r>
              <a:rPr lang="en-US" sz="2200" dirty="0">
                <a:latin typeface="Calibri" panose="020F0502020204030204" pitchFamily="34" charset="0"/>
              </a:rPr>
              <a:t>of data via hashing, so you can comfortably move files around and Git will (mostly) work out what’s </a:t>
            </a:r>
            <a:r>
              <a:rPr lang="en-US" sz="2200" dirty="0" smtClean="0">
                <a:latin typeface="Calibri" panose="020F0502020204030204" pitchFamily="34" charset="0"/>
              </a:rPr>
              <a:t>happening. Using </a:t>
            </a:r>
            <a:r>
              <a:rPr lang="en-US" sz="2200" dirty="0">
                <a:latin typeface="Calibri" panose="020F0502020204030204" pitchFamily="34" charset="0"/>
              </a:rPr>
              <a:t>git mv means you can avoid doing a git remove/add combo, so it’s the way to </a:t>
            </a:r>
            <a:r>
              <a:rPr lang="en-US" sz="2200" dirty="0" smtClean="0">
                <a:latin typeface="Calibri" panose="020F0502020204030204" pitchFamily="34" charset="0"/>
              </a:rPr>
              <a:t>go:</a:t>
            </a:r>
            <a:endParaRPr lang="en-US" sz="2200" dirty="0">
              <a:latin typeface="Calibri" panose="020F0502020204030204" pitchFamily="34" charset="0"/>
            </a:endParaRPr>
          </a:p>
          <a:p>
            <a:pPr lvl="1"/>
            <a:r>
              <a:rPr lang="en-US" sz="1800" dirty="0">
                <a:latin typeface="Calibri" panose="020F0502020204030204" pitchFamily="34" charset="0"/>
              </a:rPr>
              <a:t>git mv oldname.txt newname.txt</a:t>
            </a:r>
          </a:p>
          <a:p>
            <a:endParaRPr lang="en-US" sz="2200" dirty="0">
              <a:latin typeface="Calibri" panose="020F0502020204030204" pitchFamily="34" charset="0"/>
            </a:endParaRPr>
          </a:p>
          <a:p>
            <a:r>
              <a:rPr lang="en-US" sz="2200" dirty="0">
                <a:latin typeface="Calibri" panose="020F0502020204030204" pitchFamily="34" charset="0"/>
              </a:rPr>
              <a:t>Git </a:t>
            </a:r>
            <a:r>
              <a:rPr lang="en-US" sz="2200" b="1" dirty="0">
                <a:latin typeface="Calibri" panose="020F0502020204030204" pitchFamily="34" charset="0"/>
              </a:rPr>
              <a:t>clean</a:t>
            </a:r>
            <a:r>
              <a:rPr lang="en-US" sz="2200" dirty="0">
                <a:latin typeface="Calibri" panose="020F0502020204030204" pitchFamily="34" charset="0"/>
              </a:rPr>
              <a:t> will get rid of files that you haven’t </a:t>
            </a:r>
            <a:r>
              <a:rPr lang="en-US" sz="2200" dirty="0" smtClean="0">
                <a:latin typeface="Calibri" panose="020F0502020204030204" pitchFamily="34" charset="0"/>
              </a:rPr>
              <a:t>staged:</a:t>
            </a:r>
            <a:endParaRPr lang="en-US" sz="2200" dirty="0">
              <a:latin typeface="Calibri" panose="020F0502020204030204" pitchFamily="34" charset="0"/>
            </a:endParaRPr>
          </a:p>
          <a:p>
            <a:pPr lvl="1"/>
            <a:r>
              <a:rPr lang="en-US" sz="1800" dirty="0">
                <a:latin typeface="Calibri" panose="020F0502020204030204" pitchFamily="34" charset="0"/>
              </a:rPr>
              <a:t>git clean -n  (dry run)</a:t>
            </a:r>
          </a:p>
          <a:p>
            <a:pPr lvl="1"/>
            <a:r>
              <a:rPr lang="en-US" sz="1800" dirty="0">
                <a:latin typeface="Calibri" panose="020F0502020204030204" pitchFamily="34" charset="0"/>
              </a:rPr>
              <a:t>git clean -f    (force)</a:t>
            </a:r>
            <a:endParaRPr lang="en-AU" sz="1800" dirty="0">
              <a:latin typeface="Calibri" panose="020F0502020204030204" pitchFamily="34" charset="0"/>
            </a:endParaRPr>
          </a:p>
        </p:txBody>
      </p:sp>
    </p:spTree>
    <p:extLst>
      <p:ext uri="{BB962C8B-B14F-4D97-AF65-F5344CB8AC3E}">
        <p14:creationId xmlns:p14="http://schemas.microsoft.com/office/powerpoint/2010/main" val="3013651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Calibri" panose="020F0502020204030204" pitchFamily="34" charset="0"/>
              </a:rPr>
              <a:t>Ignoring Files</a:t>
            </a:r>
            <a:endParaRPr lang="en-AU" dirty="0">
              <a:latin typeface="Calibri" panose="020F0502020204030204" pitchFamily="34" charset="0"/>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200" dirty="0" smtClean="0">
                <a:latin typeface="Calibri" panose="020F0502020204030204" pitchFamily="34" charset="0"/>
              </a:rPr>
              <a:t>Ignore file(s), directories, patterns (one per line) by using a </a:t>
            </a:r>
            <a:r>
              <a:rPr lang="en-US" sz="2200" b="1" dirty="0" err="1" smtClean="0">
                <a:solidFill>
                  <a:srgbClr val="FF0000"/>
                </a:solidFill>
                <a:latin typeface="Calibri" panose="020F0502020204030204" pitchFamily="34" charset="0"/>
              </a:rPr>
              <a:t>gitignore</a:t>
            </a:r>
            <a:r>
              <a:rPr lang="en-US" sz="2200" dirty="0" smtClean="0">
                <a:latin typeface="Calibri" panose="020F0502020204030204" pitchFamily="34" charset="0"/>
              </a:rPr>
              <a:t> file</a:t>
            </a:r>
          </a:p>
          <a:p>
            <a:endParaRPr lang="en-US" sz="2200" dirty="0" smtClean="0">
              <a:latin typeface="Calibri" panose="020F0502020204030204" pitchFamily="34" charset="0"/>
            </a:endParaRPr>
          </a:p>
          <a:p>
            <a:r>
              <a:rPr lang="en-US" sz="2200" dirty="0" smtClean="0">
                <a:latin typeface="Calibri" panose="020F0502020204030204" pitchFamily="34" charset="0"/>
              </a:rPr>
              <a:t>Great for ignoring files and directories in your project</a:t>
            </a:r>
          </a:p>
          <a:p>
            <a:endParaRPr lang="en-US" sz="2200" dirty="0" smtClean="0">
              <a:latin typeface="Calibri" panose="020F0502020204030204" pitchFamily="34" charset="0"/>
            </a:endParaRPr>
          </a:p>
          <a:p>
            <a:r>
              <a:rPr lang="en-US" sz="2200" dirty="0" smtClean="0">
                <a:latin typeface="Calibri" panose="020F0502020204030204" pitchFamily="34" charset="0"/>
              </a:rPr>
              <a:t>Specially good for build artefacts and generated binaries</a:t>
            </a:r>
          </a:p>
          <a:p>
            <a:endParaRPr lang="en-US" sz="2200" dirty="0" smtClean="0">
              <a:latin typeface="Calibri" panose="020F0502020204030204" pitchFamily="34" charset="0"/>
            </a:endParaRPr>
          </a:p>
          <a:p>
            <a:r>
              <a:rPr lang="en-US" sz="2200" dirty="0" smtClean="0">
                <a:latin typeface="Calibri" panose="020F0502020204030204" pitchFamily="34" charset="0"/>
              </a:rPr>
              <a:t>A trailing slash means treat it as a </a:t>
            </a:r>
            <a:r>
              <a:rPr lang="en-US" sz="2200" i="1" dirty="0" err="1" smtClean="0">
                <a:latin typeface="Calibri" panose="020F0502020204030204" pitchFamily="34" charset="0"/>
              </a:rPr>
              <a:t>dir</a:t>
            </a:r>
            <a:r>
              <a:rPr lang="en-US" sz="2200" dirty="0" smtClean="0">
                <a:latin typeface="Calibri" panose="020F0502020204030204" pitchFamily="34" charset="0"/>
              </a:rPr>
              <a:t> right here, otherwise it will ignore it everywhere.</a:t>
            </a:r>
          </a:p>
          <a:p>
            <a:endParaRPr lang="en-US" sz="2200" dirty="0" smtClean="0">
              <a:latin typeface="Calibri" panose="020F0502020204030204" pitchFamily="34" charset="0"/>
            </a:endParaRPr>
          </a:p>
          <a:p>
            <a:r>
              <a:rPr lang="en-US" sz="2200" dirty="0" smtClean="0">
                <a:latin typeface="Calibri" panose="020F0502020204030204" pitchFamily="34" charset="0"/>
              </a:rPr>
              <a:t>You can have .</a:t>
            </a:r>
            <a:r>
              <a:rPr lang="en-US" sz="2200" dirty="0" err="1" smtClean="0">
                <a:latin typeface="Calibri" panose="020F0502020204030204" pitchFamily="34" charset="0"/>
              </a:rPr>
              <a:t>gitignore</a:t>
            </a:r>
            <a:r>
              <a:rPr lang="en-US" sz="2200" dirty="0" smtClean="0">
                <a:latin typeface="Calibri" panose="020F0502020204030204" pitchFamily="34" charset="0"/>
              </a:rPr>
              <a:t> files in subdirectories (</a:t>
            </a:r>
            <a:r>
              <a:rPr lang="en-US" sz="2200" i="1" dirty="0" smtClean="0">
                <a:latin typeface="Calibri" panose="020F0502020204030204" pitchFamily="34" charset="0"/>
              </a:rPr>
              <a:t>and even ignore .</a:t>
            </a:r>
            <a:r>
              <a:rPr lang="en-US" sz="2200" i="1" dirty="0" err="1" smtClean="0">
                <a:latin typeface="Calibri" panose="020F0502020204030204" pitchFamily="34" charset="0"/>
              </a:rPr>
              <a:t>gitignore</a:t>
            </a:r>
            <a:r>
              <a:rPr lang="en-US" sz="2200" dirty="0" smtClean="0">
                <a:latin typeface="Calibri" panose="020F0502020204030204" pitchFamily="34" charset="0"/>
              </a:rPr>
              <a:t>)</a:t>
            </a:r>
          </a:p>
          <a:p>
            <a:endParaRPr lang="en-US" sz="2200" dirty="0" smtClean="0">
              <a:latin typeface="Calibri" panose="020F0502020204030204" pitchFamily="34" charset="0"/>
            </a:endParaRPr>
          </a:p>
          <a:p>
            <a:endParaRPr lang="en-AU" sz="2200" dirty="0">
              <a:latin typeface="Calibri" panose="020F0502020204030204" pitchFamily="34" charset="0"/>
            </a:endParaRPr>
          </a:p>
        </p:txBody>
      </p:sp>
    </p:spTree>
    <p:extLst>
      <p:ext uri="{BB962C8B-B14F-4D97-AF65-F5344CB8AC3E}">
        <p14:creationId xmlns:p14="http://schemas.microsoft.com/office/powerpoint/2010/main" val="39545763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latin typeface="Calibri" panose="020F0502020204030204" pitchFamily="34" charset="0"/>
              </a:rPr>
              <a:t>Modifying Staged files &amp; Commits</a:t>
            </a:r>
            <a:endParaRPr lang="en-AU" dirty="0">
              <a:latin typeface="Calibri" panose="020F0502020204030204" pitchFamily="34" charset="0"/>
            </a:endParaRPr>
          </a:p>
        </p:txBody>
      </p:sp>
      <p:sp>
        <p:nvSpPr>
          <p:cNvPr id="3" name="Content Placeholder 2"/>
          <p:cNvSpPr>
            <a:spLocks noGrp="1"/>
          </p:cNvSpPr>
          <p:nvPr>
            <p:ph idx="1"/>
          </p:nvPr>
        </p:nvSpPr>
        <p:spPr>
          <a:xfrm>
            <a:off x="457200" y="1143000"/>
            <a:ext cx="8229600" cy="4983163"/>
          </a:xfrm>
        </p:spPr>
        <p:txBody>
          <a:bodyPr>
            <a:noAutofit/>
          </a:bodyPr>
          <a:lstStyle/>
          <a:p>
            <a:r>
              <a:rPr lang="en-US" sz="2200" dirty="0" smtClean="0">
                <a:latin typeface="Calibri" panose="020F0502020204030204" pitchFamily="34" charset="0"/>
              </a:rPr>
              <a:t>To </a:t>
            </a:r>
            <a:r>
              <a:rPr lang="en-US" sz="2200" i="1" dirty="0" err="1" smtClean="0">
                <a:latin typeface="Calibri" panose="020F0502020204030204" pitchFamily="34" charset="0"/>
              </a:rPr>
              <a:t>unstage</a:t>
            </a:r>
            <a:r>
              <a:rPr lang="en-US" sz="2200" dirty="0" smtClean="0">
                <a:latin typeface="Calibri" panose="020F0502020204030204" pitchFamily="34" charset="0"/>
              </a:rPr>
              <a:t> a file:</a:t>
            </a:r>
          </a:p>
          <a:p>
            <a:pPr lvl="1"/>
            <a:r>
              <a:rPr lang="en-US" sz="1800" dirty="0" smtClean="0">
                <a:latin typeface="Calibri" panose="020F0502020204030204" pitchFamily="34" charset="0"/>
              </a:rPr>
              <a:t>git reset HEAD myfile.txt</a:t>
            </a:r>
          </a:p>
          <a:p>
            <a:pPr lvl="1"/>
            <a:r>
              <a:rPr lang="en-US" sz="1800" dirty="0" smtClean="0">
                <a:latin typeface="Calibri" panose="020F0502020204030204" pitchFamily="34" charset="0"/>
              </a:rPr>
              <a:t>git checkout myfile.txt</a:t>
            </a:r>
          </a:p>
          <a:p>
            <a:pPr lvl="1"/>
            <a:r>
              <a:rPr lang="en-US" sz="1800" dirty="0" smtClean="0">
                <a:latin typeface="Calibri" panose="020F0502020204030204" pitchFamily="34" charset="0"/>
              </a:rPr>
              <a:t>git </a:t>
            </a:r>
            <a:r>
              <a:rPr lang="en-US" sz="1800" dirty="0" err="1" smtClean="0">
                <a:latin typeface="Calibri" panose="020F0502020204030204" pitchFamily="34" charset="0"/>
              </a:rPr>
              <a:t>rm</a:t>
            </a:r>
            <a:r>
              <a:rPr lang="en-US" sz="1800" dirty="0" smtClean="0">
                <a:latin typeface="Calibri" panose="020F0502020204030204" pitchFamily="34" charset="0"/>
              </a:rPr>
              <a:t> –cached </a:t>
            </a:r>
            <a:r>
              <a:rPr lang="en-US" sz="1800" dirty="0" err="1" smtClean="0">
                <a:latin typeface="Calibri" panose="020F0502020204030204" pitchFamily="34" charset="0"/>
              </a:rPr>
              <a:t>myfile</a:t>
            </a:r>
            <a:r>
              <a:rPr lang="en-US" sz="1800" dirty="0" smtClean="0">
                <a:latin typeface="Calibri" panose="020F0502020204030204" pitchFamily="34" charset="0"/>
              </a:rPr>
              <a:t> (only pre first commit)</a:t>
            </a:r>
          </a:p>
          <a:p>
            <a:pPr lvl="1"/>
            <a:endParaRPr lang="en-US" sz="1800" dirty="0" smtClean="0">
              <a:latin typeface="Calibri" panose="020F0502020204030204" pitchFamily="34" charset="0"/>
            </a:endParaRPr>
          </a:p>
          <a:p>
            <a:pPr lvl="1"/>
            <a:endParaRPr lang="en-US" sz="1800" dirty="0" smtClean="0">
              <a:latin typeface="Calibri" panose="020F0502020204030204" pitchFamily="34" charset="0"/>
            </a:endParaRPr>
          </a:p>
          <a:p>
            <a:r>
              <a:rPr lang="en-AU" sz="2200" dirty="0" smtClean="0">
                <a:latin typeface="Calibri" panose="020F0502020204030204" pitchFamily="34" charset="0"/>
              </a:rPr>
              <a:t>To </a:t>
            </a:r>
            <a:r>
              <a:rPr lang="en-AU" sz="2200" i="1" dirty="0" smtClean="0">
                <a:latin typeface="Calibri" panose="020F0502020204030204" pitchFamily="34" charset="0"/>
              </a:rPr>
              <a:t>amend</a:t>
            </a:r>
            <a:r>
              <a:rPr lang="en-AU" sz="2200" dirty="0" smtClean="0">
                <a:latin typeface="Calibri" panose="020F0502020204030204" pitchFamily="34" charset="0"/>
              </a:rPr>
              <a:t> a </a:t>
            </a:r>
            <a:r>
              <a:rPr lang="en-AU" sz="2200" i="1" dirty="0" smtClean="0">
                <a:latin typeface="Calibri" panose="020F0502020204030204" pitchFamily="34" charset="0"/>
              </a:rPr>
              <a:t>commit</a:t>
            </a:r>
            <a:r>
              <a:rPr lang="en-AU" sz="2200" dirty="0" smtClean="0">
                <a:latin typeface="Calibri" panose="020F0502020204030204" pitchFamily="34" charset="0"/>
              </a:rPr>
              <a:t>: </a:t>
            </a:r>
            <a:r>
              <a:rPr lang="en-US" sz="2200" dirty="0" smtClean="0">
                <a:latin typeface="Calibri" panose="020F0502020204030204" pitchFamily="34" charset="0"/>
              </a:rPr>
              <a:t>In case you forgot </a:t>
            </a:r>
            <a:r>
              <a:rPr lang="en-US" sz="2200" dirty="0">
                <a:latin typeface="Calibri" panose="020F0502020204030204" pitchFamily="34" charset="0"/>
              </a:rPr>
              <a:t>a file </a:t>
            </a:r>
            <a:r>
              <a:rPr lang="en-US" sz="2200" dirty="0" smtClean="0">
                <a:latin typeface="Calibri" panose="020F0502020204030204" pitchFamily="34" charset="0"/>
              </a:rPr>
              <a:t>in your last commit, </a:t>
            </a:r>
            <a:r>
              <a:rPr lang="en-US" sz="2200" dirty="0">
                <a:latin typeface="Calibri" panose="020F0502020204030204" pitchFamily="34" charset="0"/>
              </a:rPr>
              <a:t>just add it to staging and run “</a:t>
            </a:r>
            <a:r>
              <a:rPr lang="en-US" sz="2200" i="1" dirty="0">
                <a:solidFill>
                  <a:srgbClr val="FF0000"/>
                </a:solidFill>
                <a:latin typeface="Calibri" panose="020F0502020204030204" pitchFamily="34" charset="0"/>
              </a:rPr>
              <a:t>git commit --amend</a:t>
            </a:r>
            <a:r>
              <a:rPr lang="en-US" sz="2200" dirty="0" smtClean="0">
                <a:latin typeface="Calibri" panose="020F0502020204030204" pitchFamily="34" charset="0"/>
              </a:rPr>
              <a:t>” and you’ll </a:t>
            </a:r>
            <a:r>
              <a:rPr lang="en-US" sz="2200" dirty="0">
                <a:latin typeface="Calibri" panose="020F0502020204030204" pitchFamily="34" charset="0"/>
              </a:rPr>
              <a:t>be prompted for a new </a:t>
            </a:r>
            <a:r>
              <a:rPr lang="en-US" sz="2200" dirty="0" smtClean="0">
                <a:latin typeface="Calibri" panose="020F0502020204030204" pitchFamily="34" charset="0"/>
              </a:rPr>
              <a:t>commit message</a:t>
            </a:r>
            <a:r>
              <a:rPr lang="en-US" sz="2200" dirty="0">
                <a:latin typeface="Calibri" panose="020F0502020204030204" pitchFamily="34" charset="0"/>
              </a:rPr>
              <a:t>!</a:t>
            </a:r>
          </a:p>
          <a:p>
            <a:pPr lvl="1"/>
            <a:r>
              <a:rPr lang="en-US" sz="1800" dirty="0" smtClean="0">
                <a:latin typeface="Calibri" panose="020F0502020204030204" pitchFamily="34" charset="0"/>
              </a:rPr>
              <a:t>(</a:t>
            </a:r>
            <a:r>
              <a:rPr lang="en-US" sz="1800" dirty="0">
                <a:latin typeface="Calibri" panose="020F0502020204030204" pitchFamily="34" charset="0"/>
              </a:rPr>
              <a:t>stage the files you want)</a:t>
            </a:r>
          </a:p>
          <a:p>
            <a:pPr lvl="1"/>
            <a:r>
              <a:rPr lang="en-US" sz="1800" dirty="0">
                <a:latin typeface="Calibri" panose="020F0502020204030204" pitchFamily="34" charset="0"/>
              </a:rPr>
              <a:t>git commit --</a:t>
            </a:r>
            <a:r>
              <a:rPr lang="en-US" sz="1800" dirty="0" smtClean="0">
                <a:latin typeface="Calibri" panose="020F0502020204030204" pitchFamily="34" charset="0"/>
              </a:rPr>
              <a:t>amend</a:t>
            </a:r>
            <a:endParaRPr lang="en-AU" sz="1800" dirty="0">
              <a:latin typeface="Calibri" panose="020F0502020204030204" pitchFamily="34" charset="0"/>
            </a:endParaRPr>
          </a:p>
        </p:txBody>
      </p:sp>
    </p:spTree>
    <p:extLst>
      <p:ext uri="{BB962C8B-B14F-4D97-AF65-F5344CB8AC3E}">
        <p14:creationId xmlns:p14="http://schemas.microsoft.com/office/powerpoint/2010/main" val="536619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26294"/>
          </a:xfrm>
        </p:spPr>
        <p:txBody>
          <a:bodyPr>
            <a:normAutofit/>
          </a:bodyPr>
          <a:lstStyle/>
          <a:p>
            <a:r>
              <a:rPr lang="en-AU" sz="4000" dirty="0" smtClean="0">
                <a:latin typeface="Calibri" panose="020F0502020204030204" pitchFamily="34" charset="0"/>
              </a:rPr>
              <a:t>Centralized VCS</a:t>
            </a:r>
            <a:endParaRPr lang="en-AU" sz="4000" dirty="0">
              <a:latin typeface="Calibri" panose="020F0502020204030204" pitchFamily="34" charset="0"/>
            </a:endParaRPr>
          </a:p>
        </p:txBody>
      </p:sp>
      <p:sp>
        <p:nvSpPr>
          <p:cNvPr id="3" name="Content Placeholder 2"/>
          <p:cNvSpPr>
            <a:spLocks noGrp="1"/>
          </p:cNvSpPr>
          <p:nvPr>
            <p:ph idx="1"/>
          </p:nvPr>
        </p:nvSpPr>
        <p:spPr>
          <a:xfrm>
            <a:off x="457200" y="1143000"/>
            <a:ext cx="8229600" cy="5562600"/>
          </a:xfrm>
        </p:spPr>
        <p:txBody>
          <a:bodyPr>
            <a:noAutofit/>
          </a:bodyPr>
          <a:lstStyle/>
          <a:p>
            <a:r>
              <a:rPr lang="en-US" sz="2200" dirty="0" smtClean="0">
                <a:latin typeface="Calibri" panose="020F0502020204030204" pitchFamily="34" charset="0"/>
              </a:rPr>
              <a:t>Based </a:t>
            </a:r>
            <a:r>
              <a:rPr lang="en-US" sz="2200" dirty="0">
                <a:latin typeface="Calibri" panose="020F0502020204030204" pitchFamily="34" charset="0"/>
              </a:rPr>
              <a:t>on the idea that there is a single “central” copy of your project somewhere (probably on a server), and </a:t>
            </a:r>
            <a:r>
              <a:rPr lang="en-US" sz="2200" dirty="0" smtClean="0">
                <a:latin typeface="Calibri" panose="020F0502020204030204" pitchFamily="34" charset="0"/>
              </a:rPr>
              <a:t>contributors </a:t>
            </a:r>
            <a:r>
              <a:rPr lang="en-US" sz="2200" dirty="0">
                <a:latin typeface="Calibri" panose="020F0502020204030204" pitchFamily="34" charset="0"/>
              </a:rPr>
              <a:t>will “commit” their changes to this central copy</a:t>
            </a:r>
            <a:r>
              <a:rPr lang="en-US" sz="2200" dirty="0" smtClean="0">
                <a:latin typeface="Calibri" panose="020F0502020204030204" pitchFamily="34" charset="0"/>
              </a:rPr>
              <a:t>.</a:t>
            </a:r>
          </a:p>
          <a:p>
            <a:endParaRPr lang="en-US" sz="2200" dirty="0" smtClean="0">
              <a:latin typeface="Calibri" panose="020F0502020204030204" pitchFamily="34" charset="0"/>
            </a:endParaRPr>
          </a:p>
          <a:p>
            <a:r>
              <a:rPr lang="en-US" sz="2200" dirty="0" smtClean="0">
                <a:latin typeface="Calibri" panose="020F0502020204030204" pitchFamily="34" charset="0"/>
              </a:rPr>
              <a:t>“</a:t>
            </a:r>
            <a:r>
              <a:rPr lang="en-US" sz="2200" dirty="0">
                <a:latin typeface="Calibri" panose="020F0502020204030204" pitchFamily="34" charset="0"/>
              </a:rPr>
              <a:t>Committing” a change simply means recording the change in the central </a:t>
            </a:r>
            <a:r>
              <a:rPr lang="en-US" sz="2200" dirty="0" smtClean="0">
                <a:latin typeface="Calibri" panose="020F0502020204030204" pitchFamily="34" charset="0"/>
              </a:rPr>
              <a:t>system.</a:t>
            </a:r>
          </a:p>
          <a:p>
            <a:endParaRPr lang="en-US" sz="2200" dirty="0" smtClean="0">
              <a:latin typeface="Calibri" panose="020F0502020204030204" pitchFamily="34" charset="0"/>
            </a:endParaRPr>
          </a:p>
          <a:p>
            <a:r>
              <a:rPr lang="en-US" sz="2200" dirty="0" smtClean="0">
                <a:latin typeface="Calibri" panose="020F0502020204030204" pitchFamily="34" charset="0"/>
              </a:rPr>
              <a:t>Others </a:t>
            </a:r>
            <a:r>
              <a:rPr lang="en-US" sz="2200" dirty="0">
                <a:latin typeface="Calibri" panose="020F0502020204030204" pitchFamily="34" charset="0"/>
              </a:rPr>
              <a:t>can then see this </a:t>
            </a:r>
            <a:r>
              <a:rPr lang="en-US" sz="2200" dirty="0" smtClean="0">
                <a:latin typeface="Calibri" panose="020F0502020204030204" pitchFamily="34" charset="0"/>
              </a:rPr>
              <a:t>change. They </a:t>
            </a:r>
            <a:r>
              <a:rPr lang="en-US" sz="2200" dirty="0">
                <a:latin typeface="Calibri" panose="020F0502020204030204" pitchFamily="34" charset="0"/>
              </a:rPr>
              <a:t>can also pull down the change, and the </a:t>
            </a:r>
            <a:r>
              <a:rPr lang="en-US" sz="2200" dirty="0" smtClean="0">
                <a:latin typeface="Calibri" panose="020F0502020204030204" pitchFamily="34" charset="0"/>
              </a:rPr>
              <a:t>VCS will </a:t>
            </a:r>
            <a:r>
              <a:rPr lang="en-US" sz="2200" dirty="0">
                <a:latin typeface="Calibri" panose="020F0502020204030204" pitchFamily="34" charset="0"/>
              </a:rPr>
              <a:t>automatically update the contents of any files that were </a:t>
            </a:r>
            <a:r>
              <a:rPr lang="en-US" sz="2200" dirty="0" smtClean="0">
                <a:latin typeface="Calibri" panose="020F0502020204030204" pitchFamily="34" charset="0"/>
              </a:rPr>
              <a:t>changed.</a:t>
            </a:r>
          </a:p>
          <a:p>
            <a:endParaRPr lang="en-US" sz="2200" dirty="0" smtClean="0">
              <a:latin typeface="Calibri" panose="020F0502020204030204" pitchFamily="34" charset="0"/>
            </a:endParaRPr>
          </a:p>
          <a:p>
            <a:r>
              <a:rPr lang="en-US" sz="2200" dirty="0" smtClean="0">
                <a:latin typeface="Calibri" panose="020F0502020204030204" pitchFamily="34" charset="0"/>
              </a:rPr>
              <a:t>Contributors </a:t>
            </a:r>
            <a:r>
              <a:rPr lang="en-US" sz="2200" dirty="0">
                <a:latin typeface="Calibri" panose="020F0502020204030204" pitchFamily="34" charset="0"/>
              </a:rPr>
              <a:t>no longer have to keep many copies of files on their hard drives manually, because the version control tool can talk to the central copy and retrieve any version they need on the </a:t>
            </a:r>
            <a:r>
              <a:rPr lang="en-US" sz="2200" dirty="0" smtClean="0">
                <a:latin typeface="Calibri" panose="020F0502020204030204" pitchFamily="34" charset="0"/>
              </a:rPr>
              <a:t>fly.</a:t>
            </a:r>
          </a:p>
        </p:txBody>
      </p:sp>
    </p:spTree>
    <p:extLst>
      <p:ext uri="{BB962C8B-B14F-4D97-AF65-F5344CB8AC3E}">
        <p14:creationId xmlns:p14="http://schemas.microsoft.com/office/powerpoint/2010/main" val="2049155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latin typeface="Calibri" panose="020F0502020204030204" pitchFamily="34" charset="0"/>
              </a:rPr>
              <a:t>Modifying Staged files &amp; Commits</a:t>
            </a:r>
            <a:endParaRPr lang="en-AU" dirty="0">
              <a:latin typeface="Calibri" panose="020F0502020204030204" pitchFamily="34" charset="0"/>
            </a:endParaRPr>
          </a:p>
        </p:txBody>
      </p:sp>
      <p:sp>
        <p:nvSpPr>
          <p:cNvPr id="3" name="Content Placeholder 2"/>
          <p:cNvSpPr>
            <a:spLocks noGrp="1"/>
          </p:cNvSpPr>
          <p:nvPr>
            <p:ph idx="1"/>
          </p:nvPr>
        </p:nvSpPr>
        <p:spPr>
          <a:xfrm>
            <a:off x="457200" y="1143000"/>
            <a:ext cx="8229600" cy="4983163"/>
          </a:xfrm>
        </p:spPr>
        <p:txBody>
          <a:bodyPr>
            <a:noAutofit/>
          </a:bodyPr>
          <a:lstStyle/>
          <a:p>
            <a:pPr defTabSz="1330726">
              <a:defRPr/>
            </a:pPr>
            <a:r>
              <a:rPr lang="en-US" sz="2200" u="sng" dirty="0">
                <a:latin typeface="Calibri" panose="020F0502020204030204" pitchFamily="34" charset="0"/>
              </a:rPr>
              <a:t>Note:</a:t>
            </a:r>
            <a:r>
              <a:rPr lang="en-US" sz="2200" dirty="0">
                <a:latin typeface="Calibri" panose="020F0502020204030204" pitchFamily="34" charset="0"/>
              </a:rPr>
              <a:t> Amending a commit doesn’t actually </a:t>
            </a:r>
            <a:r>
              <a:rPr lang="en-US" sz="2200" b="1" dirty="0">
                <a:latin typeface="Calibri" panose="020F0502020204030204" pitchFamily="34" charset="0"/>
              </a:rPr>
              <a:t>change</a:t>
            </a:r>
            <a:r>
              <a:rPr lang="en-US" sz="2200" dirty="0">
                <a:latin typeface="Calibri" panose="020F0502020204030204" pitchFamily="34" charset="0"/>
              </a:rPr>
              <a:t> a commit; commits are immutable. It creates a new commit (with both sets of changes) and “throws out” the old one (which just has the first set of changes).</a:t>
            </a:r>
          </a:p>
          <a:p>
            <a:pPr defTabSz="1330726">
              <a:defRPr/>
            </a:pPr>
            <a:endParaRPr lang="en-US" sz="2200" dirty="0">
              <a:latin typeface="Calibri" panose="020F0502020204030204" pitchFamily="34" charset="0"/>
            </a:endParaRPr>
          </a:p>
          <a:p>
            <a:pPr defTabSz="1330726">
              <a:defRPr/>
            </a:pPr>
            <a:r>
              <a:rPr lang="en-US" sz="2200" dirty="0">
                <a:latin typeface="Calibri" panose="020F0502020204030204" pitchFamily="34" charset="0"/>
              </a:rPr>
              <a:t>By “throws out”, Git means that it puts it in the </a:t>
            </a:r>
            <a:r>
              <a:rPr lang="en-US" sz="2200" b="1" dirty="0" err="1">
                <a:solidFill>
                  <a:srgbClr val="FF0000"/>
                </a:solidFill>
                <a:latin typeface="Calibri" panose="020F0502020204030204" pitchFamily="34" charset="0"/>
              </a:rPr>
              <a:t>reflog</a:t>
            </a:r>
            <a:r>
              <a:rPr lang="en-US" sz="2200" dirty="0">
                <a:latin typeface="Calibri" panose="020F0502020204030204" pitchFamily="34" charset="0"/>
              </a:rPr>
              <a:t>. Every few weeks, orphaned commits like this are cleaned up. But users have ample time to find and recover them if needed.</a:t>
            </a:r>
          </a:p>
          <a:p>
            <a:pPr defTabSz="1330726">
              <a:defRPr/>
            </a:pPr>
            <a:endParaRPr lang="en-US" sz="2200" dirty="0">
              <a:latin typeface="Calibri" panose="020F0502020204030204" pitchFamily="34" charset="0"/>
            </a:endParaRPr>
          </a:p>
          <a:p>
            <a:pPr lvl="1"/>
            <a:r>
              <a:rPr lang="en-AU" sz="1800" dirty="0">
                <a:latin typeface="Calibri" panose="020F0502020204030204" pitchFamily="34" charset="0"/>
              </a:rPr>
              <a:t>git </a:t>
            </a:r>
            <a:r>
              <a:rPr lang="en-AU" sz="1800" dirty="0" err="1">
                <a:latin typeface="Calibri" panose="020F0502020204030204" pitchFamily="34" charset="0"/>
              </a:rPr>
              <a:t>reflog</a:t>
            </a:r>
            <a:endParaRPr lang="en-AU" sz="1800" dirty="0">
              <a:latin typeface="Calibri" panose="020F0502020204030204" pitchFamily="34" charset="0"/>
            </a:endParaRPr>
          </a:p>
          <a:p>
            <a:pPr lvl="1"/>
            <a:r>
              <a:rPr lang="en-AU" sz="1800" dirty="0">
                <a:latin typeface="Calibri" panose="020F0502020204030204" pitchFamily="34" charset="0"/>
              </a:rPr>
              <a:t>git checkout &lt;your-commit-sha1&gt;</a:t>
            </a:r>
          </a:p>
          <a:p>
            <a:pPr lvl="1"/>
            <a:r>
              <a:rPr lang="en-AU" sz="1800" dirty="0">
                <a:latin typeface="Calibri" panose="020F0502020204030204" pitchFamily="34" charset="0"/>
              </a:rPr>
              <a:t>git checkout master</a:t>
            </a:r>
            <a:endParaRPr lang="en-AU" sz="2200" dirty="0">
              <a:latin typeface="Calibri" panose="020F0502020204030204" pitchFamily="34" charset="0"/>
            </a:endParaRPr>
          </a:p>
        </p:txBody>
      </p:sp>
    </p:spTree>
    <p:extLst>
      <p:ext uri="{BB962C8B-B14F-4D97-AF65-F5344CB8AC3E}">
        <p14:creationId xmlns:p14="http://schemas.microsoft.com/office/powerpoint/2010/main" val="2795716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447800"/>
          </a:xfrm>
        </p:spPr>
        <p:txBody>
          <a:bodyPr>
            <a:normAutofit/>
          </a:bodyPr>
          <a:lstStyle/>
          <a:p>
            <a:r>
              <a:rPr lang="en-US" dirty="0" smtClean="0">
                <a:latin typeface="Calibri" panose="020F0502020204030204" pitchFamily="34" charset="0"/>
              </a:rPr>
              <a:t>Git </a:t>
            </a:r>
            <a:r>
              <a:rPr lang="en-US" sz="4200" dirty="0" smtClean="0">
                <a:latin typeface="Calibri" panose="020F0502020204030204" pitchFamily="34" charset="0"/>
              </a:rPr>
              <a:t>Branching &amp; Tagging</a:t>
            </a:r>
            <a:endParaRPr lang="en-AU" sz="4200" dirty="0">
              <a:latin typeface="Calibri" panose="020F0502020204030204" pitchFamily="34" charset="0"/>
            </a:endParaRPr>
          </a:p>
        </p:txBody>
      </p:sp>
    </p:spTree>
    <p:extLst>
      <p:ext uri="{BB962C8B-B14F-4D97-AF65-F5344CB8AC3E}">
        <p14:creationId xmlns:p14="http://schemas.microsoft.com/office/powerpoint/2010/main" val="31780530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Our very </a:t>
            </a:r>
            <a:r>
              <a:rPr lang="en-US" sz="4000" b="1" i="1" dirty="0" smtClean="0">
                <a:latin typeface="Calibri" panose="020F0502020204030204" pitchFamily="34" charset="0"/>
              </a:rPr>
              <a:t>linear</a:t>
            </a:r>
            <a:r>
              <a:rPr lang="en-US" sz="4000" dirty="0" smtClean="0">
                <a:latin typeface="Calibri" panose="020F0502020204030204" pitchFamily="34" charset="0"/>
              </a:rPr>
              <a:t> story so far…</a:t>
            </a:r>
            <a:endParaRPr lang="en-AU" sz="4000" dirty="0">
              <a:latin typeface="Calibri" panose="020F0502020204030204" pitchFamily="34" charset="0"/>
            </a:endParaRPr>
          </a:p>
        </p:txBody>
      </p:sp>
      <p:sp>
        <p:nvSpPr>
          <p:cNvPr id="4" name="Rounded Rectangle 3"/>
          <p:cNvSpPr/>
          <p:nvPr/>
        </p:nvSpPr>
        <p:spPr>
          <a:xfrm>
            <a:off x="1219200" y="3124200"/>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7ef7ab</a:t>
            </a:r>
          </a:p>
        </p:txBody>
      </p:sp>
      <p:sp>
        <p:nvSpPr>
          <p:cNvPr id="5" name="Rounded Rectangle 4"/>
          <p:cNvSpPr/>
          <p:nvPr/>
        </p:nvSpPr>
        <p:spPr>
          <a:xfrm>
            <a:off x="3434443" y="3124200"/>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ef3ad2</a:t>
            </a:r>
          </a:p>
        </p:txBody>
      </p:sp>
      <p:sp>
        <p:nvSpPr>
          <p:cNvPr id="6" name="Rounded Rectangle 5"/>
          <p:cNvSpPr/>
          <p:nvPr/>
        </p:nvSpPr>
        <p:spPr>
          <a:xfrm>
            <a:off x="5791200" y="3124200"/>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24e4ff</a:t>
            </a:r>
          </a:p>
        </p:txBody>
      </p:sp>
      <p:cxnSp>
        <p:nvCxnSpPr>
          <p:cNvPr id="8" name="Straight Arrow Connector 7"/>
          <p:cNvCxnSpPr/>
          <p:nvPr/>
        </p:nvCxnSpPr>
        <p:spPr>
          <a:xfrm>
            <a:off x="1219200" y="4419600"/>
            <a:ext cx="6172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89251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 Reality…</a:t>
            </a:r>
            <a:endParaRPr lang="en-AU" dirty="0"/>
          </a:p>
        </p:txBody>
      </p:sp>
      <p:sp>
        <p:nvSpPr>
          <p:cNvPr id="4" name="Rounded Rectangle 3"/>
          <p:cNvSpPr/>
          <p:nvPr/>
        </p:nvSpPr>
        <p:spPr>
          <a:xfrm>
            <a:off x="174171" y="4441371"/>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7ef7ab</a:t>
            </a:r>
          </a:p>
        </p:txBody>
      </p:sp>
      <p:sp>
        <p:nvSpPr>
          <p:cNvPr id="5" name="Rounded Rectangle 4"/>
          <p:cNvSpPr/>
          <p:nvPr/>
        </p:nvSpPr>
        <p:spPr>
          <a:xfrm>
            <a:off x="2389414" y="4441371"/>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ef3ad2</a:t>
            </a:r>
          </a:p>
        </p:txBody>
      </p:sp>
      <p:sp>
        <p:nvSpPr>
          <p:cNvPr id="6" name="Rounded Rectangle 5"/>
          <p:cNvSpPr/>
          <p:nvPr/>
        </p:nvSpPr>
        <p:spPr>
          <a:xfrm>
            <a:off x="4746171" y="4441371"/>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24e4ff</a:t>
            </a:r>
          </a:p>
        </p:txBody>
      </p:sp>
      <p:sp>
        <p:nvSpPr>
          <p:cNvPr id="7" name="Rounded Rectangle 6"/>
          <p:cNvSpPr/>
          <p:nvPr/>
        </p:nvSpPr>
        <p:spPr>
          <a:xfrm>
            <a:off x="2389414" y="2536371"/>
            <a:ext cx="16002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ab4efg</a:t>
            </a:r>
          </a:p>
        </p:txBody>
      </p:sp>
      <p:sp>
        <p:nvSpPr>
          <p:cNvPr id="9" name="Rounded Rectangle 8"/>
          <p:cNvSpPr/>
          <p:nvPr/>
        </p:nvSpPr>
        <p:spPr>
          <a:xfrm>
            <a:off x="4555671" y="2536371"/>
            <a:ext cx="16002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6e3fc1</a:t>
            </a:r>
          </a:p>
        </p:txBody>
      </p:sp>
      <p:sp>
        <p:nvSpPr>
          <p:cNvPr id="10" name="Rounded Rectangle 9"/>
          <p:cNvSpPr/>
          <p:nvPr/>
        </p:nvSpPr>
        <p:spPr>
          <a:xfrm>
            <a:off x="7162800" y="4441371"/>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et7jh7</a:t>
            </a:r>
          </a:p>
        </p:txBody>
      </p:sp>
      <p:cxnSp>
        <p:nvCxnSpPr>
          <p:cNvPr id="11" name="Straight Arrow Connector 10"/>
          <p:cNvCxnSpPr/>
          <p:nvPr/>
        </p:nvCxnSpPr>
        <p:spPr>
          <a:xfrm>
            <a:off x="457200" y="5791200"/>
            <a:ext cx="7696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974271" y="3200400"/>
            <a:ext cx="1235529" cy="1066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6346371" y="2993571"/>
            <a:ext cx="1616529" cy="12736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4122964" y="2993571"/>
            <a:ext cx="364671"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Rectangular Callout 17"/>
          <p:cNvSpPr/>
          <p:nvPr/>
        </p:nvSpPr>
        <p:spPr>
          <a:xfrm>
            <a:off x="174171" y="914400"/>
            <a:ext cx="1807029" cy="1524000"/>
          </a:xfrm>
          <a:prstGeom prst="wedgeRectCallout">
            <a:avLst>
              <a:gd name="adj1" fmla="val 40613"/>
              <a:gd name="adj2" fmla="val 9464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Developer branches for an experimental feature..</a:t>
            </a:r>
            <a:endParaRPr lang="en-AU" dirty="0"/>
          </a:p>
        </p:txBody>
      </p:sp>
      <p:sp>
        <p:nvSpPr>
          <p:cNvPr id="20" name="Rectangular Callout 19"/>
          <p:cNvSpPr/>
          <p:nvPr/>
        </p:nvSpPr>
        <p:spPr>
          <a:xfrm>
            <a:off x="7059385" y="1034142"/>
            <a:ext cx="1807029" cy="1524000"/>
          </a:xfrm>
          <a:prstGeom prst="wedgeRectCallout">
            <a:avLst>
              <a:gd name="adj1" fmla="val -44327"/>
              <a:gd name="adj2" fmla="val 9892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Merges changes back to the “master”</a:t>
            </a:r>
            <a:endParaRPr lang="en-AU" dirty="0"/>
          </a:p>
        </p:txBody>
      </p:sp>
    </p:spTree>
    <p:extLst>
      <p:ext uri="{BB962C8B-B14F-4D97-AF65-F5344CB8AC3E}">
        <p14:creationId xmlns:p14="http://schemas.microsoft.com/office/powerpoint/2010/main" val="223407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Calibri" panose="020F0502020204030204" pitchFamily="34" charset="0"/>
              </a:rPr>
              <a:t>Uses of branches</a:t>
            </a:r>
            <a:endParaRPr lang="en-AU"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dirty="0">
                <a:latin typeface="Calibri" panose="020F0502020204030204" pitchFamily="34" charset="0"/>
              </a:rPr>
              <a:t>Experimental features</a:t>
            </a:r>
          </a:p>
          <a:p>
            <a:pPr>
              <a:buFont typeface="Wingdings" panose="05000000000000000000" pitchFamily="2" charset="2"/>
              <a:buChar char="Ø"/>
            </a:pPr>
            <a:endParaRPr lang="en-US" sz="2200" dirty="0" smtClean="0">
              <a:latin typeface="Calibri" panose="020F0502020204030204" pitchFamily="34" charset="0"/>
            </a:endParaRPr>
          </a:p>
          <a:p>
            <a:pPr>
              <a:buFont typeface="Wingdings" panose="05000000000000000000" pitchFamily="2" charset="2"/>
              <a:buChar char="Ø"/>
            </a:pPr>
            <a:r>
              <a:rPr lang="en-US" sz="2200" dirty="0" smtClean="0">
                <a:latin typeface="Calibri" panose="020F0502020204030204" pitchFamily="34" charset="0"/>
              </a:rPr>
              <a:t>Bug fixes</a:t>
            </a:r>
          </a:p>
          <a:p>
            <a:pPr>
              <a:buFont typeface="Wingdings" panose="05000000000000000000" pitchFamily="2" charset="2"/>
              <a:buChar char="Ø"/>
            </a:pPr>
            <a:endParaRPr lang="en-US" sz="2200" dirty="0" smtClean="0">
              <a:latin typeface="Calibri" panose="020F0502020204030204" pitchFamily="34" charset="0"/>
            </a:endParaRPr>
          </a:p>
          <a:p>
            <a:pPr>
              <a:buFont typeface="Wingdings" panose="05000000000000000000" pitchFamily="2" charset="2"/>
              <a:buChar char="Ø"/>
            </a:pPr>
            <a:r>
              <a:rPr lang="en-US" sz="2200" dirty="0" smtClean="0">
                <a:latin typeface="Calibri" panose="020F0502020204030204" pitchFamily="34" charset="0"/>
              </a:rPr>
              <a:t>Release branches</a:t>
            </a:r>
          </a:p>
          <a:p>
            <a:pPr>
              <a:buFont typeface="Wingdings" panose="05000000000000000000" pitchFamily="2" charset="2"/>
              <a:buChar char="Ø"/>
            </a:pPr>
            <a:endParaRPr lang="en-US" sz="2200" dirty="0" smtClean="0">
              <a:latin typeface="Calibri" panose="020F0502020204030204" pitchFamily="34" charset="0"/>
            </a:endParaRPr>
          </a:p>
          <a:p>
            <a:pPr>
              <a:buFont typeface="Wingdings" panose="05000000000000000000" pitchFamily="2" charset="2"/>
              <a:buChar char="Ø"/>
            </a:pPr>
            <a:r>
              <a:rPr lang="en-US" sz="2200" dirty="0" smtClean="0">
                <a:latin typeface="Calibri" panose="020F0502020204030204" pitchFamily="34" charset="0"/>
              </a:rPr>
              <a:t>Integration Branches (CI)</a:t>
            </a:r>
          </a:p>
          <a:p>
            <a:pPr>
              <a:buFont typeface="Wingdings" panose="05000000000000000000" pitchFamily="2" charset="2"/>
              <a:buChar char="Ø"/>
            </a:pPr>
            <a:endParaRPr lang="en-AU" sz="2200" dirty="0">
              <a:latin typeface="Calibri" panose="020F0502020204030204" pitchFamily="34" charset="0"/>
            </a:endParaRPr>
          </a:p>
        </p:txBody>
      </p:sp>
    </p:spTree>
    <p:extLst>
      <p:ext uri="{BB962C8B-B14F-4D97-AF65-F5344CB8AC3E}">
        <p14:creationId xmlns:p14="http://schemas.microsoft.com/office/powerpoint/2010/main" val="22595743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smtClean="0">
                <a:latin typeface="Calibri" panose="020F0502020204030204" pitchFamily="34" charset="0"/>
              </a:rPr>
              <a:t>Branching in </a:t>
            </a:r>
            <a:r>
              <a:rPr lang="en-US" i="1" dirty="0" smtClean="0">
                <a:latin typeface="Calibri" panose="020F0502020204030204" pitchFamily="34" charset="0"/>
              </a:rPr>
              <a:t>enterprise projects</a:t>
            </a:r>
            <a:endParaRPr lang="en-AU" i="1" dirty="0">
              <a:latin typeface="Calibri" panose="020F050202020403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92" y="1066800"/>
            <a:ext cx="7494215" cy="5410200"/>
          </a:xfrm>
        </p:spPr>
      </p:pic>
    </p:spTree>
    <p:extLst>
      <p:ext uri="{BB962C8B-B14F-4D97-AF65-F5344CB8AC3E}">
        <p14:creationId xmlns:p14="http://schemas.microsoft.com/office/powerpoint/2010/main" val="6738435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Calibri" panose="020F0502020204030204" pitchFamily="34" charset="0"/>
              </a:rPr>
              <a:t>Branching in Git</a:t>
            </a:r>
            <a:endParaRPr lang="en-AU" dirty="0">
              <a:latin typeface="Calibri" panose="020F0502020204030204" pitchFamily="34" charset="0"/>
            </a:endParaRPr>
          </a:p>
        </p:txBody>
      </p:sp>
      <p:sp>
        <p:nvSpPr>
          <p:cNvPr id="3" name="Content Placeholder 2"/>
          <p:cNvSpPr>
            <a:spLocks noGrp="1"/>
          </p:cNvSpPr>
          <p:nvPr>
            <p:ph idx="1"/>
          </p:nvPr>
        </p:nvSpPr>
        <p:spPr>
          <a:xfrm>
            <a:off x="457200" y="1295400"/>
            <a:ext cx="8229600" cy="5181600"/>
          </a:xfrm>
        </p:spPr>
        <p:txBody>
          <a:bodyPr>
            <a:noAutofit/>
          </a:bodyPr>
          <a:lstStyle/>
          <a:p>
            <a:r>
              <a:rPr lang="en-US" sz="2200" dirty="0" smtClean="0">
                <a:latin typeface="Calibri" panose="020F0502020204030204" pitchFamily="34" charset="0"/>
              </a:rPr>
              <a:t>To list the </a:t>
            </a:r>
            <a:r>
              <a:rPr lang="en-US" sz="2200" dirty="0">
                <a:latin typeface="Calibri" panose="020F0502020204030204" pitchFamily="34" charset="0"/>
              </a:rPr>
              <a:t>branches in your repo (</a:t>
            </a:r>
            <a:r>
              <a:rPr lang="en-US" sz="2200" dirty="0" err="1">
                <a:latin typeface="Calibri" panose="020F0502020204030204" pitchFamily="34" charset="0"/>
              </a:rPr>
              <a:t>git’s</a:t>
            </a:r>
            <a:r>
              <a:rPr lang="en-US" sz="2200" dirty="0">
                <a:latin typeface="Calibri" panose="020F0502020204030204" pitchFamily="34" charset="0"/>
              </a:rPr>
              <a:t> default branch is called “master</a:t>
            </a:r>
            <a:r>
              <a:rPr lang="en-US" sz="2200" dirty="0" smtClean="0">
                <a:latin typeface="Calibri" panose="020F0502020204030204" pitchFamily="34" charset="0"/>
              </a:rPr>
              <a:t>”).</a:t>
            </a:r>
          </a:p>
          <a:p>
            <a:pPr lvl="1"/>
            <a:r>
              <a:rPr lang="en-US" sz="1800" dirty="0" smtClean="0">
                <a:latin typeface="Calibri" panose="020F0502020204030204" pitchFamily="34" charset="0"/>
              </a:rPr>
              <a:t>git branch</a:t>
            </a:r>
            <a:endParaRPr lang="en-US" sz="1800" dirty="0">
              <a:latin typeface="Calibri" panose="020F0502020204030204" pitchFamily="34" charset="0"/>
            </a:endParaRPr>
          </a:p>
          <a:p>
            <a:endParaRPr lang="en-US" sz="2200" dirty="0">
              <a:latin typeface="Calibri" panose="020F0502020204030204" pitchFamily="34" charset="0"/>
            </a:endParaRPr>
          </a:p>
          <a:p>
            <a:r>
              <a:rPr lang="en-US" sz="2200" b="1" dirty="0">
                <a:latin typeface="Calibri" panose="020F0502020204030204" pitchFamily="34" charset="0"/>
              </a:rPr>
              <a:t>Note:</a:t>
            </a:r>
            <a:r>
              <a:rPr lang="en-US" sz="2200" dirty="0">
                <a:latin typeface="Calibri" panose="020F0502020204030204" pitchFamily="34" charset="0"/>
              </a:rPr>
              <a:t> There is a * against your current branch.</a:t>
            </a:r>
          </a:p>
          <a:p>
            <a:endParaRPr lang="en-US" sz="2200" dirty="0" smtClean="0">
              <a:latin typeface="Calibri" panose="020F0502020204030204" pitchFamily="34" charset="0"/>
            </a:endParaRPr>
          </a:p>
          <a:p>
            <a:r>
              <a:rPr lang="en-US" sz="2200" dirty="0" smtClean="0">
                <a:latin typeface="Calibri" panose="020F0502020204030204" pitchFamily="34" charset="0"/>
              </a:rPr>
              <a:t>To </a:t>
            </a:r>
            <a:r>
              <a:rPr lang="en-US" sz="2200" dirty="0">
                <a:latin typeface="Calibri" panose="020F0502020204030204" pitchFamily="34" charset="0"/>
              </a:rPr>
              <a:t>create a new branch </a:t>
            </a:r>
            <a:r>
              <a:rPr lang="en-US" sz="2200" dirty="0" smtClean="0">
                <a:latin typeface="Calibri" panose="020F0502020204030204" pitchFamily="34" charset="0"/>
              </a:rPr>
              <a:t>(won’t switch </a:t>
            </a:r>
            <a:r>
              <a:rPr lang="en-US" sz="2200" dirty="0">
                <a:latin typeface="Calibri" panose="020F0502020204030204" pitchFamily="34" charset="0"/>
              </a:rPr>
              <a:t>to </a:t>
            </a:r>
            <a:r>
              <a:rPr lang="en-US" sz="2200" dirty="0" smtClean="0">
                <a:latin typeface="Calibri" panose="020F0502020204030204" pitchFamily="34" charset="0"/>
              </a:rPr>
              <a:t>it automatically though). </a:t>
            </a:r>
            <a:r>
              <a:rPr lang="en-US" sz="2200" dirty="0">
                <a:latin typeface="Calibri" panose="020F0502020204030204" pitchFamily="34" charset="0"/>
              </a:rPr>
              <a:t>You then need to </a:t>
            </a:r>
            <a:r>
              <a:rPr lang="en-US" sz="2200" b="1" dirty="0" smtClean="0">
                <a:latin typeface="Calibri" panose="020F0502020204030204" pitchFamily="34" charset="0"/>
              </a:rPr>
              <a:t>checkout </a:t>
            </a:r>
            <a:r>
              <a:rPr lang="en-US" sz="2200" dirty="0" smtClean="0">
                <a:latin typeface="Calibri" panose="020F0502020204030204" pitchFamily="34" charset="0"/>
              </a:rPr>
              <a:t>to </a:t>
            </a:r>
            <a:r>
              <a:rPr lang="en-US" sz="2200" dirty="0">
                <a:latin typeface="Calibri" panose="020F0502020204030204" pitchFamily="34" charset="0"/>
              </a:rPr>
              <a:t>change to it</a:t>
            </a:r>
            <a:r>
              <a:rPr lang="en-US" sz="2200" dirty="0" smtClean="0">
                <a:latin typeface="Calibri" panose="020F0502020204030204" pitchFamily="34" charset="0"/>
              </a:rPr>
              <a:t>.</a:t>
            </a:r>
          </a:p>
          <a:p>
            <a:pPr lvl="1"/>
            <a:r>
              <a:rPr lang="en-US" sz="1800" dirty="0">
                <a:latin typeface="Calibri" panose="020F0502020204030204" pitchFamily="34" charset="0"/>
              </a:rPr>
              <a:t>git branch </a:t>
            </a:r>
            <a:r>
              <a:rPr lang="en-US" sz="1800" dirty="0" err="1" smtClean="0">
                <a:latin typeface="Calibri" panose="020F0502020204030204" pitchFamily="34" charset="0"/>
              </a:rPr>
              <a:t>mynewbranch</a:t>
            </a:r>
            <a:endParaRPr lang="en-US" sz="1800" dirty="0" smtClean="0">
              <a:latin typeface="Calibri" panose="020F0502020204030204" pitchFamily="34" charset="0"/>
            </a:endParaRPr>
          </a:p>
          <a:p>
            <a:pPr lvl="1"/>
            <a:r>
              <a:rPr lang="en-US" sz="1800" dirty="0">
                <a:latin typeface="Calibri" panose="020F0502020204030204" pitchFamily="34" charset="0"/>
              </a:rPr>
              <a:t>git </a:t>
            </a:r>
            <a:r>
              <a:rPr lang="en-US" sz="1800" dirty="0" smtClean="0">
                <a:latin typeface="Calibri" panose="020F0502020204030204" pitchFamily="34" charset="0"/>
              </a:rPr>
              <a:t>checkout </a:t>
            </a:r>
            <a:r>
              <a:rPr lang="en-US" sz="1800" dirty="0" err="1">
                <a:latin typeface="Calibri" panose="020F0502020204030204" pitchFamily="34" charset="0"/>
              </a:rPr>
              <a:t>mynewbranch</a:t>
            </a:r>
            <a:endParaRPr lang="en-US" sz="1800" dirty="0">
              <a:latin typeface="Calibri" panose="020F0502020204030204" pitchFamily="34" charset="0"/>
            </a:endParaRPr>
          </a:p>
          <a:p>
            <a:endParaRPr lang="en-US" sz="2200" dirty="0">
              <a:latin typeface="Calibri" panose="020F0502020204030204" pitchFamily="34" charset="0"/>
            </a:endParaRPr>
          </a:p>
        </p:txBody>
      </p:sp>
    </p:spTree>
    <p:extLst>
      <p:ext uri="{BB962C8B-B14F-4D97-AF65-F5344CB8AC3E}">
        <p14:creationId xmlns:p14="http://schemas.microsoft.com/office/powerpoint/2010/main" val="21121804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Calibri" panose="020F0502020204030204" pitchFamily="34" charset="0"/>
              </a:rPr>
              <a:t>Branching</a:t>
            </a:r>
            <a:endParaRPr lang="en-AU" dirty="0">
              <a:latin typeface="Calibri" panose="020F0502020204030204" pitchFamily="34" charset="0"/>
            </a:endParaRPr>
          </a:p>
        </p:txBody>
      </p:sp>
      <p:sp>
        <p:nvSpPr>
          <p:cNvPr id="3" name="Content Placeholder 2"/>
          <p:cNvSpPr>
            <a:spLocks noGrp="1"/>
          </p:cNvSpPr>
          <p:nvPr>
            <p:ph idx="1"/>
          </p:nvPr>
        </p:nvSpPr>
        <p:spPr>
          <a:xfrm>
            <a:off x="457200" y="1295400"/>
            <a:ext cx="8229600" cy="5181600"/>
          </a:xfrm>
        </p:spPr>
        <p:txBody>
          <a:bodyPr>
            <a:noAutofit/>
          </a:bodyPr>
          <a:lstStyle/>
          <a:p>
            <a:r>
              <a:rPr lang="en-US" sz="2200" dirty="0">
                <a:latin typeface="Calibri" panose="020F0502020204030204" pitchFamily="34" charset="0"/>
              </a:rPr>
              <a:t>The above can be done as a single operation, i.e., to create a new branch and switch to it, use:</a:t>
            </a:r>
          </a:p>
          <a:p>
            <a:pPr lvl="1"/>
            <a:r>
              <a:rPr lang="en-US" sz="1800" b="1" dirty="0">
                <a:latin typeface="Calibri" panose="020F0502020204030204" pitchFamily="34" charset="0"/>
              </a:rPr>
              <a:t>git checkout -b </a:t>
            </a:r>
            <a:r>
              <a:rPr lang="en-US" sz="1800" b="1" dirty="0" err="1" smtClean="0">
                <a:latin typeface="Calibri" panose="020F0502020204030204" pitchFamily="34" charset="0"/>
              </a:rPr>
              <a:t>newBranch</a:t>
            </a:r>
            <a:r>
              <a:rPr lang="en-US" sz="1800" dirty="0" smtClean="0">
                <a:latin typeface="Calibri" panose="020F0502020204030204" pitchFamily="34" charset="0"/>
              </a:rPr>
              <a:t> </a:t>
            </a:r>
            <a:r>
              <a:rPr lang="en-US" sz="1800" dirty="0">
                <a:latin typeface="Calibri" panose="020F0502020204030204" pitchFamily="34" charset="0"/>
              </a:rPr>
              <a:t>(creates a new branch, and checks it out).</a:t>
            </a:r>
          </a:p>
          <a:p>
            <a:endParaRPr lang="en-US" sz="2200" dirty="0" smtClean="0">
              <a:latin typeface="Calibri" panose="020F0502020204030204" pitchFamily="34" charset="0"/>
            </a:endParaRPr>
          </a:p>
          <a:p>
            <a:r>
              <a:rPr lang="en-US" sz="2200" dirty="0" smtClean="0">
                <a:latin typeface="Calibri" panose="020F0502020204030204" pitchFamily="34" charset="0"/>
              </a:rPr>
              <a:t>Branches </a:t>
            </a:r>
            <a:r>
              <a:rPr lang="en-US" sz="2200" dirty="0">
                <a:latin typeface="Calibri" panose="020F0502020204030204" pitchFamily="34" charset="0"/>
              </a:rPr>
              <a:t>are very lightweight in </a:t>
            </a:r>
            <a:r>
              <a:rPr lang="en-US" sz="2200" dirty="0" smtClean="0">
                <a:latin typeface="Calibri" panose="020F0502020204030204" pitchFamily="34" charset="0"/>
              </a:rPr>
              <a:t>Git </a:t>
            </a:r>
            <a:r>
              <a:rPr lang="en-US" sz="2200" dirty="0">
                <a:latin typeface="Calibri" panose="020F0502020204030204" pitchFamily="34" charset="0"/>
              </a:rPr>
              <a:t>(40 bytes), and </a:t>
            </a:r>
            <a:r>
              <a:rPr lang="en-US" sz="2200" dirty="0" smtClean="0">
                <a:latin typeface="Calibri" panose="020F0502020204030204" pitchFamily="34" charset="0"/>
              </a:rPr>
              <a:t>developers are </a:t>
            </a:r>
            <a:r>
              <a:rPr lang="en-US" sz="2200" dirty="0">
                <a:latin typeface="Calibri" panose="020F0502020204030204" pitchFamily="34" charset="0"/>
              </a:rPr>
              <a:t>encouraged to create them </a:t>
            </a:r>
            <a:r>
              <a:rPr lang="en-US" sz="2200" dirty="0" smtClean="0">
                <a:latin typeface="Calibri" panose="020F0502020204030204" pitchFamily="34" charset="0"/>
              </a:rPr>
              <a:t>frequently.</a:t>
            </a:r>
          </a:p>
          <a:p>
            <a:pPr lvl="1"/>
            <a:r>
              <a:rPr lang="en-US" sz="1800" dirty="0" smtClean="0">
                <a:latin typeface="Calibri" panose="020F0502020204030204" pitchFamily="34" charset="0"/>
              </a:rPr>
              <a:t>You </a:t>
            </a:r>
            <a:r>
              <a:rPr lang="en-US" sz="1800" dirty="0">
                <a:latin typeface="Calibri" panose="020F0502020204030204" pitchFamily="34" charset="0"/>
              </a:rPr>
              <a:t>can create branches of branches of branches if you like!</a:t>
            </a:r>
          </a:p>
          <a:p>
            <a:endParaRPr lang="en-US" sz="2200" dirty="0" smtClean="0">
              <a:latin typeface="Calibri" panose="020F0502020204030204" pitchFamily="34" charset="0"/>
            </a:endParaRPr>
          </a:p>
          <a:p>
            <a:r>
              <a:rPr lang="en-US" sz="2200" dirty="0" smtClean="0">
                <a:latin typeface="Calibri" panose="020F0502020204030204" pitchFamily="34" charset="0"/>
              </a:rPr>
              <a:t>To delete the new branch:</a:t>
            </a:r>
          </a:p>
          <a:p>
            <a:pPr lvl="1"/>
            <a:r>
              <a:rPr lang="en-US" sz="1800" dirty="0" smtClean="0">
                <a:latin typeface="Calibri" panose="020F0502020204030204" pitchFamily="34" charset="0"/>
              </a:rPr>
              <a:t>git branch -d </a:t>
            </a:r>
            <a:r>
              <a:rPr lang="en-US" sz="1800" dirty="0" err="1" smtClean="0">
                <a:latin typeface="Calibri" panose="020F0502020204030204" pitchFamily="34" charset="0"/>
              </a:rPr>
              <a:t>newBranch</a:t>
            </a:r>
            <a:endParaRPr lang="en-AU" sz="1800" dirty="0">
              <a:latin typeface="Calibri" panose="020F0502020204030204" pitchFamily="34" charset="0"/>
            </a:endParaRPr>
          </a:p>
        </p:txBody>
      </p:sp>
    </p:spTree>
    <p:extLst>
      <p:ext uri="{BB962C8B-B14F-4D97-AF65-F5344CB8AC3E}">
        <p14:creationId xmlns:p14="http://schemas.microsoft.com/office/powerpoint/2010/main" val="16026160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Autofit/>
          </a:bodyPr>
          <a:lstStyle/>
          <a:p>
            <a:r>
              <a:rPr lang="en-US" sz="4000" dirty="0" smtClean="0">
                <a:latin typeface="Calibri" panose="020F0502020204030204" pitchFamily="34" charset="0"/>
              </a:rPr>
              <a:t>Stash changes</a:t>
            </a:r>
            <a:endParaRPr lang="en-AU" sz="4000" dirty="0">
              <a:latin typeface="Calibri" panose="020F0502020204030204" pitchFamily="34" charset="0"/>
            </a:endParaRPr>
          </a:p>
        </p:txBody>
      </p:sp>
      <p:sp>
        <p:nvSpPr>
          <p:cNvPr id="3" name="Content Placeholder 2"/>
          <p:cNvSpPr>
            <a:spLocks noGrp="1"/>
          </p:cNvSpPr>
          <p:nvPr>
            <p:ph idx="1"/>
          </p:nvPr>
        </p:nvSpPr>
        <p:spPr>
          <a:xfrm>
            <a:off x="457200" y="927100"/>
            <a:ext cx="8229600" cy="5702300"/>
          </a:xfrm>
        </p:spPr>
        <p:txBody>
          <a:bodyPr>
            <a:noAutofit/>
          </a:bodyPr>
          <a:lstStyle/>
          <a:p>
            <a:r>
              <a:rPr lang="en-US" sz="2200" dirty="0">
                <a:latin typeface="Calibri" panose="020F0502020204030204" pitchFamily="34" charset="0"/>
              </a:rPr>
              <a:t>If you have some files in progress, but want to move between branches, </a:t>
            </a:r>
            <a:r>
              <a:rPr lang="en-US" sz="2200" b="1" dirty="0">
                <a:latin typeface="Calibri" panose="020F0502020204030204" pitchFamily="34" charset="0"/>
              </a:rPr>
              <a:t>git stash</a:t>
            </a:r>
            <a:r>
              <a:rPr lang="en-US" sz="2200" dirty="0">
                <a:latin typeface="Calibri" panose="020F0502020204030204" pitchFamily="34" charset="0"/>
              </a:rPr>
              <a:t> let’s you put them away for a rainy day</a:t>
            </a:r>
            <a:r>
              <a:rPr lang="en-US" sz="2200" dirty="0" smtClean="0">
                <a:latin typeface="Calibri" panose="020F0502020204030204" pitchFamily="34" charset="0"/>
              </a:rPr>
              <a:t>.</a:t>
            </a:r>
          </a:p>
          <a:p>
            <a:pPr lvl="1"/>
            <a:r>
              <a:rPr lang="en-US" sz="1800" dirty="0">
                <a:latin typeface="Calibri" panose="020F0502020204030204" pitchFamily="34" charset="0"/>
              </a:rPr>
              <a:t>git stash</a:t>
            </a:r>
          </a:p>
          <a:p>
            <a:endParaRPr lang="en-US" sz="2200" dirty="0">
              <a:latin typeface="Calibri" panose="020F0502020204030204" pitchFamily="34" charset="0"/>
            </a:endParaRPr>
          </a:p>
          <a:p>
            <a:r>
              <a:rPr lang="en-US" sz="2200" dirty="0" smtClean="0">
                <a:latin typeface="Calibri" panose="020F0502020204030204" pitchFamily="34" charset="0"/>
              </a:rPr>
              <a:t>List stashed changes:</a:t>
            </a:r>
          </a:p>
          <a:p>
            <a:pPr lvl="1"/>
            <a:r>
              <a:rPr lang="en-US" sz="1800" dirty="0" smtClean="0">
                <a:latin typeface="Calibri" panose="020F0502020204030204" pitchFamily="34" charset="0"/>
              </a:rPr>
              <a:t>git stash list</a:t>
            </a:r>
          </a:p>
          <a:p>
            <a:endParaRPr lang="en-US" sz="2200" dirty="0" smtClean="0">
              <a:latin typeface="Calibri" panose="020F0502020204030204" pitchFamily="34" charset="0"/>
            </a:endParaRPr>
          </a:p>
          <a:p>
            <a:r>
              <a:rPr lang="en-US" sz="2200" dirty="0">
                <a:latin typeface="Calibri" panose="020F0502020204030204" pitchFamily="34" charset="0"/>
              </a:rPr>
              <a:t>The stash is a stack, which you can either </a:t>
            </a:r>
            <a:r>
              <a:rPr lang="en-US" sz="2200" b="1" dirty="0">
                <a:latin typeface="Calibri" panose="020F0502020204030204" pitchFamily="34" charset="0"/>
              </a:rPr>
              <a:t>pop </a:t>
            </a:r>
            <a:r>
              <a:rPr lang="en-US" sz="2200" dirty="0">
                <a:latin typeface="Calibri" panose="020F0502020204030204" pitchFamily="34" charset="0"/>
              </a:rPr>
              <a:t>(pull off the top element, removing from stack) or </a:t>
            </a:r>
            <a:r>
              <a:rPr lang="en-US" sz="2200" b="1" dirty="0">
                <a:latin typeface="Calibri" panose="020F0502020204030204" pitchFamily="34" charset="0"/>
              </a:rPr>
              <a:t>apply </a:t>
            </a:r>
            <a:r>
              <a:rPr lang="en-US" sz="2200" dirty="0">
                <a:latin typeface="Calibri" panose="020F0502020204030204" pitchFamily="34" charset="0"/>
              </a:rPr>
              <a:t>(pull off and apply </a:t>
            </a:r>
            <a:r>
              <a:rPr lang="en-US" sz="2200" i="1" dirty="0">
                <a:latin typeface="Calibri" panose="020F0502020204030204" pitchFamily="34" charset="0"/>
              </a:rPr>
              <a:t>without</a:t>
            </a:r>
            <a:r>
              <a:rPr lang="en-US" sz="2200" b="1" dirty="0">
                <a:latin typeface="Calibri" panose="020F0502020204030204" pitchFamily="34" charset="0"/>
              </a:rPr>
              <a:t> </a:t>
            </a:r>
            <a:r>
              <a:rPr lang="en-US" sz="2200" dirty="0">
                <a:latin typeface="Calibri" panose="020F0502020204030204" pitchFamily="34" charset="0"/>
              </a:rPr>
              <a:t>removing from stack). As a safety measure, </a:t>
            </a:r>
            <a:r>
              <a:rPr lang="en-US" sz="2200" dirty="0" smtClean="0">
                <a:latin typeface="Calibri" panose="020F0502020204030204" pitchFamily="34" charset="0"/>
              </a:rPr>
              <a:t>always </a:t>
            </a:r>
            <a:r>
              <a:rPr lang="en-US" sz="2200" b="1" dirty="0">
                <a:latin typeface="Calibri" panose="020F0502020204030204" pitchFamily="34" charset="0"/>
              </a:rPr>
              <a:t>apply</a:t>
            </a:r>
            <a:r>
              <a:rPr lang="en-US" sz="2200" dirty="0">
                <a:latin typeface="Calibri" panose="020F0502020204030204" pitchFamily="34" charset="0"/>
              </a:rPr>
              <a:t>.</a:t>
            </a:r>
          </a:p>
          <a:p>
            <a:pPr lvl="1"/>
            <a:r>
              <a:rPr lang="en-US" sz="1800" dirty="0" smtClean="0">
                <a:latin typeface="Calibri" panose="020F0502020204030204" pitchFamily="34" charset="0"/>
              </a:rPr>
              <a:t>git stash apply</a:t>
            </a:r>
          </a:p>
          <a:p>
            <a:pPr lvl="1"/>
            <a:r>
              <a:rPr lang="en-US" sz="1800" dirty="0" smtClean="0">
                <a:latin typeface="Calibri" panose="020F0502020204030204" pitchFamily="34" charset="0"/>
              </a:rPr>
              <a:t>git stash pop</a:t>
            </a:r>
          </a:p>
          <a:p>
            <a:endParaRPr lang="en-US" sz="2200" dirty="0" smtClean="0">
              <a:latin typeface="Calibri" panose="020F0502020204030204" pitchFamily="34" charset="0"/>
            </a:endParaRPr>
          </a:p>
          <a:p>
            <a:r>
              <a:rPr lang="en-US" sz="2200" dirty="0" smtClean="0">
                <a:latin typeface="Calibri" panose="020F0502020204030204" pitchFamily="34" charset="0"/>
              </a:rPr>
              <a:t>Clear the stash:</a:t>
            </a:r>
          </a:p>
          <a:p>
            <a:pPr lvl="1"/>
            <a:r>
              <a:rPr lang="en-US" sz="1800" dirty="0" smtClean="0">
                <a:latin typeface="Calibri" panose="020F0502020204030204" pitchFamily="34" charset="0"/>
              </a:rPr>
              <a:t>git stash clear</a:t>
            </a:r>
            <a:endParaRPr lang="en-AU" sz="1800" dirty="0">
              <a:latin typeface="Calibri" panose="020F0502020204030204" pitchFamily="34" charset="0"/>
            </a:endParaRPr>
          </a:p>
        </p:txBody>
      </p:sp>
    </p:spTree>
    <p:extLst>
      <p:ext uri="{BB962C8B-B14F-4D97-AF65-F5344CB8AC3E}">
        <p14:creationId xmlns:p14="http://schemas.microsoft.com/office/powerpoint/2010/main" val="18269466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Calibri" panose="020F0502020204030204" pitchFamily="34" charset="0"/>
              </a:rPr>
              <a:t>Merging branches</a:t>
            </a:r>
            <a:endParaRPr lang="en-AU" dirty="0">
              <a:latin typeface="Calibri" panose="020F0502020204030204" pitchFamily="34" charset="0"/>
            </a:endParaRPr>
          </a:p>
        </p:txBody>
      </p:sp>
      <p:sp>
        <p:nvSpPr>
          <p:cNvPr id="3" name="Content Placeholder 2"/>
          <p:cNvSpPr>
            <a:spLocks noGrp="1"/>
          </p:cNvSpPr>
          <p:nvPr>
            <p:ph idx="1"/>
          </p:nvPr>
        </p:nvSpPr>
        <p:spPr>
          <a:xfrm>
            <a:off x="457200" y="914400"/>
            <a:ext cx="8229600" cy="5562600"/>
          </a:xfrm>
        </p:spPr>
        <p:txBody>
          <a:bodyPr>
            <a:noAutofit/>
          </a:bodyPr>
          <a:lstStyle/>
          <a:p>
            <a:r>
              <a:rPr lang="en-US" sz="2200" b="1" dirty="0">
                <a:solidFill>
                  <a:srgbClr val="FF0000"/>
                </a:solidFill>
                <a:latin typeface="Calibri" panose="020F0502020204030204" pitchFamily="34" charset="0"/>
              </a:rPr>
              <a:t>Merging</a:t>
            </a:r>
            <a:r>
              <a:rPr lang="en-US" sz="2200" dirty="0">
                <a:latin typeface="Calibri" panose="020F0502020204030204" pitchFamily="34" charset="0"/>
              </a:rPr>
              <a:t> creates a commit with two parents (for example, the master and development branch).</a:t>
            </a: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r>
              <a:rPr lang="en-US" sz="2200" dirty="0" smtClean="0">
                <a:latin typeface="Calibri" panose="020F0502020204030204" pitchFamily="34" charset="0"/>
              </a:rPr>
              <a:t>In </a:t>
            </a:r>
            <a:r>
              <a:rPr lang="en-US" sz="2200" dirty="0">
                <a:latin typeface="Calibri" panose="020F0502020204030204" pitchFamily="34" charset="0"/>
              </a:rPr>
              <a:t>fact, you can merge any number of changes at once (several feature branches in master) which is called an </a:t>
            </a:r>
            <a:r>
              <a:rPr lang="en-US" sz="2200" b="1" i="1" dirty="0">
                <a:latin typeface="Calibri" panose="020F0502020204030204" pitchFamily="34" charset="0"/>
              </a:rPr>
              <a:t>octopus merge</a:t>
            </a:r>
            <a:r>
              <a:rPr lang="en-US" sz="2200" dirty="0">
                <a:latin typeface="Calibri" panose="020F0502020204030204" pitchFamily="34" charset="0"/>
              </a:rPr>
              <a:t>.</a:t>
            </a:r>
          </a:p>
        </p:txBody>
      </p:sp>
      <p:sp>
        <p:nvSpPr>
          <p:cNvPr id="4" name="Rounded Rectangle 3"/>
          <p:cNvSpPr/>
          <p:nvPr/>
        </p:nvSpPr>
        <p:spPr>
          <a:xfrm>
            <a:off x="889000" y="3676650"/>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22e4ff</a:t>
            </a:r>
          </a:p>
        </p:txBody>
      </p:sp>
      <p:sp>
        <p:nvSpPr>
          <p:cNvPr id="5" name="Rounded Rectangle 4"/>
          <p:cNvSpPr/>
          <p:nvPr/>
        </p:nvSpPr>
        <p:spPr>
          <a:xfrm>
            <a:off x="876300" y="1943100"/>
            <a:ext cx="16002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6e3fd1</a:t>
            </a:r>
          </a:p>
        </p:txBody>
      </p:sp>
      <p:sp>
        <p:nvSpPr>
          <p:cNvPr id="6" name="Rounded Rectangle 5"/>
          <p:cNvSpPr/>
          <p:nvPr/>
        </p:nvSpPr>
        <p:spPr>
          <a:xfrm>
            <a:off x="4927600" y="3657600"/>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ee7ee7</a:t>
            </a:r>
          </a:p>
        </p:txBody>
      </p:sp>
      <p:cxnSp>
        <p:nvCxnSpPr>
          <p:cNvPr id="7" name="Straight Arrow Connector 6"/>
          <p:cNvCxnSpPr/>
          <p:nvPr/>
        </p:nvCxnSpPr>
        <p:spPr>
          <a:xfrm flipV="1">
            <a:off x="2501900" y="4133850"/>
            <a:ext cx="2413000" cy="476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a:stCxn id="5" idx="3"/>
          </p:cNvCxnSpPr>
          <p:nvPr/>
        </p:nvCxnSpPr>
        <p:spPr>
          <a:xfrm>
            <a:off x="2476500" y="2400300"/>
            <a:ext cx="2438400" cy="1295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 name="Rectangular Callout 8"/>
          <p:cNvSpPr/>
          <p:nvPr/>
        </p:nvSpPr>
        <p:spPr>
          <a:xfrm>
            <a:off x="6451599" y="1638300"/>
            <a:ext cx="1807029" cy="1524000"/>
          </a:xfrm>
          <a:prstGeom prst="wedgeRectCallout">
            <a:avLst>
              <a:gd name="adj1" fmla="val -63611"/>
              <a:gd name="adj2" fmla="val 809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Merge creates a new commit with two parents</a:t>
            </a:r>
            <a:endParaRPr lang="en-AU" dirty="0"/>
          </a:p>
        </p:txBody>
      </p:sp>
    </p:spTree>
    <p:extLst>
      <p:ext uri="{BB962C8B-B14F-4D97-AF65-F5344CB8AC3E}">
        <p14:creationId xmlns:p14="http://schemas.microsoft.com/office/powerpoint/2010/main" val="2704658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AU" sz="4000" dirty="0" smtClean="0">
                <a:latin typeface="Calibri" panose="020F0502020204030204" pitchFamily="34" charset="0"/>
              </a:rPr>
              <a:t>Centralized VCS</a:t>
            </a:r>
            <a:endParaRPr lang="en-AU" sz="4000" dirty="0">
              <a:latin typeface="Calibri" panose="020F0502020204030204" pitchFamily="34" charset="0"/>
            </a:endParaRPr>
          </a:p>
        </p:txBody>
      </p:sp>
      <p:sp>
        <p:nvSpPr>
          <p:cNvPr id="3" name="Content Placeholder 2"/>
          <p:cNvSpPr>
            <a:spLocks noGrp="1"/>
          </p:cNvSpPr>
          <p:nvPr>
            <p:ph idx="1"/>
          </p:nvPr>
        </p:nvSpPr>
        <p:spPr>
          <a:xfrm>
            <a:off x="457200" y="990600"/>
            <a:ext cx="8229600" cy="5715000"/>
          </a:xfrm>
        </p:spPr>
        <p:txBody>
          <a:bodyPr>
            <a:noAutofit/>
          </a:bodyPr>
          <a:lstStyle/>
          <a:p>
            <a:r>
              <a:rPr lang="en-US" sz="2200" dirty="0">
                <a:latin typeface="Calibri" panose="020F0502020204030204" pitchFamily="34" charset="0"/>
              </a:rPr>
              <a:t>Most modern VCS deal with “</a:t>
            </a:r>
            <a:r>
              <a:rPr lang="en-US" sz="2200" i="1" dirty="0" err="1">
                <a:latin typeface="Calibri" panose="020F0502020204030204" pitchFamily="34" charset="0"/>
              </a:rPr>
              <a:t>changesets</a:t>
            </a:r>
            <a:r>
              <a:rPr lang="en-US" sz="2200" dirty="0">
                <a:latin typeface="Calibri" panose="020F0502020204030204" pitchFamily="34" charset="0"/>
              </a:rPr>
              <a:t>,” which simply are a groups of changes (possibly to many files) that should be treated as a cohesive whole</a:t>
            </a:r>
            <a:r>
              <a:rPr lang="en-US" sz="2200" dirty="0" smtClean="0">
                <a:latin typeface="Calibri" panose="020F0502020204030204" pitchFamily="34" charset="0"/>
              </a:rPr>
              <a:t>.</a:t>
            </a:r>
          </a:p>
          <a:p>
            <a:endParaRPr lang="en-US" sz="2200" dirty="0" smtClean="0">
              <a:latin typeface="Calibri" panose="020F0502020204030204" pitchFamily="34" charset="0"/>
            </a:endParaRPr>
          </a:p>
          <a:p>
            <a:r>
              <a:rPr lang="en-US" sz="2200" dirty="0" smtClean="0">
                <a:latin typeface="Calibri" panose="020F0502020204030204" pitchFamily="34" charset="0"/>
              </a:rPr>
              <a:t>Typical usage workflow (for </a:t>
            </a:r>
            <a:r>
              <a:rPr lang="en-US" sz="2200" i="1" dirty="0">
                <a:latin typeface="Calibri" panose="020F0502020204030204" pitchFamily="34" charset="0"/>
              </a:rPr>
              <a:t>adding a new feature</a:t>
            </a:r>
            <a:r>
              <a:rPr lang="en-US" sz="2200" dirty="0">
                <a:latin typeface="Calibri" panose="020F0502020204030204" pitchFamily="34" charset="0"/>
              </a:rPr>
              <a:t> or </a:t>
            </a:r>
            <a:r>
              <a:rPr lang="en-US" sz="2200" i="1" dirty="0">
                <a:latin typeface="Calibri" panose="020F0502020204030204" pitchFamily="34" charset="0"/>
              </a:rPr>
              <a:t>fixing a </a:t>
            </a:r>
            <a:r>
              <a:rPr lang="en-US" sz="2200" i="1" dirty="0" smtClean="0">
                <a:latin typeface="Calibri" panose="020F0502020204030204" pitchFamily="34" charset="0"/>
              </a:rPr>
              <a:t>bug</a:t>
            </a:r>
            <a:r>
              <a:rPr lang="en-US" sz="2200" dirty="0" smtClean="0">
                <a:latin typeface="Calibri" panose="020F0502020204030204" pitchFamily="34" charset="0"/>
              </a:rPr>
              <a:t>):</a:t>
            </a:r>
          </a:p>
          <a:p>
            <a:pPr marL="800100" lvl="1" indent="-342900">
              <a:buFont typeface="+mj-lt"/>
              <a:buAutoNum type="arabicPeriod"/>
            </a:pPr>
            <a:r>
              <a:rPr lang="en-US" sz="1800" dirty="0" smtClean="0">
                <a:latin typeface="Calibri" panose="020F0502020204030204" pitchFamily="34" charset="0"/>
              </a:rPr>
              <a:t>Pull </a:t>
            </a:r>
            <a:r>
              <a:rPr lang="en-US" sz="1800" dirty="0">
                <a:latin typeface="Calibri" panose="020F0502020204030204" pitchFamily="34" charset="0"/>
              </a:rPr>
              <a:t>down any changes other people have made from the central </a:t>
            </a:r>
            <a:r>
              <a:rPr lang="en-US" sz="1800" dirty="0" smtClean="0">
                <a:latin typeface="Calibri" panose="020F0502020204030204" pitchFamily="34" charset="0"/>
              </a:rPr>
              <a:t>server.</a:t>
            </a:r>
          </a:p>
          <a:p>
            <a:pPr marL="800100" lvl="1" indent="-342900">
              <a:buFont typeface="+mj-lt"/>
              <a:buAutoNum type="arabicPeriod"/>
            </a:pPr>
            <a:r>
              <a:rPr lang="en-US" sz="1800" dirty="0" smtClean="0">
                <a:latin typeface="Calibri" panose="020F0502020204030204" pitchFamily="34" charset="0"/>
              </a:rPr>
              <a:t>Make </a:t>
            </a:r>
            <a:r>
              <a:rPr lang="en-US" sz="1800" dirty="0">
                <a:latin typeface="Calibri" panose="020F0502020204030204" pitchFamily="34" charset="0"/>
              </a:rPr>
              <a:t>your changes, and make sure they work </a:t>
            </a:r>
            <a:r>
              <a:rPr lang="en-US" sz="1800" dirty="0" smtClean="0">
                <a:latin typeface="Calibri" panose="020F0502020204030204" pitchFamily="34" charset="0"/>
              </a:rPr>
              <a:t>properly.</a:t>
            </a:r>
          </a:p>
          <a:p>
            <a:pPr marL="800100" lvl="1" indent="-342900">
              <a:buFont typeface="+mj-lt"/>
              <a:buAutoNum type="arabicPeriod"/>
            </a:pPr>
            <a:r>
              <a:rPr lang="en-US" sz="1800" dirty="0" smtClean="0">
                <a:latin typeface="Calibri" panose="020F0502020204030204" pitchFamily="34" charset="0"/>
              </a:rPr>
              <a:t>Commit </a:t>
            </a:r>
            <a:r>
              <a:rPr lang="en-US" sz="1800" dirty="0">
                <a:latin typeface="Calibri" panose="020F0502020204030204" pitchFamily="34" charset="0"/>
              </a:rPr>
              <a:t>your changes to the central server, so other </a:t>
            </a:r>
            <a:r>
              <a:rPr lang="en-US" sz="1800" dirty="0" smtClean="0">
                <a:latin typeface="Calibri" panose="020F0502020204030204" pitchFamily="34" charset="0"/>
              </a:rPr>
              <a:t>contributors </a:t>
            </a:r>
            <a:r>
              <a:rPr lang="en-US" sz="1800" dirty="0">
                <a:latin typeface="Calibri" panose="020F0502020204030204" pitchFamily="34" charset="0"/>
              </a:rPr>
              <a:t>can see </a:t>
            </a:r>
            <a:r>
              <a:rPr lang="en-US" sz="1800" dirty="0" smtClean="0">
                <a:latin typeface="Calibri" panose="020F0502020204030204" pitchFamily="34" charset="0"/>
              </a:rPr>
              <a:t>them as well.</a:t>
            </a:r>
            <a:endParaRPr lang="en-US" sz="1800" dirty="0">
              <a:latin typeface="Calibri" panose="020F0502020204030204" pitchFamily="34" charset="0"/>
            </a:endParaRPr>
          </a:p>
          <a:p>
            <a:endParaRPr lang="en-US" sz="2200" dirty="0" smtClean="0">
              <a:latin typeface="Calibri" panose="020F0502020204030204" pitchFamily="34" charset="0"/>
            </a:endParaRPr>
          </a:p>
          <a:p>
            <a:r>
              <a:rPr lang="en-US" sz="2200" dirty="0" smtClean="0">
                <a:latin typeface="Calibri" panose="020F0502020204030204" pitchFamily="34" charset="0"/>
              </a:rPr>
              <a:t>Some </a:t>
            </a:r>
            <a:r>
              <a:rPr lang="en-US" sz="2200" dirty="0">
                <a:latin typeface="Calibri" panose="020F0502020204030204" pitchFamily="34" charset="0"/>
              </a:rPr>
              <a:t>of the most common centralized Version Control systems include:</a:t>
            </a:r>
          </a:p>
          <a:p>
            <a:pPr lvl="1"/>
            <a:r>
              <a:rPr lang="en-US" sz="1800" dirty="0">
                <a:latin typeface="Calibri" panose="020F0502020204030204" pitchFamily="34" charset="0"/>
              </a:rPr>
              <a:t>Concurrent Versions System (CVS)</a:t>
            </a:r>
          </a:p>
          <a:p>
            <a:pPr lvl="1"/>
            <a:r>
              <a:rPr lang="en-US" sz="1800" dirty="0">
                <a:latin typeface="Calibri" panose="020F0502020204030204" pitchFamily="34" charset="0"/>
              </a:rPr>
              <a:t>Subversion (</a:t>
            </a:r>
            <a:r>
              <a:rPr lang="en-US" sz="1800" b="1" dirty="0">
                <a:latin typeface="Calibri" panose="020F0502020204030204" pitchFamily="34" charset="0"/>
              </a:rPr>
              <a:t>SVN</a:t>
            </a:r>
            <a:r>
              <a:rPr lang="en-US" sz="1800" dirty="0">
                <a:latin typeface="Calibri" panose="020F0502020204030204" pitchFamily="34" charset="0"/>
              </a:rPr>
              <a:t>)</a:t>
            </a:r>
          </a:p>
          <a:p>
            <a:pPr lvl="1"/>
            <a:r>
              <a:rPr lang="en-US" sz="1800" dirty="0">
                <a:latin typeface="Calibri" panose="020F0502020204030204" pitchFamily="34" charset="0"/>
              </a:rPr>
              <a:t>Perforce</a:t>
            </a:r>
          </a:p>
          <a:p>
            <a:pPr marL="800100" lvl="1" indent="-342900">
              <a:buFont typeface="+mj-lt"/>
              <a:buAutoNum type="arabicPeriod"/>
            </a:pPr>
            <a:endParaRPr lang="en-US" sz="1800" dirty="0" smtClean="0">
              <a:latin typeface="Calibri" panose="020F0502020204030204" pitchFamily="34" charset="0"/>
            </a:endParaRPr>
          </a:p>
        </p:txBody>
      </p:sp>
    </p:spTree>
    <p:extLst>
      <p:ext uri="{BB962C8B-B14F-4D97-AF65-F5344CB8AC3E}">
        <p14:creationId xmlns:p14="http://schemas.microsoft.com/office/powerpoint/2010/main" val="40873272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Calibri" panose="020F0502020204030204" pitchFamily="34" charset="0"/>
              </a:rPr>
              <a:t>Handling Conflicts</a:t>
            </a:r>
            <a:endParaRPr lang="en-AU" dirty="0">
              <a:latin typeface="Calibri" panose="020F0502020204030204" pitchFamily="34" charset="0"/>
            </a:endParaRPr>
          </a:p>
        </p:txBody>
      </p:sp>
      <p:sp>
        <p:nvSpPr>
          <p:cNvPr id="3" name="Content Placeholder 2"/>
          <p:cNvSpPr>
            <a:spLocks noGrp="1"/>
          </p:cNvSpPr>
          <p:nvPr>
            <p:ph idx="1"/>
          </p:nvPr>
        </p:nvSpPr>
        <p:spPr>
          <a:xfrm>
            <a:off x="457200" y="1143000"/>
            <a:ext cx="8229600" cy="5257800"/>
          </a:xfrm>
        </p:spPr>
        <p:txBody>
          <a:bodyPr>
            <a:normAutofit/>
          </a:bodyPr>
          <a:lstStyle/>
          <a:p>
            <a:r>
              <a:rPr lang="en-US" sz="2200" dirty="0" smtClean="0">
                <a:latin typeface="Calibri" panose="020F0502020204030204" pitchFamily="34" charset="0"/>
              </a:rPr>
              <a:t>When </a:t>
            </a:r>
            <a:r>
              <a:rPr lang="en-US" sz="2200" dirty="0">
                <a:latin typeface="Calibri" panose="020F0502020204030204" pitchFamily="34" charset="0"/>
              </a:rPr>
              <a:t>a file has been modified by “both sides”, it’s sometimes </a:t>
            </a:r>
            <a:r>
              <a:rPr lang="en-US" sz="2200" dirty="0" smtClean="0">
                <a:latin typeface="Calibri" panose="020F0502020204030204" pitchFamily="34" charset="0"/>
              </a:rPr>
              <a:t>easier to </a:t>
            </a:r>
            <a:r>
              <a:rPr lang="en-US" sz="2200" dirty="0">
                <a:latin typeface="Calibri" panose="020F0502020204030204" pitchFamily="34" charset="0"/>
              </a:rPr>
              <a:t>just accept our changes or their </a:t>
            </a:r>
            <a:r>
              <a:rPr lang="en-US" sz="2200" dirty="0" smtClean="0">
                <a:latin typeface="Calibri" panose="020F0502020204030204" pitchFamily="34" charset="0"/>
              </a:rPr>
              <a:t>changes (in case they include the other contributor’s changes), </a:t>
            </a:r>
            <a:r>
              <a:rPr lang="en-US" sz="2200" dirty="0">
                <a:latin typeface="Calibri" panose="020F0502020204030204" pitchFamily="34" charset="0"/>
              </a:rPr>
              <a:t>and not resolve the issues</a:t>
            </a:r>
            <a:r>
              <a:rPr lang="en-US" sz="2200" dirty="0" smtClean="0">
                <a:latin typeface="Calibri" panose="020F0502020204030204" pitchFamily="34" charset="0"/>
              </a:rPr>
              <a:t>.</a:t>
            </a:r>
          </a:p>
          <a:p>
            <a:pPr lvl="1"/>
            <a:r>
              <a:rPr lang="en-US" sz="1800" dirty="0">
                <a:latin typeface="Calibri" panose="020F0502020204030204" pitchFamily="34" charset="0"/>
              </a:rPr>
              <a:t>git status</a:t>
            </a:r>
          </a:p>
          <a:p>
            <a:pPr lvl="1"/>
            <a:r>
              <a:rPr lang="en-US" sz="1800" dirty="0">
                <a:latin typeface="Calibri" panose="020F0502020204030204" pitchFamily="34" charset="0"/>
              </a:rPr>
              <a:t>git checkout --ours myfile.txt</a:t>
            </a:r>
          </a:p>
          <a:p>
            <a:pPr lvl="1"/>
            <a:r>
              <a:rPr lang="en-US" sz="1800" dirty="0">
                <a:latin typeface="Calibri" panose="020F0502020204030204" pitchFamily="34" charset="0"/>
              </a:rPr>
              <a:t>git checkout --theirs theirfile.txt</a:t>
            </a:r>
          </a:p>
          <a:p>
            <a:endParaRPr lang="en-US" sz="2200" dirty="0" smtClean="0">
              <a:latin typeface="Calibri" panose="020F0502020204030204" pitchFamily="34" charset="0"/>
            </a:endParaRPr>
          </a:p>
          <a:p>
            <a:r>
              <a:rPr lang="en-US" sz="2200" dirty="0" smtClean="0">
                <a:latin typeface="Calibri" panose="020F0502020204030204" pitchFamily="34" charset="0"/>
              </a:rPr>
              <a:t>Alternatively, the file with the conflict can be opened (in your preferred text editor, file browser or software development IDE [e.g., </a:t>
            </a:r>
            <a:r>
              <a:rPr lang="en-US" sz="2200" dirty="0" err="1" smtClean="0">
                <a:latin typeface="Calibri" panose="020F0502020204030204" pitchFamily="34" charset="0"/>
              </a:rPr>
              <a:t>Netbeans</a:t>
            </a:r>
            <a:r>
              <a:rPr lang="en-US" sz="2200" dirty="0" smtClean="0">
                <a:latin typeface="Calibri" panose="020F0502020204030204" pitchFamily="34" charset="0"/>
              </a:rPr>
              <a:t>, Eclipse, IntelliJ, etc.]) to resolve the error manually.</a:t>
            </a:r>
          </a:p>
          <a:p>
            <a:endParaRPr lang="en-US" sz="2200" dirty="0">
              <a:latin typeface="Calibri" panose="020F0502020204030204" pitchFamily="34" charset="0"/>
            </a:endParaRPr>
          </a:p>
          <a:p>
            <a:r>
              <a:rPr lang="en-US" sz="2200" dirty="0" smtClean="0">
                <a:latin typeface="Calibri" panose="020F0502020204030204" pitchFamily="34" charset="0"/>
              </a:rPr>
              <a:t>Git highlights the conflict with the appropriate sub-section of the file in question and it can be review and then committed by the user.</a:t>
            </a:r>
            <a:endParaRPr lang="en-US" sz="2200" dirty="0">
              <a:latin typeface="Calibri" panose="020F0502020204030204" pitchFamily="34" charset="0"/>
            </a:endParaRPr>
          </a:p>
          <a:p>
            <a:endParaRPr lang="en-US" sz="2200" dirty="0">
              <a:latin typeface="Calibri" panose="020F0502020204030204" pitchFamily="34" charset="0"/>
            </a:endParaRPr>
          </a:p>
          <a:p>
            <a:endParaRPr lang="en-AU" sz="2200" dirty="0">
              <a:latin typeface="Calibri" panose="020F0502020204030204" pitchFamily="34" charset="0"/>
            </a:endParaRPr>
          </a:p>
        </p:txBody>
      </p:sp>
    </p:spTree>
    <p:extLst>
      <p:ext uri="{BB962C8B-B14F-4D97-AF65-F5344CB8AC3E}">
        <p14:creationId xmlns:p14="http://schemas.microsoft.com/office/powerpoint/2010/main" val="24649709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Calibri" panose="020F0502020204030204" pitchFamily="34" charset="0"/>
              </a:rPr>
              <a:t>Handling Conflicts</a:t>
            </a:r>
            <a:endParaRPr lang="en-AU" dirty="0">
              <a:latin typeface="Calibri" panose="020F050202020403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575" y="914400"/>
            <a:ext cx="7532976" cy="5486400"/>
          </a:xfrm>
        </p:spPr>
      </p:pic>
    </p:spTree>
    <p:extLst>
      <p:ext uri="{BB962C8B-B14F-4D97-AF65-F5344CB8AC3E}">
        <p14:creationId xmlns:p14="http://schemas.microsoft.com/office/powerpoint/2010/main" val="12238222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Calibri" panose="020F0502020204030204" pitchFamily="34" charset="0"/>
              </a:rPr>
              <a:t>Resolving Conflicts</a:t>
            </a:r>
            <a:endParaRPr lang="en-AU" dirty="0">
              <a:latin typeface="Calibri" panose="020F050202020403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013065"/>
            <a:ext cx="7848600" cy="5387735"/>
          </a:xfrm>
        </p:spPr>
      </p:pic>
    </p:spTree>
    <p:extLst>
      <p:ext uri="{BB962C8B-B14F-4D97-AF65-F5344CB8AC3E}">
        <p14:creationId xmlns:p14="http://schemas.microsoft.com/office/powerpoint/2010/main" val="38748736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dirty="0" smtClean="0">
                <a:latin typeface="Calibri" panose="020F0502020204030204" pitchFamily="34" charset="0"/>
              </a:rPr>
              <a:t>Tagging</a:t>
            </a:r>
            <a:endParaRPr lang="en-AU" sz="4000" dirty="0">
              <a:latin typeface="Calibri" panose="020F0502020204030204" pitchFamily="34" charset="0"/>
            </a:endParaRPr>
          </a:p>
        </p:txBody>
      </p:sp>
      <p:sp>
        <p:nvSpPr>
          <p:cNvPr id="3" name="Content Placeholder 2"/>
          <p:cNvSpPr>
            <a:spLocks noGrp="1"/>
          </p:cNvSpPr>
          <p:nvPr>
            <p:ph idx="1"/>
          </p:nvPr>
        </p:nvSpPr>
        <p:spPr>
          <a:xfrm>
            <a:off x="457200" y="914400"/>
            <a:ext cx="8229600" cy="5715000"/>
          </a:xfrm>
        </p:spPr>
        <p:txBody>
          <a:bodyPr>
            <a:normAutofit lnSpcReduction="10000"/>
          </a:bodyPr>
          <a:lstStyle/>
          <a:p>
            <a:r>
              <a:rPr lang="en-US" sz="2200" dirty="0">
                <a:latin typeface="Calibri" panose="020F0502020204030204" pitchFamily="34" charset="0"/>
              </a:rPr>
              <a:t>Like most VCSs, Git has the ability to tag specific points in history as being important. </a:t>
            </a:r>
            <a:endParaRPr lang="en-US" sz="2200" dirty="0" smtClean="0">
              <a:latin typeface="Calibri" panose="020F0502020204030204" pitchFamily="34" charset="0"/>
            </a:endParaRPr>
          </a:p>
          <a:p>
            <a:r>
              <a:rPr lang="en-US" sz="2200" dirty="0" smtClean="0">
                <a:latin typeface="Calibri" panose="020F0502020204030204" pitchFamily="34" charset="0"/>
              </a:rPr>
              <a:t>Typically </a:t>
            </a:r>
            <a:r>
              <a:rPr lang="en-US" sz="2200" dirty="0">
                <a:latin typeface="Calibri" panose="020F0502020204030204" pitchFamily="34" charset="0"/>
              </a:rPr>
              <a:t>people use this functionality to mark release points (v1.0, and so on</a:t>
            </a:r>
            <a:r>
              <a:rPr lang="en-US" sz="2200" dirty="0" smtClean="0">
                <a:latin typeface="Calibri" panose="020F0502020204030204" pitchFamily="34" charset="0"/>
              </a:rPr>
              <a:t>).</a:t>
            </a:r>
          </a:p>
          <a:p>
            <a:endParaRPr lang="en-US" sz="2200" dirty="0" smtClean="0">
              <a:latin typeface="Calibri" panose="020F0502020204030204" pitchFamily="34" charset="0"/>
            </a:endParaRPr>
          </a:p>
          <a:p>
            <a:r>
              <a:rPr lang="en-US" sz="2200" dirty="0" smtClean="0">
                <a:latin typeface="Calibri" panose="020F0502020204030204" pitchFamily="34" charset="0"/>
              </a:rPr>
              <a:t>To see a list of tags:</a:t>
            </a:r>
          </a:p>
          <a:p>
            <a:pPr lvl="1"/>
            <a:r>
              <a:rPr lang="en-US" sz="1800" dirty="0" smtClean="0">
                <a:latin typeface="Calibri" panose="020F0502020204030204" pitchFamily="34" charset="0"/>
              </a:rPr>
              <a:t>git tag</a:t>
            </a:r>
          </a:p>
          <a:p>
            <a:endParaRPr lang="en-US" sz="2200" dirty="0" smtClean="0">
              <a:latin typeface="Calibri" panose="020F0502020204030204" pitchFamily="34" charset="0"/>
            </a:endParaRPr>
          </a:p>
          <a:p>
            <a:r>
              <a:rPr lang="en-US" sz="2200" dirty="0" smtClean="0">
                <a:latin typeface="Calibri" panose="020F0502020204030204" pitchFamily="34" charset="0"/>
              </a:rPr>
              <a:t>Creating Tags: </a:t>
            </a:r>
            <a:r>
              <a:rPr lang="en-US" sz="2200" dirty="0">
                <a:latin typeface="Calibri" panose="020F0502020204030204" pitchFamily="34" charset="0"/>
              </a:rPr>
              <a:t>Git supports two types of tags: </a:t>
            </a:r>
            <a:r>
              <a:rPr lang="en-US" sz="2200" b="1" i="1" dirty="0">
                <a:latin typeface="Calibri" panose="020F0502020204030204" pitchFamily="34" charset="0"/>
              </a:rPr>
              <a:t>lightweight</a:t>
            </a:r>
            <a:r>
              <a:rPr lang="en-US" sz="2200" dirty="0">
                <a:latin typeface="Calibri" panose="020F0502020204030204" pitchFamily="34" charset="0"/>
              </a:rPr>
              <a:t> tags </a:t>
            </a:r>
            <a:r>
              <a:rPr lang="en-US" sz="2200" dirty="0" smtClean="0">
                <a:latin typeface="Calibri" panose="020F0502020204030204" pitchFamily="34" charset="0"/>
              </a:rPr>
              <a:t>(just </a:t>
            </a:r>
            <a:r>
              <a:rPr lang="en-US" sz="2200" dirty="0">
                <a:latin typeface="Calibri" panose="020F0502020204030204" pitchFamily="34" charset="0"/>
              </a:rPr>
              <a:t>a pointer to a commit), and </a:t>
            </a:r>
            <a:r>
              <a:rPr lang="en-US" sz="2200" b="1" i="1" dirty="0">
                <a:latin typeface="Calibri" panose="020F0502020204030204" pitchFamily="34" charset="0"/>
              </a:rPr>
              <a:t>annotated</a:t>
            </a:r>
            <a:r>
              <a:rPr lang="en-US" sz="2200" dirty="0">
                <a:latin typeface="Calibri" panose="020F0502020204030204" pitchFamily="34" charset="0"/>
              </a:rPr>
              <a:t> tags </a:t>
            </a:r>
            <a:r>
              <a:rPr lang="en-US" sz="2200" dirty="0" smtClean="0">
                <a:latin typeface="Calibri" panose="020F0502020204030204" pitchFamily="34" charset="0"/>
              </a:rPr>
              <a:t>(contain </a:t>
            </a:r>
            <a:r>
              <a:rPr lang="en-US" sz="2200" dirty="0">
                <a:latin typeface="Calibri" panose="020F0502020204030204" pitchFamily="34" charset="0"/>
              </a:rPr>
              <a:t>metadata about who made the tag).</a:t>
            </a:r>
          </a:p>
          <a:p>
            <a:pPr lvl="1"/>
            <a:r>
              <a:rPr lang="en-US" sz="1800" dirty="0" smtClean="0">
                <a:latin typeface="Calibri" panose="020F0502020204030204" pitchFamily="34" charset="0"/>
              </a:rPr>
              <a:t>git tag 1.0 (lightweight tag)</a:t>
            </a:r>
          </a:p>
          <a:p>
            <a:pPr lvl="1"/>
            <a:r>
              <a:rPr lang="en-US" sz="1800" dirty="0" smtClean="0">
                <a:latin typeface="Calibri" panose="020F0502020204030204" pitchFamily="34" charset="0"/>
              </a:rPr>
              <a:t>git tag -a </a:t>
            </a:r>
            <a:r>
              <a:rPr lang="en-US" sz="1800" dirty="0">
                <a:latin typeface="Calibri" panose="020F0502020204030204" pitchFamily="34" charset="0"/>
              </a:rPr>
              <a:t>1.0 </a:t>
            </a:r>
            <a:r>
              <a:rPr lang="en-US" sz="1800" dirty="0" smtClean="0">
                <a:latin typeface="Calibri" panose="020F0502020204030204" pitchFamily="34" charset="0"/>
              </a:rPr>
              <a:t>(annotated </a:t>
            </a:r>
            <a:r>
              <a:rPr lang="en-US" sz="1800" dirty="0">
                <a:latin typeface="Calibri" panose="020F0502020204030204" pitchFamily="34" charset="0"/>
              </a:rPr>
              <a:t>tag)</a:t>
            </a:r>
            <a:endParaRPr lang="en-US" sz="1800" dirty="0" smtClean="0">
              <a:latin typeface="Calibri" panose="020F0502020204030204" pitchFamily="34" charset="0"/>
            </a:endParaRPr>
          </a:p>
          <a:p>
            <a:endParaRPr lang="en-US" sz="2200" dirty="0" smtClean="0">
              <a:latin typeface="Calibri" panose="020F0502020204030204" pitchFamily="34" charset="0"/>
            </a:endParaRPr>
          </a:p>
          <a:p>
            <a:r>
              <a:rPr lang="en-US" sz="2200" dirty="0" smtClean="0">
                <a:latin typeface="Calibri" panose="020F0502020204030204" pitchFamily="34" charset="0"/>
              </a:rPr>
              <a:t>All </a:t>
            </a:r>
            <a:r>
              <a:rPr lang="en-US" sz="2200" dirty="0">
                <a:latin typeface="Calibri" panose="020F0502020204030204" pitchFamily="34" charset="0"/>
              </a:rPr>
              <a:t>tags are local to your repo, until you push them (This process is just like sharing remote branches </a:t>
            </a:r>
            <a:r>
              <a:rPr lang="en-US" sz="2200" dirty="0" smtClean="0">
                <a:latin typeface="Calibri" panose="020F0502020204030204" pitchFamily="34" charset="0"/>
              </a:rPr>
              <a:t>–run </a:t>
            </a:r>
            <a:r>
              <a:rPr lang="en-US" sz="1800" dirty="0">
                <a:solidFill>
                  <a:srgbClr val="FF0000"/>
                </a:solidFill>
                <a:latin typeface="Calibri" panose="020F0502020204030204" pitchFamily="34" charset="0"/>
              </a:rPr>
              <a:t>git push origin [</a:t>
            </a:r>
            <a:r>
              <a:rPr lang="en-US" sz="1800" dirty="0" err="1">
                <a:solidFill>
                  <a:srgbClr val="FF0000"/>
                </a:solidFill>
                <a:latin typeface="Calibri" panose="020F0502020204030204" pitchFamily="34" charset="0"/>
              </a:rPr>
              <a:t>tagname</a:t>
            </a:r>
            <a:r>
              <a:rPr lang="en-US" sz="1800" dirty="0" smtClean="0">
                <a:solidFill>
                  <a:srgbClr val="FF0000"/>
                </a:solidFill>
                <a:latin typeface="Calibri" panose="020F0502020204030204" pitchFamily="34" charset="0"/>
              </a:rPr>
              <a:t>]</a:t>
            </a:r>
            <a:r>
              <a:rPr lang="en-US" sz="2200" dirty="0" smtClean="0">
                <a:latin typeface="Calibri" panose="020F0502020204030204" pitchFamily="34" charset="0"/>
              </a:rPr>
              <a:t>)</a:t>
            </a:r>
          </a:p>
        </p:txBody>
      </p:sp>
    </p:spTree>
    <p:extLst>
      <p:ext uri="{BB962C8B-B14F-4D97-AF65-F5344CB8AC3E}">
        <p14:creationId xmlns:p14="http://schemas.microsoft.com/office/powerpoint/2010/main" val="31436452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447800"/>
          </a:xfrm>
        </p:spPr>
        <p:txBody>
          <a:bodyPr>
            <a:normAutofit/>
          </a:bodyPr>
          <a:lstStyle/>
          <a:p>
            <a:r>
              <a:rPr lang="en-US" dirty="0" smtClean="0">
                <a:latin typeface="Calibri" panose="020F0502020204030204" pitchFamily="34" charset="0"/>
              </a:rPr>
              <a:t>Working with </a:t>
            </a:r>
            <a:r>
              <a:rPr lang="en-US" b="1" dirty="0" smtClean="0">
                <a:latin typeface="Calibri" panose="020F0502020204030204" pitchFamily="34" charset="0"/>
              </a:rPr>
              <a:t>Remotes</a:t>
            </a:r>
            <a:endParaRPr lang="en-AU" sz="4200" b="1" dirty="0">
              <a:latin typeface="Calibri" panose="020F0502020204030204" pitchFamily="34" charset="0"/>
            </a:endParaRPr>
          </a:p>
        </p:txBody>
      </p:sp>
    </p:spTree>
    <p:extLst>
      <p:ext uri="{BB962C8B-B14F-4D97-AF65-F5344CB8AC3E}">
        <p14:creationId xmlns:p14="http://schemas.microsoft.com/office/powerpoint/2010/main" val="28916613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Calibri" panose="020F0502020204030204" pitchFamily="34" charset="0"/>
              </a:rPr>
              <a:t>Pushing, Fetching, Pulling</a:t>
            </a:r>
            <a:endParaRPr lang="en-AU" dirty="0">
              <a:latin typeface="Calibri" panose="020F0502020204030204" pitchFamily="34" charset="0"/>
            </a:endParaRPr>
          </a:p>
        </p:txBody>
      </p:sp>
      <p:sp>
        <p:nvSpPr>
          <p:cNvPr id="3" name="Content Placeholder 2"/>
          <p:cNvSpPr>
            <a:spLocks noGrp="1"/>
          </p:cNvSpPr>
          <p:nvPr>
            <p:ph idx="1"/>
          </p:nvPr>
        </p:nvSpPr>
        <p:spPr>
          <a:xfrm>
            <a:off x="457200" y="1143000"/>
            <a:ext cx="8229600" cy="5562600"/>
          </a:xfrm>
        </p:spPr>
        <p:txBody>
          <a:bodyPr>
            <a:noAutofit/>
          </a:bodyPr>
          <a:lstStyle/>
          <a:p>
            <a:r>
              <a:rPr lang="en-US" sz="2200" dirty="0">
                <a:latin typeface="Calibri" panose="020F0502020204030204" pitchFamily="34" charset="0"/>
              </a:rPr>
              <a:t>You can pull changes from a remote repository </a:t>
            </a:r>
            <a:r>
              <a:rPr lang="en-US" sz="2200" dirty="0" smtClean="0">
                <a:latin typeface="Calibri" panose="020F0502020204030204" pitchFamily="34" charset="0"/>
              </a:rPr>
              <a:t>via </a:t>
            </a:r>
            <a:r>
              <a:rPr lang="en-US" sz="2200" b="1" dirty="0">
                <a:solidFill>
                  <a:srgbClr val="FF0000"/>
                </a:solidFill>
                <a:latin typeface="Calibri" panose="020F0502020204030204" pitchFamily="34" charset="0"/>
              </a:rPr>
              <a:t>git fetch</a:t>
            </a:r>
            <a:r>
              <a:rPr lang="en-US" sz="2200" dirty="0">
                <a:latin typeface="Calibri" panose="020F0502020204030204" pitchFamily="34" charset="0"/>
              </a:rPr>
              <a:t>. In this case, the changes are fetched, but your current HEAD is not rolled forward to the next changes. You need to issue a </a:t>
            </a:r>
            <a:r>
              <a:rPr lang="en-US" sz="2200" b="1" i="1" dirty="0">
                <a:solidFill>
                  <a:srgbClr val="FF0000"/>
                </a:solidFill>
                <a:latin typeface="Calibri" panose="020F0502020204030204" pitchFamily="34" charset="0"/>
              </a:rPr>
              <a:t>git merge</a:t>
            </a:r>
            <a:r>
              <a:rPr lang="en-US" sz="2200" dirty="0">
                <a:latin typeface="Calibri" panose="020F0502020204030204" pitchFamily="34" charset="0"/>
              </a:rPr>
              <a:t> to apply the changes.</a:t>
            </a:r>
          </a:p>
          <a:p>
            <a:endParaRPr lang="en-US" sz="2200" dirty="0">
              <a:latin typeface="Calibri" panose="020F0502020204030204" pitchFamily="34" charset="0"/>
            </a:endParaRPr>
          </a:p>
          <a:p>
            <a:r>
              <a:rPr lang="en-US" sz="2200" dirty="0" smtClean="0">
                <a:latin typeface="Calibri" panose="020F0502020204030204" pitchFamily="34" charset="0"/>
              </a:rPr>
              <a:t>Doing </a:t>
            </a:r>
            <a:r>
              <a:rPr lang="en-US" sz="2200" dirty="0">
                <a:latin typeface="Calibri" panose="020F0502020204030204" pitchFamily="34" charset="0"/>
              </a:rPr>
              <a:t>a </a:t>
            </a:r>
            <a:r>
              <a:rPr lang="en-US" sz="2200" b="1" dirty="0">
                <a:solidFill>
                  <a:srgbClr val="FF0000"/>
                </a:solidFill>
                <a:latin typeface="Calibri" panose="020F0502020204030204" pitchFamily="34" charset="0"/>
              </a:rPr>
              <a:t>git pull</a:t>
            </a:r>
            <a:r>
              <a:rPr lang="en-US" sz="2200" dirty="0">
                <a:latin typeface="Calibri" panose="020F0502020204030204" pitchFamily="34" charset="0"/>
              </a:rPr>
              <a:t> is the equivalent of doing </a:t>
            </a:r>
            <a:r>
              <a:rPr lang="en-US" sz="2200" b="1" dirty="0" smtClean="0">
                <a:latin typeface="Calibri" panose="020F0502020204030204" pitchFamily="34" charset="0"/>
              </a:rPr>
              <a:t>git </a:t>
            </a:r>
            <a:r>
              <a:rPr lang="en-US" sz="2200" b="1" dirty="0">
                <a:latin typeface="Calibri" panose="020F0502020204030204" pitchFamily="34" charset="0"/>
              </a:rPr>
              <a:t>fetch</a:t>
            </a:r>
            <a:r>
              <a:rPr lang="en-US" sz="2200" dirty="0">
                <a:latin typeface="Calibri" panose="020F0502020204030204" pitchFamily="34" charset="0"/>
              </a:rPr>
              <a:t> followed by </a:t>
            </a:r>
            <a:r>
              <a:rPr lang="en-US" sz="2200" b="1" dirty="0" smtClean="0">
                <a:latin typeface="Calibri" panose="020F0502020204030204" pitchFamily="34" charset="0"/>
              </a:rPr>
              <a:t>git merge</a:t>
            </a:r>
            <a:r>
              <a:rPr lang="en-US" sz="2200" dirty="0" smtClean="0">
                <a:latin typeface="Calibri" panose="020F0502020204030204" pitchFamily="34" charset="0"/>
              </a:rPr>
              <a:t>.</a:t>
            </a:r>
          </a:p>
          <a:p>
            <a:endParaRPr lang="en-US" sz="2200" dirty="0">
              <a:latin typeface="Calibri" panose="020F0502020204030204" pitchFamily="34" charset="0"/>
            </a:endParaRPr>
          </a:p>
          <a:p>
            <a:r>
              <a:rPr lang="en-US" sz="2200" dirty="0" smtClean="0">
                <a:latin typeface="Calibri" panose="020F0502020204030204" pitchFamily="34" charset="0"/>
              </a:rPr>
              <a:t>To push changes to the remote repository:</a:t>
            </a:r>
          </a:p>
          <a:p>
            <a:pPr lvl="1"/>
            <a:r>
              <a:rPr lang="en-US" sz="1800" dirty="0" smtClean="0">
                <a:latin typeface="Calibri" panose="020F0502020204030204" pitchFamily="34" charset="0"/>
              </a:rPr>
              <a:t>git push</a:t>
            </a:r>
          </a:p>
          <a:p>
            <a:r>
              <a:rPr lang="en-US" sz="2200" dirty="0" smtClean="0">
                <a:latin typeface="Calibri" panose="020F0502020204030204" pitchFamily="34" charset="0"/>
              </a:rPr>
              <a:t>To push tags:</a:t>
            </a:r>
          </a:p>
          <a:p>
            <a:pPr lvl="1"/>
            <a:r>
              <a:rPr lang="en-US" sz="1800" dirty="0" smtClean="0">
                <a:latin typeface="Calibri" panose="020F0502020204030204" pitchFamily="34" charset="0"/>
              </a:rPr>
              <a:t>git push --tags</a:t>
            </a:r>
          </a:p>
          <a:p>
            <a:endParaRPr lang="en-AU" sz="2200" dirty="0" smtClean="0">
              <a:latin typeface="Calibri" panose="020F0502020204030204" pitchFamily="34" charset="0"/>
            </a:endParaRPr>
          </a:p>
          <a:p>
            <a:r>
              <a:rPr lang="en-AU" sz="2200" dirty="0" smtClean="0">
                <a:latin typeface="Calibri" panose="020F0502020204030204" pitchFamily="34" charset="0"/>
              </a:rPr>
              <a:t>To view logs:</a:t>
            </a:r>
          </a:p>
          <a:p>
            <a:pPr lvl="1"/>
            <a:r>
              <a:rPr lang="en-AU" sz="1800" dirty="0" smtClean="0">
                <a:latin typeface="Calibri" panose="020F0502020204030204" pitchFamily="34" charset="0"/>
              </a:rPr>
              <a:t>git log </a:t>
            </a:r>
            <a:r>
              <a:rPr lang="en-AU" sz="1800" dirty="0" err="1" smtClean="0">
                <a:latin typeface="Calibri" panose="020F0502020204030204" pitchFamily="34" charset="0"/>
              </a:rPr>
              <a:t>master..origin</a:t>
            </a:r>
            <a:r>
              <a:rPr lang="en-AU" sz="1800" dirty="0" smtClean="0">
                <a:latin typeface="Calibri" panose="020F0502020204030204" pitchFamily="34" charset="0"/>
              </a:rPr>
              <a:t>/master</a:t>
            </a:r>
            <a:endParaRPr lang="en-AU" sz="1800" dirty="0">
              <a:latin typeface="Calibri" panose="020F0502020204030204" pitchFamily="34" charset="0"/>
            </a:endParaRPr>
          </a:p>
        </p:txBody>
      </p:sp>
    </p:spTree>
    <p:extLst>
      <p:ext uri="{BB962C8B-B14F-4D97-AF65-F5344CB8AC3E}">
        <p14:creationId xmlns:p14="http://schemas.microsoft.com/office/powerpoint/2010/main" val="15999029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latin typeface="Calibri" panose="020F0502020204030204" pitchFamily="34" charset="0"/>
              </a:rPr>
              <a:t>Sharing &amp; deleting Remote Branches</a:t>
            </a:r>
            <a:endParaRPr lang="en-AU" dirty="0">
              <a:latin typeface="Calibri" panose="020F0502020204030204" pitchFamily="34" charset="0"/>
            </a:endParaRPr>
          </a:p>
        </p:txBody>
      </p:sp>
      <p:sp>
        <p:nvSpPr>
          <p:cNvPr id="3" name="Content Placeholder 2"/>
          <p:cNvSpPr>
            <a:spLocks noGrp="1"/>
          </p:cNvSpPr>
          <p:nvPr>
            <p:ph idx="1"/>
          </p:nvPr>
        </p:nvSpPr>
        <p:spPr>
          <a:xfrm>
            <a:off x="457200" y="1219200"/>
            <a:ext cx="8229600" cy="5334000"/>
          </a:xfrm>
        </p:spPr>
        <p:txBody>
          <a:bodyPr>
            <a:normAutofit/>
          </a:bodyPr>
          <a:lstStyle/>
          <a:p>
            <a:r>
              <a:rPr lang="en-US" sz="2200" dirty="0" smtClean="0">
                <a:latin typeface="Calibri" panose="020F0502020204030204" pitchFamily="34" charset="0"/>
              </a:rPr>
              <a:t>To share a branch to the remote repository:</a:t>
            </a:r>
          </a:p>
          <a:p>
            <a:pPr lvl="1"/>
            <a:r>
              <a:rPr lang="en-US" sz="1800" dirty="0" smtClean="0">
                <a:latin typeface="Calibri" panose="020F0502020204030204" pitchFamily="34" charset="0"/>
              </a:rPr>
              <a:t>git push origin </a:t>
            </a:r>
            <a:r>
              <a:rPr lang="en-US" sz="1800" dirty="0" err="1" smtClean="0">
                <a:latin typeface="Calibri" panose="020F0502020204030204" pitchFamily="34" charset="0"/>
              </a:rPr>
              <a:t>mybranch</a:t>
            </a:r>
            <a:endParaRPr lang="en-US" sz="1800" dirty="0" smtClean="0">
              <a:latin typeface="Calibri" panose="020F0502020204030204" pitchFamily="34" charset="0"/>
            </a:endParaRPr>
          </a:p>
          <a:p>
            <a:endParaRPr lang="en-US" sz="2200" dirty="0" smtClean="0">
              <a:latin typeface="Calibri" panose="020F0502020204030204" pitchFamily="34" charset="0"/>
            </a:endParaRPr>
          </a:p>
          <a:p>
            <a:r>
              <a:rPr lang="en-US" sz="2200" dirty="0" smtClean="0">
                <a:latin typeface="Calibri" panose="020F0502020204030204" pitchFamily="34" charset="0"/>
              </a:rPr>
              <a:t>To only push changes on all local branches that already have matching remote branches:</a:t>
            </a:r>
          </a:p>
          <a:p>
            <a:pPr lvl="1"/>
            <a:r>
              <a:rPr lang="en-US" sz="1800" dirty="0" smtClean="0">
                <a:solidFill>
                  <a:srgbClr val="FF0000"/>
                </a:solidFill>
                <a:latin typeface="Calibri" panose="020F0502020204030204" pitchFamily="34" charset="0"/>
              </a:rPr>
              <a:t>git push origin</a:t>
            </a:r>
          </a:p>
          <a:p>
            <a:endParaRPr lang="en-US" sz="2200" dirty="0" smtClean="0">
              <a:latin typeface="Calibri" panose="020F0502020204030204" pitchFamily="34" charset="0"/>
            </a:endParaRPr>
          </a:p>
          <a:p>
            <a:r>
              <a:rPr lang="en-US" sz="2200" dirty="0" smtClean="0">
                <a:latin typeface="Calibri" panose="020F0502020204030204" pitchFamily="34" charset="0"/>
              </a:rPr>
              <a:t>To delete a branch:</a:t>
            </a:r>
          </a:p>
          <a:p>
            <a:pPr lvl="1"/>
            <a:r>
              <a:rPr lang="en-US" sz="1800" dirty="0" smtClean="0">
                <a:latin typeface="Calibri" panose="020F0502020204030204" pitchFamily="34" charset="0"/>
              </a:rPr>
              <a:t>git </a:t>
            </a:r>
            <a:r>
              <a:rPr lang="en-US" sz="1800" dirty="0">
                <a:latin typeface="Calibri" panose="020F0502020204030204" pitchFamily="34" charset="0"/>
              </a:rPr>
              <a:t>push origin </a:t>
            </a:r>
            <a:r>
              <a:rPr lang="en-US" sz="1800" dirty="0">
                <a:solidFill>
                  <a:srgbClr val="FF0000"/>
                </a:solidFill>
                <a:latin typeface="Calibri" panose="020F0502020204030204" pitchFamily="34" charset="0"/>
              </a:rPr>
              <a:t>:</a:t>
            </a:r>
            <a:r>
              <a:rPr lang="en-US" sz="1800" dirty="0" err="1">
                <a:latin typeface="Calibri" panose="020F0502020204030204" pitchFamily="34" charset="0"/>
              </a:rPr>
              <a:t>mybranch</a:t>
            </a:r>
            <a:endParaRPr lang="en-US" sz="1800" dirty="0">
              <a:latin typeface="Calibri" panose="020F0502020204030204" pitchFamily="34" charset="0"/>
            </a:endParaRPr>
          </a:p>
          <a:p>
            <a:pPr lvl="1"/>
            <a:r>
              <a:rPr lang="en-US" sz="1800" dirty="0">
                <a:latin typeface="Calibri" panose="020F0502020204030204" pitchFamily="34" charset="0"/>
              </a:rPr>
              <a:t>git push origin --delete </a:t>
            </a:r>
            <a:r>
              <a:rPr lang="en-US" sz="1800" dirty="0" err="1">
                <a:latin typeface="Calibri" panose="020F0502020204030204" pitchFamily="34" charset="0"/>
              </a:rPr>
              <a:t>mybranch</a:t>
            </a:r>
            <a:endParaRPr lang="en-US" sz="1800" dirty="0">
              <a:latin typeface="Calibri" panose="020F0502020204030204" pitchFamily="34" charset="0"/>
            </a:endParaRPr>
          </a:p>
          <a:p>
            <a:pPr lvl="1"/>
            <a:r>
              <a:rPr lang="en-US" sz="1800" dirty="0">
                <a:latin typeface="Calibri" panose="020F0502020204030204" pitchFamily="34" charset="0"/>
              </a:rPr>
              <a:t>git remote </a:t>
            </a:r>
            <a:r>
              <a:rPr lang="en-US" sz="1800" dirty="0" smtClean="0">
                <a:latin typeface="Calibri" panose="020F0502020204030204" pitchFamily="34" charset="0"/>
              </a:rPr>
              <a:t>prune</a:t>
            </a:r>
            <a:endParaRPr lang="en-AU" sz="1800" dirty="0">
              <a:latin typeface="Calibri" panose="020F0502020204030204" pitchFamily="34" charset="0"/>
            </a:endParaRPr>
          </a:p>
        </p:txBody>
      </p:sp>
    </p:spTree>
    <p:extLst>
      <p:ext uri="{BB962C8B-B14F-4D97-AF65-F5344CB8AC3E}">
        <p14:creationId xmlns:p14="http://schemas.microsoft.com/office/powerpoint/2010/main" val="21365438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447800"/>
          </a:xfrm>
        </p:spPr>
        <p:txBody>
          <a:bodyPr>
            <a:normAutofit/>
          </a:bodyPr>
          <a:lstStyle/>
          <a:p>
            <a:r>
              <a:rPr lang="en-US" dirty="0" smtClean="0">
                <a:latin typeface="Calibri" panose="020F0502020204030204" pitchFamily="34" charset="0"/>
              </a:rPr>
              <a:t>Merging and Rebasing</a:t>
            </a:r>
            <a:endParaRPr lang="en-AU" sz="4200" b="1" dirty="0">
              <a:latin typeface="Calibri" panose="020F0502020204030204" pitchFamily="34" charset="0"/>
            </a:endParaRPr>
          </a:p>
        </p:txBody>
      </p:sp>
    </p:spTree>
    <p:extLst>
      <p:ext uri="{BB962C8B-B14F-4D97-AF65-F5344CB8AC3E}">
        <p14:creationId xmlns:p14="http://schemas.microsoft.com/office/powerpoint/2010/main" val="17772504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in the Day..</a:t>
            </a:r>
            <a:endParaRPr lang="en-AU" dirty="0"/>
          </a:p>
        </p:txBody>
      </p:sp>
      <p:sp>
        <p:nvSpPr>
          <p:cNvPr id="4" name="Rounded Rectangle 3"/>
          <p:cNvSpPr/>
          <p:nvPr/>
        </p:nvSpPr>
        <p:spPr>
          <a:xfrm>
            <a:off x="174171" y="4441371"/>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7ef7ab</a:t>
            </a:r>
          </a:p>
        </p:txBody>
      </p:sp>
      <p:sp>
        <p:nvSpPr>
          <p:cNvPr id="5" name="Rounded Rectangle 4"/>
          <p:cNvSpPr/>
          <p:nvPr/>
        </p:nvSpPr>
        <p:spPr>
          <a:xfrm>
            <a:off x="2389414" y="4441371"/>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ef3ad2</a:t>
            </a:r>
          </a:p>
        </p:txBody>
      </p:sp>
      <p:sp>
        <p:nvSpPr>
          <p:cNvPr id="6" name="Rounded Rectangle 5"/>
          <p:cNvSpPr/>
          <p:nvPr/>
        </p:nvSpPr>
        <p:spPr>
          <a:xfrm>
            <a:off x="4746171" y="4441371"/>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23e4ff</a:t>
            </a:r>
          </a:p>
        </p:txBody>
      </p:sp>
      <p:sp>
        <p:nvSpPr>
          <p:cNvPr id="7" name="Rounded Rectangle 6"/>
          <p:cNvSpPr/>
          <p:nvPr/>
        </p:nvSpPr>
        <p:spPr>
          <a:xfrm>
            <a:off x="2389414" y="2536371"/>
            <a:ext cx="16002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ab4efc</a:t>
            </a:r>
          </a:p>
        </p:txBody>
      </p:sp>
      <p:sp>
        <p:nvSpPr>
          <p:cNvPr id="9" name="Rounded Rectangle 8"/>
          <p:cNvSpPr/>
          <p:nvPr/>
        </p:nvSpPr>
        <p:spPr>
          <a:xfrm>
            <a:off x="4555671" y="2536371"/>
            <a:ext cx="16002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6e3fd1</a:t>
            </a:r>
          </a:p>
        </p:txBody>
      </p:sp>
      <p:sp>
        <p:nvSpPr>
          <p:cNvPr id="10" name="Rounded Rectangle 9"/>
          <p:cNvSpPr/>
          <p:nvPr/>
        </p:nvSpPr>
        <p:spPr>
          <a:xfrm>
            <a:off x="7162800" y="4441371"/>
            <a:ext cx="1600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ej7fd7</a:t>
            </a:r>
          </a:p>
        </p:txBody>
      </p:sp>
      <p:cxnSp>
        <p:nvCxnSpPr>
          <p:cNvPr id="11" name="Straight Arrow Connector 10"/>
          <p:cNvCxnSpPr/>
          <p:nvPr/>
        </p:nvCxnSpPr>
        <p:spPr>
          <a:xfrm>
            <a:off x="457200" y="5791200"/>
            <a:ext cx="7696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974271" y="3200400"/>
            <a:ext cx="1235529" cy="1066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6346371" y="2993571"/>
            <a:ext cx="1616529" cy="12736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4122964" y="2993571"/>
            <a:ext cx="364671"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Rectangular Callout 17"/>
          <p:cNvSpPr/>
          <p:nvPr/>
        </p:nvSpPr>
        <p:spPr>
          <a:xfrm>
            <a:off x="174171" y="914400"/>
            <a:ext cx="1807029" cy="1524000"/>
          </a:xfrm>
          <a:prstGeom prst="wedgeRectCallout">
            <a:avLst>
              <a:gd name="adj1" fmla="val 30774"/>
              <a:gd name="adj2" fmla="val 11297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Developer branches for an experimental feature..</a:t>
            </a:r>
            <a:endParaRPr lang="en-AU" dirty="0"/>
          </a:p>
        </p:txBody>
      </p:sp>
      <p:sp>
        <p:nvSpPr>
          <p:cNvPr id="20" name="Rectangular Callout 19"/>
          <p:cNvSpPr/>
          <p:nvPr/>
        </p:nvSpPr>
        <p:spPr>
          <a:xfrm>
            <a:off x="7059385" y="1034142"/>
            <a:ext cx="1807029" cy="1524000"/>
          </a:xfrm>
          <a:prstGeom prst="wedgeRectCallout">
            <a:avLst>
              <a:gd name="adj1" fmla="val -38704"/>
              <a:gd name="adj2" fmla="val 10976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Merges changes back to the “master”</a:t>
            </a:r>
            <a:endParaRPr lang="en-AU" dirty="0"/>
          </a:p>
        </p:txBody>
      </p:sp>
    </p:spTree>
    <p:extLst>
      <p:ext uri="{BB962C8B-B14F-4D97-AF65-F5344CB8AC3E}">
        <p14:creationId xmlns:p14="http://schemas.microsoft.com/office/powerpoint/2010/main" val="38517886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latin typeface="Calibri" panose="020F0502020204030204" pitchFamily="34" charset="0"/>
              </a:rPr>
              <a:t>Rebase</a:t>
            </a:r>
            <a:endParaRPr lang="en-AU" sz="4000" b="1" dirty="0">
              <a:latin typeface="Calibri" panose="020F0502020204030204" pitchFamily="34" charset="0"/>
            </a:endParaRPr>
          </a:p>
        </p:txBody>
      </p:sp>
      <p:sp>
        <p:nvSpPr>
          <p:cNvPr id="3" name="Content Placeholder 2"/>
          <p:cNvSpPr>
            <a:spLocks noGrp="1"/>
          </p:cNvSpPr>
          <p:nvPr>
            <p:ph idx="1"/>
          </p:nvPr>
        </p:nvSpPr>
        <p:spPr>
          <a:xfrm>
            <a:off x="457199" y="1143000"/>
            <a:ext cx="8001001" cy="5410200"/>
          </a:xfrm>
        </p:spPr>
        <p:txBody>
          <a:bodyPr>
            <a:normAutofit lnSpcReduction="10000"/>
          </a:bodyPr>
          <a:lstStyle/>
          <a:p>
            <a:r>
              <a:rPr lang="en-US" sz="2200" dirty="0">
                <a:latin typeface="Calibri" panose="020F0502020204030204" pitchFamily="34" charset="0"/>
              </a:rPr>
              <a:t>If you’ve modified lots of the same files as other collaborators over time, someone is going to have to resolve </a:t>
            </a:r>
            <a:r>
              <a:rPr lang="en-US" sz="2200" dirty="0" smtClean="0">
                <a:latin typeface="Calibri" panose="020F0502020204030204" pitchFamily="34" charset="0"/>
              </a:rPr>
              <a:t>changes/ issues.</a:t>
            </a:r>
            <a:endParaRPr lang="en-US" sz="2200" dirty="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r>
              <a:rPr lang="en-US" sz="2200" dirty="0" smtClean="0">
                <a:latin typeface="Calibri" panose="020F0502020204030204" pitchFamily="34" charset="0"/>
              </a:rPr>
              <a:t>When </a:t>
            </a:r>
            <a:r>
              <a:rPr lang="en-US" sz="2200" dirty="0">
                <a:latin typeface="Calibri" panose="020F0502020204030204" pitchFamily="34" charset="0"/>
              </a:rPr>
              <a:t>working on open source projects, you’re encouraged to </a:t>
            </a:r>
            <a:r>
              <a:rPr lang="en-US" sz="2200" b="1" dirty="0">
                <a:latin typeface="Calibri" panose="020F0502020204030204" pitchFamily="34" charset="0"/>
              </a:rPr>
              <a:t>rebase</a:t>
            </a:r>
            <a:r>
              <a:rPr lang="en-US" sz="2200" dirty="0">
                <a:latin typeface="Calibri" panose="020F0502020204030204" pitchFamily="34" charset="0"/>
              </a:rPr>
              <a:t> before you issue a pull request (so there is less pain for the merger).</a:t>
            </a:r>
          </a:p>
          <a:p>
            <a:endParaRPr lang="en-GB" sz="2200" dirty="0">
              <a:latin typeface="Calibri" panose="020F0502020204030204" pitchFamily="34" charset="0"/>
            </a:endParaRPr>
          </a:p>
        </p:txBody>
      </p:sp>
      <p:sp>
        <p:nvSpPr>
          <p:cNvPr id="4" name="Rounded Rectangle 3"/>
          <p:cNvSpPr/>
          <p:nvPr/>
        </p:nvSpPr>
        <p:spPr>
          <a:xfrm>
            <a:off x="535589" y="3788229"/>
            <a:ext cx="1110343" cy="80554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7ef7ab</a:t>
            </a:r>
          </a:p>
        </p:txBody>
      </p:sp>
      <p:sp>
        <p:nvSpPr>
          <p:cNvPr id="5" name="Rounded Rectangle 4"/>
          <p:cNvSpPr/>
          <p:nvPr/>
        </p:nvSpPr>
        <p:spPr>
          <a:xfrm>
            <a:off x="1820103" y="3788229"/>
            <a:ext cx="1110343" cy="80554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ef3ad2</a:t>
            </a:r>
          </a:p>
        </p:txBody>
      </p:sp>
      <p:sp>
        <p:nvSpPr>
          <p:cNvPr id="6" name="Rounded Rectangle 5"/>
          <p:cNvSpPr/>
          <p:nvPr/>
        </p:nvSpPr>
        <p:spPr>
          <a:xfrm>
            <a:off x="3159527" y="3788229"/>
            <a:ext cx="1110343" cy="80554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23e4ff</a:t>
            </a:r>
          </a:p>
        </p:txBody>
      </p:sp>
      <p:sp>
        <p:nvSpPr>
          <p:cNvPr id="7" name="Rounded Rectangle 6"/>
          <p:cNvSpPr/>
          <p:nvPr/>
        </p:nvSpPr>
        <p:spPr>
          <a:xfrm>
            <a:off x="5340777" y="1984830"/>
            <a:ext cx="1110343" cy="80554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fbd3e1</a:t>
            </a:r>
          </a:p>
        </p:txBody>
      </p:sp>
      <p:sp>
        <p:nvSpPr>
          <p:cNvPr id="9" name="Rounded Rectangle 8"/>
          <p:cNvSpPr/>
          <p:nvPr/>
        </p:nvSpPr>
        <p:spPr>
          <a:xfrm>
            <a:off x="6899488" y="1981200"/>
            <a:ext cx="1110343" cy="80554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ab23d6</a:t>
            </a:r>
          </a:p>
        </p:txBody>
      </p:sp>
      <p:sp>
        <p:nvSpPr>
          <p:cNvPr id="10" name="Rounded Rectangle 9"/>
          <p:cNvSpPr/>
          <p:nvPr/>
        </p:nvSpPr>
        <p:spPr>
          <a:xfrm>
            <a:off x="4444041" y="3788229"/>
            <a:ext cx="1110343" cy="80554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ej7fd7</a:t>
            </a:r>
          </a:p>
        </p:txBody>
      </p:sp>
      <p:cxnSp>
        <p:nvCxnSpPr>
          <p:cNvPr id="11" name="Straight Arrow Connector 10"/>
          <p:cNvCxnSpPr/>
          <p:nvPr/>
        </p:nvCxnSpPr>
        <p:spPr>
          <a:xfrm>
            <a:off x="685800" y="4724400"/>
            <a:ext cx="7467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5053640" y="2786742"/>
            <a:ext cx="500744" cy="8273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6543248" y="2286000"/>
            <a:ext cx="25303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00665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AU" sz="4000" dirty="0" smtClean="0">
                <a:latin typeface="Calibri" panose="020F0502020204030204" pitchFamily="34" charset="0"/>
              </a:rPr>
              <a:t>Distributed VCS (DVCS)</a:t>
            </a:r>
            <a:endParaRPr lang="en-AU" sz="4000" dirty="0">
              <a:latin typeface="Calibri" panose="020F0502020204030204" pitchFamily="34" charset="0"/>
            </a:endParaRPr>
          </a:p>
        </p:txBody>
      </p:sp>
      <p:sp>
        <p:nvSpPr>
          <p:cNvPr id="3" name="Content Placeholder 2"/>
          <p:cNvSpPr>
            <a:spLocks noGrp="1"/>
          </p:cNvSpPr>
          <p:nvPr>
            <p:ph idx="1"/>
          </p:nvPr>
        </p:nvSpPr>
        <p:spPr>
          <a:xfrm>
            <a:off x="449451" y="1143000"/>
            <a:ext cx="8229600" cy="5486400"/>
          </a:xfrm>
        </p:spPr>
        <p:txBody>
          <a:bodyPr>
            <a:noAutofit/>
          </a:bodyPr>
          <a:lstStyle/>
          <a:p>
            <a:r>
              <a:rPr lang="en-US" sz="2200" i="1" dirty="0" smtClean="0">
                <a:latin typeface="Calibri" panose="020F0502020204030204" pitchFamily="34" charset="0"/>
              </a:rPr>
              <a:t>DVCS</a:t>
            </a:r>
            <a:r>
              <a:rPr lang="en-US" sz="2200" dirty="0" smtClean="0">
                <a:latin typeface="Calibri" panose="020F0502020204030204" pitchFamily="34" charset="0"/>
              </a:rPr>
              <a:t> </a:t>
            </a:r>
            <a:r>
              <a:rPr lang="en-US" sz="2200" dirty="0">
                <a:latin typeface="Calibri" panose="020F0502020204030204" pitchFamily="34" charset="0"/>
              </a:rPr>
              <a:t>do not necessarily rely on a central server to store all the versions of a project’s </a:t>
            </a:r>
            <a:r>
              <a:rPr lang="en-US" sz="2200" dirty="0" smtClean="0">
                <a:latin typeface="Calibri" panose="020F0502020204030204" pitchFamily="34" charset="0"/>
              </a:rPr>
              <a:t>files.</a:t>
            </a:r>
          </a:p>
          <a:p>
            <a:endParaRPr lang="en-US" sz="2200" dirty="0" smtClean="0">
              <a:latin typeface="Calibri" panose="020F0502020204030204" pitchFamily="34" charset="0"/>
            </a:endParaRPr>
          </a:p>
          <a:p>
            <a:r>
              <a:rPr lang="en-US" sz="2200" dirty="0" smtClean="0">
                <a:latin typeface="Calibri" panose="020F0502020204030204" pitchFamily="34" charset="0"/>
              </a:rPr>
              <a:t>Instead</a:t>
            </a:r>
            <a:r>
              <a:rPr lang="en-US" sz="2200" dirty="0">
                <a:latin typeface="Calibri" panose="020F0502020204030204" pitchFamily="34" charset="0"/>
              </a:rPr>
              <a:t>, every developer “clones” a copy of a repository and has the full history of the project on their own hard </a:t>
            </a:r>
            <a:r>
              <a:rPr lang="en-US" sz="2200" dirty="0" smtClean="0">
                <a:latin typeface="Calibri" panose="020F0502020204030204" pitchFamily="34" charset="0"/>
              </a:rPr>
              <a:t>drive.</a:t>
            </a:r>
          </a:p>
          <a:p>
            <a:endParaRPr lang="en-US" sz="2200" dirty="0" smtClean="0">
              <a:latin typeface="Calibri" panose="020F0502020204030204" pitchFamily="34" charset="0"/>
            </a:endParaRPr>
          </a:p>
          <a:p>
            <a:r>
              <a:rPr lang="en-US" sz="2200" dirty="0" smtClean="0">
                <a:latin typeface="Calibri" panose="020F0502020204030204" pitchFamily="34" charset="0"/>
              </a:rPr>
              <a:t>This </a:t>
            </a:r>
            <a:r>
              <a:rPr lang="en-US" sz="2200" dirty="0">
                <a:latin typeface="Calibri" panose="020F0502020204030204" pitchFamily="34" charset="0"/>
              </a:rPr>
              <a:t>copy (or “clone”) has all of the metadata of the original</a:t>
            </a:r>
            <a:r>
              <a:rPr lang="en-US" sz="2200" dirty="0" smtClean="0">
                <a:latin typeface="Calibri" panose="020F0502020204030204" pitchFamily="34" charset="0"/>
              </a:rPr>
              <a:t>.</a:t>
            </a:r>
          </a:p>
          <a:p>
            <a:endParaRPr lang="en-US" sz="2200" dirty="0" smtClean="0">
              <a:latin typeface="Calibri" panose="020F0502020204030204" pitchFamily="34" charset="0"/>
            </a:endParaRPr>
          </a:p>
          <a:p>
            <a:pPr>
              <a:spcBef>
                <a:spcPts val="0"/>
              </a:spcBef>
              <a:defRPr/>
            </a:pPr>
            <a:r>
              <a:rPr lang="en-US" sz="2200" dirty="0">
                <a:latin typeface="Calibri" panose="020F0502020204030204" pitchFamily="34" charset="0"/>
              </a:rPr>
              <a:t>Does not pose storage space problems, as most programming projects consist mostly of plain text files (and </a:t>
            </a:r>
            <a:r>
              <a:rPr lang="en-US" sz="2200" dirty="0" smtClean="0">
                <a:latin typeface="Calibri" panose="020F0502020204030204" pitchFamily="34" charset="0"/>
              </a:rPr>
              <a:t>a </a:t>
            </a:r>
            <a:r>
              <a:rPr lang="en-US" sz="2200" dirty="0">
                <a:latin typeface="Calibri" panose="020F0502020204030204" pitchFamily="34" charset="0"/>
              </a:rPr>
              <a:t>few images</a:t>
            </a:r>
            <a:r>
              <a:rPr lang="en-US" sz="2200" dirty="0" smtClean="0">
                <a:latin typeface="Calibri" panose="020F0502020204030204" pitchFamily="34" charset="0"/>
              </a:rPr>
              <a:t>).</a:t>
            </a:r>
          </a:p>
          <a:p>
            <a:pPr>
              <a:spcBef>
                <a:spcPts val="0"/>
              </a:spcBef>
              <a:defRPr/>
            </a:pPr>
            <a:endParaRPr lang="en-US" sz="2200" dirty="0">
              <a:latin typeface="Calibri" panose="020F0502020204030204" pitchFamily="34" charset="0"/>
            </a:endParaRPr>
          </a:p>
          <a:p>
            <a:pPr>
              <a:spcBef>
                <a:spcPts val="0"/>
              </a:spcBef>
              <a:defRPr/>
            </a:pPr>
            <a:r>
              <a:rPr lang="en-US" sz="2200" dirty="0" smtClean="0">
                <a:latin typeface="Calibri" panose="020F0502020204030204" pitchFamily="34" charset="0"/>
              </a:rPr>
              <a:t>Modern </a:t>
            </a:r>
            <a:r>
              <a:rPr lang="en-US" sz="2200" dirty="0">
                <a:latin typeface="Calibri" panose="020F0502020204030204" pitchFamily="34" charset="0"/>
              </a:rPr>
              <a:t>DVCS also compress the files to use even less space.</a:t>
            </a:r>
          </a:p>
        </p:txBody>
      </p:sp>
    </p:spTree>
    <p:extLst>
      <p:ext uri="{BB962C8B-B14F-4D97-AF65-F5344CB8AC3E}">
        <p14:creationId xmlns:p14="http://schemas.microsoft.com/office/powerpoint/2010/main" val="29080103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Calibri" panose="020F0502020204030204" pitchFamily="34" charset="0"/>
              </a:rPr>
              <a:t>Rebase essentials</a:t>
            </a:r>
            <a:endParaRPr lang="en-AU" dirty="0">
              <a:latin typeface="Calibri" panose="020F0502020204030204" pitchFamily="34" charset="0"/>
            </a:endParaRPr>
          </a:p>
        </p:txBody>
      </p:sp>
      <p:sp>
        <p:nvSpPr>
          <p:cNvPr id="3" name="Content Placeholder 2"/>
          <p:cNvSpPr>
            <a:spLocks noGrp="1"/>
          </p:cNvSpPr>
          <p:nvPr>
            <p:ph idx="1"/>
          </p:nvPr>
        </p:nvSpPr>
        <p:spPr>
          <a:xfrm>
            <a:off x="457200" y="1143000"/>
            <a:ext cx="8229600" cy="5410200"/>
          </a:xfrm>
        </p:spPr>
        <p:txBody>
          <a:bodyPr>
            <a:normAutofit/>
          </a:bodyPr>
          <a:lstStyle/>
          <a:p>
            <a:r>
              <a:rPr lang="en-US" sz="2200" dirty="0" smtClean="0">
                <a:latin typeface="Calibri" panose="020F0502020204030204" pitchFamily="34" charset="0"/>
              </a:rPr>
              <a:t>Checkout a branch and use rebase to fetch newest updates from master:</a:t>
            </a:r>
          </a:p>
          <a:p>
            <a:pPr lvl="1"/>
            <a:r>
              <a:rPr lang="en-US" sz="1800" dirty="0" smtClean="0">
                <a:latin typeface="Calibri" panose="020F0502020204030204" pitchFamily="34" charset="0"/>
              </a:rPr>
              <a:t>git checkout </a:t>
            </a:r>
            <a:r>
              <a:rPr lang="en-US" sz="1800" dirty="0" err="1" smtClean="0">
                <a:latin typeface="Calibri" panose="020F0502020204030204" pitchFamily="34" charset="0"/>
              </a:rPr>
              <a:t>mybranch</a:t>
            </a:r>
            <a:endParaRPr lang="en-US" sz="1800" dirty="0" smtClean="0">
              <a:latin typeface="Calibri" panose="020F0502020204030204" pitchFamily="34" charset="0"/>
            </a:endParaRPr>
          </a:p>
          <a:p>
            <a:pPr lvl="1"/>
            <a:r>
              <a:rPr lang="en-US" sz="1800" dirty="0" smtClean="0">
                <a:latin typeface="Calibri" panose="020F0502020204030204" pitchFamily="34" charset="0"/>
              </a:rPr>
              <a:t>git rebase master</a:t>
            </a:r>
          </a:p>
          <a:p>
            <a:r>
              <a:rPr lang="en-US" sz="2200" dirty="0" smtClean="0">
                <a:latin typeface="Calibri" panose="020F0502020204030204" pitchFamily="34" charset="0"/>
              </a:rPr>
              <a:t>Then switch to master and merge updated branch:</a:t>
            </a:r>
          </a:p>
          <a:p>
            <a:pPr lvl="1"/>
            <a:r>
              <a:rPr lang="en-US" sz="1800" dirty="0" smtClean="0">
                <a:latin typeface="Calibri" panose="020F0502020204030204" pitchFamily="34" charset="0"/>
              </a:rPr>
              <a:t>git checkout master</a:t>
            </a:r>
          </a:p>
          <a:p>
            <a:pPr lvl="1"/>
            <a:r>
              <a:rPr lang="en-US" sz="1800" dirty="0" smtClean="0">
                <a:latin typeface="Calibri" panose="020F0502020204030204" pitchFamily="34" charset="0"/>
              </a:rPr>
              <a:t>git merge </a:t>
            </a:r>
            <a:r>
              <a:rPr lang="en-US" sz="1800" dirty="0" err="1" smtClean="0">
                <a:latin typeface="Calibri" panose="020F0502020204030204" pitchFamily="34" charset="0"/>
              </a:rPr>
              <a:t>mybranch</a:t>
            </a:r>
            <a:endParaRPr lang="en-US" sz="1800" dirty="0" smtClean="0">
              <a:latin typeface="Calibri" panose="020F0502020204030204" pitchFamily="34" charset="0"/>
            </a:endParaRPr>
          </a:p>
          <a:p>
            <a:endParaRPr lang="en-US" sz="2200" dirty="0" smtClean="0">
              <a:latin typeface="Calibri" panose="020F0502020204030204" pitchFamily="34" charset="0"/>
            </a:endParaRPr>
          </a:p>
          <a:p>
            <a:r>
              <a:rPr lang="en-US" sz="2200" dirty="0" smtClean="0">
                <a:latin typeface="Calibri" panose="020F0502020204030204" pitchFamily="34" charset="0"/>
              </a:rPr>
              <a:t>Note: Only rebase </a:t>
            </a:r>
            <a:r>
              <a:rPr lang="en-US" sz="2200" dirty="0">
                <a:latin typeface="Calibri" panose="020F0502020204030204" pitchFamily="34" charset="0"/>
              </a:rPr>
              <a:t>on a </a:t>
            </a:r>
            <a:r>
              <a:rPr lang="en-US" sz="2200" i="1" dirty="0">
                <a:latin typeface="Calibri" panose="020F0502020204030204" pitchFamily="34" charset="0"/>
              </a:rPr>
              <a:t>local</a:t>
            </a:r>
            <a:r>
              <a:rPr lang="en-US" sz="2200" dirty="0">
                <a:latin typeface="Calibri" panose="020F0502020204030204" pitchFamily="34" charset="0"/>
              </a:rPr>
              <a:t> repo, never rewrite shared </a:t>
            </a:r>
            <a:r>
              <a:rPr lang="en-US" sz="2200" dirty="0" smtClean="0">
                <a:latin typeface="Calibri" panose="020F0502020204030204" pitchFamily="34" charset="0"/>
              </a:rPr>
              <a:t>history</a:t>
            </a:r>
          </a:p>
          <a:p>
            <a:endParaRPr lang="en-US" sz="2200" dirty="0" smtClean="0">
              <a:latin typeface="Calibri" panose="020F0502020204030204" pitchFamily="34" charset="0"/>
            </a:endParaRPr>
          </a:p>
          <a:p>
            <a:r>
              <a:rPr lang="en-US" sz="2200" dirty="0" smtClean="0">
                <a:latin typeface="Calibri" panose="020F0502020204030204" pitchFamily="34" charset="0"/>
              </a:rPr>
              <a:t>When there are conflicts:</a:t>
            </a:r>
          </a:p>
          <a:p>
            <a:pPr lvl="1"/>
            <a:r>
              <a:rPr lang="en-US" sz="1800" dirty="0">
                <a:latin typeface="Calibri" panose="020F0502020204030204" pitchFamily="34" charset="0"/>
              </a:rPr>
              <a:t>git rebase --abort</a:t>
            </a:r>
          </a:p>
          <a:p>
            <a:pPr lvl="1"/>
            <a:r>
              <a:rPr lang="en-US" sz="1800" dirty="0">
                <a:latin typeface="Calibri" panose="020F0502020204030204" pitchFamily="34" charset="0"/>
              </a:rPr>
              <a:t>git rebase --skip</a:t>
            </a:r>
          </a:p>
          <a:p>
            <a:pPr lvl="1"/>
            <a:r>
              <a:rPr lang="en-US" sz="1800" dirty="0">
                <a:latin typeface="Calibri" panose="020F0502020204030204" pitchFamily="34" charset="0"/>
              </a:rPr>
              <a:t>git rebase --continue</a:t>
            </a:r>
            <a:endParaRPr lang="en-AU" sz="1800" dirty="0">
              <a:latin typeface="Calibri" panose="020F0502020204030204" pitchFamily="34" charset="0"/>
            </a:endParaRPr>
          </a:p>
          <a:p>
            <a:pPr marL="0" indent="0">
              <a:buNone/>
            </a:pPr>
            <a:endParaRPr lang="en-US" sz="2200" dirty="0">
              <a:latin typeface="Calibri" panose="020F0502020204030204" pitchFamily="34" charset="0"/>
            </a:endParaRPr>
          </a:p>
        </p:txBody>
      </p:sp>
    </p:spTree>
    <p:extLst>
      <p:ext uri="{BB962C8B-B14F-4D97-AF65-F5344CB8AC3E}">
        <p14:creationId xmlns:p14="http://schemas.microsoft.com/office/powerpoint/2010/main" val="36678285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sz="4000" dirty="0" smtClean="0">
                <a:latin typeface="Calibri" panose="020F0502020204030204" pitchFamily="34" charset="0"/>
              </a:rPr>
              <a:t>Git Tools: </a:t>
            </a:r>
            <a:r>
              <a:rPr lang="en-US" sz="4000" b="1" dirty="0" smtClean="0">
                <a:latin typeface="Calibri" panose="020F0502020204030204" pitchFamily="34" charset="0"/>
              </a:rPr>
              <a:t>Submodules</a:t>
            </a:r>
            <a:endParaRPr lang="en-AU" sz="4000" b="1" dirty="0">
              <a:latin typeface="Calibri" panose="020F0502020204030204" pitchFamily="34" charset="0"/>
            </a:endParaRPr>
          </a:p>
        </p:txBody>
      </p:sp>
      <p:sp>
        <p:nvSpPr>
          <p:cNvPr id="3" name="Content Placeholder 2"/>
          <p:cNvSpPr>
            <a:spLocks noGrp="1"/>
          </p:cNvSpPr>
          <p:nvPr>
            <p:ph idx="1"/>
          </p:nvPr>
        </p:nvSpPr>
        <p:spPr>
          <a:xfrm>
            <a:off x="457200" y="914400"/>
            <a:ext cx="8077200" cy="5791200"/>
          </a:xfrm>
        </p:spPr>
        <p:txBody>
          <a:bodyPr>
            <a:normAutofit fontScale="92500" lnSpcReduction="10000"/>
          </a:bodyPr>
          <a:lstStyle/>
          <a:p>
            <a:r>
              <a:rPr lang="en-US" sz="2400" dirty="0">
                <a:latin typeface="Calibri" panose="020F0502020204030204" pitchFamily="34" charset="0"/>
              </a:rPr>
              <a:t>It often happens that while working on one project, you need to use another project from within it</a:t>
            </a:r>
            <a:r>
              <a:rPr lang="en-US" sz="2400" dirty="0" smtClean="0">
                <a:latin typeface="Calibri" panose="020F0502020204030204" pitchFamily="34" charset="0"/>
              </a:rPr>
              <a:t>.</a:t>
            </a:r>
          </a:p>
          <a:p>
            <a:endParaRPr lang="en-US" sz="2400" dirty="0">
              <a:latin typeface="Calibri" panose="020F0502020204030204" pitchFamily="34" charset="0"/>
            </a:endParaRPr>
          </a:p>
          <a:p>
            <a:r>
              <a:rPr lang="en-US" sz="2400" dirty="0" smtClean="0">
                <a:latin typeface="Calibri" panose="020F0502020204030204" pitchFamily="34" charset="0"/>
              </a:rPr>
              <a:t>Perhaps </a:t>
            </a:r>
            <a:r>
              <a:rPr lang="en-US" sz="2400" dirty="0">
                <a:latin typeface="Calibri" panose="020F0502020204030204" pitchFamily="34" charset="0"/>
              </a:rPr>
              <a:t>it’s a library that a third party developed or that you’re developing separately and using in multiple parent projects</a:t>
            </a:r>
            <a:r>
              <a:rPr lang="en-US" sz="2400" dirty="0" smtClean="0">
                <a:latin typeface="Calibri" panose="020F0502020204030204" pitchFamily="34" charset="0"/>
              </a:rPr>
              <a:t>.</a:t>
            </a:r>
          </a:p>
          <a:p>
            <a:endParaRPr lang="en-US" sz="2400" dirty="0">
              <a:latin typeface="Calibri" panose="020F0502020204030204" pitchFamily="34" charset="0"/>
            </a:endParaRPr>
          </a:p>
          <a:p>
            <a:r>
              <a:rPr lang="en-US" sz="2400" dirty="0" smtClean="0">
                <a:latin typeface="Calibri" panose="020F0502020204030204" pitchFamily="34" charset="0"/>
              </a:rPr>
              <a:t>A </a:t>
            </a:r>
            <a:r>
              <a:rPr lang="en-US" sz="2400" dirty="0">
                <a:latin typeface="Calibri" panose="020F0502020204030204" pitchFamily="34" charset="0"/>
              </a:rPr>
              <a:t>common issue arises in these scenarios: you want to be able to treat the two projects as separate yet still be able to use one from within the other.</a:t>
            </a:r>
          </a:p>
          <a:p>
            <a:endParaRPr lang="en-AU" sz="2400" dirty="0">
              <a:latin typeface="Calibri" panose="020F0502020204030204" pitchFamily="34" charset="0"/>
            </a:endParaRPr>
          </a:p>
          <a:p>
            <a:r>
              <a:rPr lang="en-US" sz="2400" dirty="0" smtClean="0">
                <a:latin typeface="Calibri" panose="020F0502020204030204" pitchFamily="34" charset="0"/>
              </a:rPr>
              <a:t>Adding an existing Git repository as a submodule of our current repository:</a:t>
            </a:r>
          </a:p>
          <a:p>
            <a:pPr lvl="1"/>
            <a:r>
              <a:rPr lang="en-US" sz="1900" dirty="0" smtClean="0">
                <a:solidFill>
                  <a:srgbClr val="FF0000"/>
                </a:solidFill>
                <a:latin typeface="Calibri" panose="020F0502020204030204" pitchFamily="34" charset="0"/>
              </a:rPr>
              <a:t>git submodule add &lt;your-git-submodule-repo&gt;</a:t>
            </a:r>
          </a:p>
          <a:p>
            <a:endParaRPr lang="en-US" sz="2400" dirty="0" smtClean="0">
              <a:latin typeface="Calibri" panose="020F0502020204030204" pitchFamily="34" charset="0"/>
            </a:endParaRPr>
          </a:p>
          <a:p>
            <a:r>
              <a:rPr lang="en-US" sz="2400" dirty="0" smtClean="0">
                <a:latin typeface="Calibri" panose="020F0502020204030204" pitchFamily="34" charset="0"/>
              </a:rPr>
              <a:t>Cloning an existing project with submodules:</a:t>
            </a:r>
          </a:p>
          <a:p>
            <a:pPr lvl="1"/>
            <a:r>
              <a:rPr lang="en-US" sz="1900" dirty="0" smtClean="0">
                <a:solidFill>
                  <a:srgbClr val="FF0000"/>
                </a:solidFill>
                <a:latin typeface="Calibri" panose="020F0502020204030204" pitchFamily="34" charset="0"/>
              </a:rPr>
              <a:t>git submodule </a:t>
            </a:r>
            <a:r>
              <a:rPr lang="en-US" sz="1900" dirty="0" err="1" smtClean="0">
                <a:solidFill>
                  <a:srgbClr val="FF0000"/>
                </a:solidFill>
                <a:latin typeface="Calibri" panose="020F0502020204030204" pitchFamily="34" charset="0"/>
              </a:rPr>
              <a:t>init</a:t>
            </a:r>
            <a:endParaRPr lang="en-US" sz="1900" dirty="0" smtClean="0">
              <a:solidFill>
                <a:srgbClr val="FF0000"/>
              </a:solidFill>
              <a:latin typeface="Calibri" panose="020F0502020204030204" pitchFamily="34" charset="0"/>
            </a:endParaRPr>
          </a:p>
          <a:p>
            <a:pPr lvl="1"/>
            <a:r>
              <a:rPr lang="en-US" sz="1900" dirty="0" smtClean="0">
                <a:solidFill>
                  <a:srgbClr val="FF0000"/>
                </a:solidFill>
                <a:latin typeface="Calibri" panose="020F0502020204030204" pitchFamily="34" charset="0"/>
              </a:rPr>
              <a:t>git submodule update</a:t>
            </a:r>
            <a:r>
              <a:rPr lang="en-US" sz="1900" dirty="0" smtClean="0">
                <a:latin typeface="Calibri" panose="020F0502020204030204" pitchFamily="34" charset="0"/>
              </a:rPr>
              <a:t> </a:t>
            </a:r>
            <a:r>
              <a:rPr lang="en-US" sz="1900" i="1" dirty="0" smtClean="0">
                <a:latin typeface="Calibri" panose="020F0502020204030204" pitchFamily="34" charset="0"/>
              </a:rPr>
              <a:t>(to fetch all the submodule data from that project)</a:t>
            </a:r>
            <a:endParaRPr lang="en-AU" sz="1900" i="1" dirty="0">
              <a:latin typeface="Calibri" panose="020F0502020204030204" pitchFamily="34" charset="0"/>
            </a:endParaRPr>
          </a:p>
        </p:txBody>
      </p:sp>
    </p:spTree>
    <p:extLst>
      <p:ext uri="{BB962C8B-B14F-4D97-AF65-F5344CB8AC3E}">
        <p14:creationId xmlns:p14="http://schemas.microsoft.com/office/powerpoint/2010/main" val="19956431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dirty="0" smtClean="0">
                <a:latin typeface="Calibri" panose="020F0502020204030204" pitchFamily="34" charset="0"/>
              </a:rPr>
              <a:t>Useful Sites</a:t>
            </a:r>
            <a:endParaRPr lang="en-US" sz="4000" dirty="0">
              <a:latin typeface="Calibri" panose="020F0502020204030204" pitchFamily="34" charset="0"/>
            </a:endParaRPr>
          </a:p>
        </p:txBody>
      </p:sp>
      <p:sp>
        <p:nvSpPr>
          <p:cNvPr id="3" name="Content Placeholder 2"/>
          <p:cNvSpPr>
            <a:spLocks noGrp="1"/>
          </p:cNvSpPr>
          <p:nvPr>
            <p:ph idx="1"/>
          </p:nvPr>
        </p:nvSpPr>
        <p:spPr>
          <a:xfrm>
            <a:off x="457200" y="1219200"/>
            <a:ext cx="8229600" cy="5257800"/>
          </a:xfrm>
        </p:spPr>
        <p:txBody>
          <a:bodyPr>
            <a:normAutofit/>
          </a:bodyPr>
          <a:lstStyle/>
          <a:p>
            <a:r>
              <a:rPr lang="en-US" sz="2200" dirty="0" smtClean="0">
                <a:latin typeface="Calibri" panose="020F0502020204030204" pitchFamily="34" charset="0"/>
              </a:rPr>
              <a:t>Book: </a:t>
            </a:r>
            <a:r>
              <a:rPr lang="en-US" sz="2200" dirty="0" smtClean="0">
                <a:latin typeface="Calibri" panose="020F0502020204030204" pitchFamily="34" charset="0"/>
                <a:hlinkClick r:id="rId3"/>
              </a:rPr>
              <a:t>http://git-scm.com/book</a:t>
            </a:r>
            <a:endParaRPr lang="en-US" sz="2200" dirty="0" smtClean="0">
              <a:latin typeface="Calibri" panose="020F0502020204030204" pitchFamily="34" charset="0"/>
            </a:endParaRPr>
          </a:p>
          <a:p>
            <a:endParaRPr lang="en-US" sz="2200" dirty="0" smtClean="0">
              <a:latin typeface="Calibri" panose="020F0502020204030204" pitchFamily="34" charset="0"/>
            </a:endParaRPr>
          </a:p>
          <a:p>
            <a:r>
              <a:rPr lang="en-US" sz="2200" dirty="0">
                <a:latin typeface="Calibri" panose="020F0502020204030204" pitchFamily="34" charset="0"/>
              </a:rPr>
              <a:t>Training: </a:t>
            </a:r>
            <a:r>
              <a:rPr lang="en-US" sz="2200" dirty="0">
                <a:latin typeface="Calibri" panose="020F0502020204030204" pitchFamily="34" charset="0"/>
                <a:hlinkClick r:id="rId4"/>
              </a:rPr>
              <a:t>https://</a:t>
            </a:r>
            <a:r>
              <a:rPr lang="en-US" sz="2200" dirty="0" smtClean="0">
                <a:latin typeface="Calibri" panose="020F0502020204030204" pitchFamily="34" charset="0"/>
                <a:hlinkClick r:id="rId4"/>
              </a:rPr>
              <a:t>services.github.com/kit/courses/github-for-everyone.html</a:t>
            </a:r>
            <a:endParaRPr lang="en-US" sz="2200" dirty="0" smtClean="0">
              <a:latin typeface="Calibri" panose="020F0502020204030204" pitchFamily="34" charset="0"/>
            </a:endParaRPr>
          </a:p>
          <a:p>
            <a:endParaRPr lang="en-US" sz="2200" dirty="0">
              <a:latin typeface="Calibri" panose="020F0502020204030204" pitchFamily="34" charset="0"/>
            </a:endParaRPr>
          </a:p>
          <a:p>
            <a:r>
              <a:rPr lang="en-US" sz="2200" dirty="0" smtClean="0">
                <a:latin typeface="Calibri" panose="020F0502020204030204" pitchFamily="34" charset="0"/>
              </a:rPr>
              <a:t>Useful tutorial: </a:t>
            </a:r>
            <a:r>
              <a:rPr lang="en-US" sz="2200" dirty="0" smtClean="0">
                <a:latin typeface="Calibri" panose="020F0502020204030204" pitchFamily="34" charset="0"/>
                <a:hlinkClick r:id="rId5"/>
              </a:rPr>
              <a:t>https</a:t>
            </a:r>
            <a:r>
              <a:rPr lang="en-US" sz="2200" dirty="0">
                <a:latin typeface="Calibri" panose="020F0502020204030204" pitchFamily="34" charset="0"/>
                <a:hlinkClick r:id="rId5"/>
              </a:rPr>
              <a:t>://ru.atlassian.com/git/tutorials/setting-up-a-repository</a:t>
            </a:r>
            <a:r>
              <a:rPr lang="en-US" sz="2200" dirty="0" smtClean="0">
                <a:latin typeface="Calibri" panose="020F0502020204030204" pitchFamily="34" charset="0"/>
                <a:hlinkClick r:id="rId5"/>
              </a:rPr>
              <a:t>/</a:t>
            </a:r>
            <a:endParaRPr lang="en-US" sz="2200" dirty="0" smtClean="0">
              <a:latin typeface="Calibri" panose="020F0502020204030204" pitchFamily="34" charset="0"/>
            </a:endParaRPr>
          </a:p>
          <a:p>
            <a:endParaRPr lang="en-US" sz="2200" dirty="0" smtClean="0">
              <a:latin typeface="Calibri" panose="020F0502020204030204" pitchFamily="34" charset="0"/>
            </a:endParaRPr>
          </a:p>
          <a:p>
            <a:r>
              <a:rPr lang="en-US" sz="2200" dirty="0" smtClean="0">
                <a:latin typeface="Calibri" panose="020F0502020204030204" pitchFamily="34" charset="0"/>
              </a:rPr>
              <a:t>Interactive tutorial challenges: </a:t>
            </a:r>
            <a:r>
              <a:rPr lang="en-US" sz="2200" dirty="0" smtClean="0">
                <a:latin typeface="Calibri" panose="020F0502020204030204" pitchFamily="34" charset="0"/>
                <a:hlinkClick r:id="rId6"/>
              </a:rPr>
              <a:t>http://try.github.com</a:t>
            </a:r>
            <a:endParaRPr lang="en-US" sz="2200" dirty="0" smtClean="0">
              <a:latin typeface="Calibri" panose="020F0502020204030204" pitchFamily="34" charset="0"/>
            </a:endParaRPr>
          </a:p>
          <a:p>
            <a:endParaRPr lang="en-US" sz="2200" dirty="0" smtClean="0">
              <a:latin typeface="Calibri" panose="020F0502020204030204" pitchFamily="34" charset="0"/>
            </a:endParaRPr>
          </a:p>
          <a:p>
            <a:r>
              <a:rPr lang="en-US" sz="2200" dirty="0" smtClean="0">
                <a:latin typeface="Calibri" panose="020F0502020204030204" pitchFamily="34" charset="0"/>
              </a:rPr>
              <a:t>Git terminology</a:t>
            </a:r>
            <a:r>
              <a:rPr lang="en-US" sz="2200" dirty="0">
                <a:latin typeface="Calibri" panose="020F0502020204030204" pitchFamily="34" charset="0"/>
              </a:rPr>
              <a:t>: </a:t>
            </a:r>
            <a:r>
              <a:rPr lang="en-US" sz="2200" dirty="0">
                <a:latin typeface="Calibri" panose="020F0502020204030204" pitchFamily="34" charset="0"/>
                <a:hlinkClick r:id="rId7"/>
              </a:rPr>
              <a:t>https://www.atlassian.com/git/glossary/terminology</a:t>
            </a:r>
            <a:r>
              <a:rPr lang="en-US" sz="2200" dirty="0" smtClean="0">
                <a:latin typeface="Calibri" panose="020F0502020204030204" pitchFamily="34" charset="0"/>
                <a:hlinkClick r:id="rId7"/>
              </a:rPr>
              <a:t>/</a:t>
            </a:r>
            <a:endParaRPr lang="en-US" sz="2200" dirty="0" smtClean="0">
              <a:latin typeface="Calibri" panose="020F0502020204030204" pitchFamily="34" charset="0"/>
            </a:endParaRPr>
          </a:p>
          <a:p>
            <a:pPr marL="0" indent="0">
              <a:buNone/>
            </a:pPr>
            <a:endParaRPr lang="en-US" sz="2200" dirty="0" smtClean="0">
              <a:latin typeface="Calibri" panose="020F0502020204030204" pitchFamily="34" charset="0"/>
            </a:endParaRPr>
          </a:p>
          <a:p>
            <a:endParaRPr lang="en-US" sz="22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AU" sz="4000" dirty="0" smtClean="0">
                <a:latin typeface="Calibri" panose="020F0502020204030204" pitchFamily="34" charset="0"/>
              </a:rPr>
              <a:t>Distributed VCS (DVCS)</a:t>
            </a:r>
            <a:endParaRPr lang="en-AU" sz="4000" dirty="0">
              <a:latin typeface="Calibri" panose="020F0502020204030204" pitchFamily="34" charset="0"/>
            </a:endParaRPr>
          </a:p>
        </p:txBody>
      </p:sp>
      <p:sp>
        <p:nvSpPr>
          <p:cNvPr id="3" name="Content Placeholder 2"/>
          <p:cNvSpPr>
            <a:spLocks noGrp="1"/>
          </p:cNvSpPr>
          <p:nvPr>
            <p:ph idx="1"/>
          </p:nvPr>
        </p:nvSpPr>
        <p:spPr>
          <a:xfrm>
            <a:off x="449451" y="1143000"/>
            <a:ext cx="8229600" cy="5715000"/>
          </a:xfrm>
        </p:spPr>
        <p:txBody>
          <a:bodyPr>
            <a:noAutofit/>
          </a:bodyPr>
          <a:lstStyle/>
          <a:p>
            <a:r>
              <a:rPr lang="en-US" sz="2200" dirty="0" smtClean="0">
                <a:latin typeface="Calibri" panose="020F0502020204030204" pitchFamily="34" charset="0"/>
              </a:rPr>
              <a:t>The </a:t>
            </a:r>
            <a:r>
              <a:rPr lang="en-US" sz="2200" dirty="0">
                <a:latin typeface="Calibri" panose="020F0502020204030204" pitchFamily="34" charset="0"/>
              </a:rPr>
              <a:t>act of getting new changes from a repository is </a:t>
            </a:r>
            <a:r>
              <a:rPr lang="en-US" sz="2200" dirty="0" smtClean="0">
                <a:latin typeface="Calibri" panose="020F0502020204030204" pitchFamily="34" charset="0"/>
              </a:rPr>
              <a:t>called </a:t>
            </a:r>
            <a:r>
              <a:rPr lang="en-US" sz="2200" dirty="0">
                <a:latin typeface="Calibri" panose="020F0502020204030204" pitchFamily="34" charset="0"/>
              </a:rPr>
              <a:t>“</a:t>
            </a:r>
            <a:r>
              <a:rPr lang="en-US" sz="2200" i="1" dirty="0" smtClean="0">
                <a:latin typeface="Calibri" panose="020F0502020204030204" pitchFamily="34" charset="0"/>
              </a:rPr>
              <a:t>pulling</a:t>
            </a:r>
            <a:r>
              <a:rPr lang="en-US" sz="2200" dirty="0" smtClean="0">
                <a:latin typeface="Calibri" panose="020F0502020204030204" pitchFamily="34" charset="0"/>
              </a:rPr>
              <a:t>” </a:t>
            </a:r>
            <a:r>
              <a:rPr lang="en-US" sz="2200" dirty="0">
                <a:latin typeface="Calibri" panose="020F0502020204030204" pitchFamily="34" charset="0"/>
              </a:rPr>
              <a:t>and the act of moving your own changes to a repository is called “</a:t>
            </a:r>
            <a:r>
              <a:rPr lang="en-US" sz="2200" i="1" dirty="0">
                <a:latin typeface="Calibri" panose="020F0502020204030204" pitchFamily="34" charset="0"/>
              </a:rPr>
              <a:t>pushing</a:t>
            </a:r>
            <a:r>
              <a:rPr lang="en-US" sz="2200" dirty="0" smtClean="0">
                <a:latin typeface="Calibri" panose="020F0502020204030204" pitchFamily="34" charset="0"/>
              </a:rPr>
              <a:t>”.</a:t>
            </a:r>
          </a:p>
          <a:p>
            <a:endParaRPr lang="en-US" sz="2200" dirty="0" smtClean="0">
              <a:latin typeface="Calibri" panose="020F0502020204030204" pitchFamily="34" charset="0"/>
            </a:endParaRPr>
          </a:p>
          <a:p>
            <a:r>
              <a:rPr lang="en-US" sz="2200" dirty="0" smtClean="0">
                <a:latin typeface="Calibri" panose="020F0502020204030204" pitchFamily="34" charset="0"/>
              </a:rPr>
              <a:t>In </a:t>
            </a:r>
            <a:r>
              <a:rPr lang="en-US" sz="2200" dirty="0">
                <a:latin typeface="Calibri" panose="020F0502020204030204" pitchFamily="34" charset="0"/>
              </a:rPr>
              <a:t>both cases, you move </a:t>
            </a:r>
            <a:r>
              <a:rPr lang="en-US" sz="2200" i="1" dirty="0" err="1">
                <a:latin typeface="Calibri" panose="020F0502020204030204" pitchFamily="34" charset="0"/>
              </a:rPr>
              <a:t>changesets</a:t>
            </a:r>
            <a:r>
              <a:rPr lang="en-US" sz="2200" dirty="0">
                <a:latin typeface="Calibri" panose="020F0502020204030204" pitchFamily="34" charset="0"/>
              </a:rPr>
              <a:t> (changes to files groups as a coherent whole), not single-file diffs.</a:t>
            </a:r>
            <a:endParaRPr lang="en-GB" sz="2200" dirty="0">
              <a:latin typeface="Calibri" panose="020F0502020204030204" pitchFamily="34" charset="0"/>
            </a:endParaRPr>
          </a:p>
          <a:p>
            <a:endParaRPr lang="en-US" sz="2000" dirty="0" smtClean="0">
              <a:latin typeface="Calibri" panose="020F0502020204030204" pitchFamily="34" charset="0"/>
            </a:endParaRPr>
          </a:p>
          <a:p>
            <a:r>
              <a:rPr lang="en-US" sz="2200" dirty="0">
                <a:latin typeface="Calibri" panose="020F0502020204030204" pitchFamily="34" charset="0"/>
              </a:rPr>
              <a:t>Some of the most common </a:t>
            </a:r>
            <a:r>
              <a:rPr lang="en-US" sz="2200" dirty="0" smtClean="0">
                <a:latin typeface="Calibri" panose="020F0502020204030204" pitchFamily="34" charset="0"/>
              </a:rPr>
              <a:t>DVCS </a:t>
            </a:r>
            <a:r>
              <a:rPr lang="en-US" sz="2200" dirty="0">
                <a:latin typeface="Calibri" panose="020F0502020204030204" pitchFamily="34" charset="0"/>
              </a:rPr>
              <a:t>include:</a:t>
            </a:r>
          </a:p>
          <a:p>
            <a:pPr lvl="1"/>
            <a:r>
              <a:rPr lang="en-US" sz="1800" b="1" dirty="0" smtClean="0">
                <a:latin typeface="Calibri" panose="020F0502020204030204" pitchFamily="34" charset="0"/>
              </a:rPr>
              <a:t>Git</a:t>
            </a:r>
          </a:p>
          <a:p>
            <a:pPr lvl="1"/>
            <a:r>
              <a:rPr lang="en-US" sz="1800" b="1" dirty="0" smtClean="0">
                <a:latin typeface="Calibri" panose="020F0502020204030204" pitchFamily="34" charset="0"/>
              </a:rPr>
              <a:t>Mercurial</a:t>
            </a:r>
          </a:p>
          <a:p>
            <a:pPr lvl="1"/>
            <a:r>
              <a:rPr lang="en-US" sz="1800" dirty="0" smtClean="0">
                <a:latin typeface="Calibri" panose="020F0502020204030204" pitchFamily="34" charset="0"/>
              </a:rPr>
              <a:t>SVK</a:t>
            </a:r>
          </a:p>
          <a:p>
            <a:pPr lvl="1"/>
            <a:r>
              <a:rPr lang="en-US" sz="1800" dirty="0" smtClean="0">
                <a:latin typeface="Calibri" panose="020F0502020204030204" pitchFamily="34" charset="0"/>
              </a:rPr>
              <a:t>Bazaar</a:t>
            </a:r>
          </a:p>
        </p:txBody>
      </p:sp>
    </p:spTree>
    <p:extLst>
      <p:ext uri="{BB962C8B-B14F-4D97-AF65-F5344CB8AC3E}">
        <p14:creationId xmlns:p14="http://schemas.microsoft.com/office/powerpoint/2010/main" val="187751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AU" sz="4000" dirty="0" smtClean="0">
                <a:latin typeface="Calibri" panose="020F0502020204030204" pitchFamily="34" charset="0"/>
              </a:rPr>
              <a:t>DVCS advantages</a:t>
            </a:r>
            <a:endParaRPr lang="en-AU" sz="4000" dirty="0">
              <a:latin typeface="Calibri" panose="020F0502020204030204" pitchFamily="34" charset="0"/>
            </a:endParaRPr>
          </a:p>
        </p:txBody>
      </p:sp>
      <p:sp>
        <p:nvSpPr>
          <p:cNvPr id="3" name="Content Placeholder 2"/>
          <p:cNvSpPr>
            <a:spLocks noGrp="1"/>
          </p:cNvSpPr>
          <p:nvPr>
            <p:ph idx="1"/>
          </p:nvPr>
        </p:nvSpPr>
        <p:spPr>
          <a:xfrm>
            <a:off x="431369" y="1066800"/>
            <a:ext cx="8229600" cy="5638800"/>
          </a:xfrm>
        </p:spPr>
        <p:txBody>
          <a:bodyPr>
            <a:noAutofit/>
          </a:bodyPr>
          <a:lstStyle/>
          <a:p>
            <a:pPr marL="0" indent="0">
              <a:buNone/>
            </a:pPr>
            <a:r>
              <a:rPr lang="en-US" sz="2000" dirty="0" smtClean="0">
                <a:latin typeface="Calibri" panose="020F0502020204030204" pitchFamily="34" charset="0"/>
              </a:rPr>
              <a:t>The </a:t>
            </a:r>
            <a:r>
              <a:rPr lang="en-US" sz="2000" dirty="0">
                <a:latin typeface="Calibri" panose="020F0502020204030204" pitchFamily="34" charset="0"/>
              </a:rPr>
              <a:t>act of </a:t>
            </a:r>
            <a:r>
              <a:rPr lang="en-US" sz="2000" i="1" dirty="0">
                <a:latin typeface="Calibri" panose="020F0502020204030204" pitchFamily="34" charset="0"/>
              </a:rPr>
              <a:t>cloning</a:t>
            </a:r>
            <a:r>
              <a:rPr lang="en-US" sz="2000" dirty="0">
                <a:latin typeface="Calibri" panose="020F0502020204030204" pitchFamily="34" charset="0"/>
              </a:rPr>
              <a:t> an entire repository gives </a:t>
            </a:r>
            <a:r>
              <a:rPr lang="en-US" sz="2000" dirty="0" smtClean="0">
                <a:latin typeface="Calibri" panose="020F0502020204030204" pitchFamily="34" charset="0"/>
              </a:rPr>
              <a:t>DVCS many advantages </a:t>
            </a:r>
            <a:r>
              <a:rPr lang="en-US" sz="2000" dirty="0">
                <a:latin typeface="Calibri" panose="020F0502020204030204" pitchFamily="34" charset="0"/>
              </a:rPr>
              <a:t>over centralized </a:t>
            </a:r>
            <a:r>
              <a:rPr lang="en-US" sz="2000" dirty="0" smtClean="0">
                <a:latin typeface="Calibri" panose="020F0502020204030204" pitchFamily="34" charset="0"/>
              </a:rPr>
              <a:t>VCS:</a:t>
            </a:r>
          </a:p>
          <a:p>
            <a:r>
              <a:rPr lang="en-US" sz="2000" dirty="0" smtClean="0">
                <a:latin typeface="Calibri" panose="020F0502020204030204" pitchFamily="34" charset="0"/>
              </a:rPr>
              <a:t>Performing </a:t>
            </a:r>
            <a:r>
              <a:rPr lang="en-US" sz="2000" dirty="0">
                <a:latin typeface="Calibri" panose="020F0502020204030204" pitchFamily="34" charset="0"/>
              </a:rPr>
              <a:t>actions other than pushing and pulling </a:t>
            </a:r>
            <a:r>
              <a:rPr lang="en-US" sz="2000" dirty="0" err="1">
                <a:latin typeface="Calibri" panose="020F0502020204030204" pitchFamily="34" charset="0"/>
              </a:rPr>
              <a:t>changesets</a:t>
            </a:r>
            <a:r>
              <a:rPr lang="en-US" sz="2000" dirty="0">
                <a:latin typeface="Calibri" panose="020F0502020204030204" pitchFamily="34" charset="0"/>
              </a:rPr>
              <a:t> is extremely fast because the tool only needs to access the hard drive, not a remote server</a:t>
            </a:r>
            <a:r>
              <a:rPr lang="en-US" sz="2000" dirty="0" smtClean="0">
                <a:latin typeface="Calibri" panose="020F0502020204030204" pitchFamily="34" charset="0"/>
              </a:rPr>
              <a:t>.</a:t>
            </a:r>
          </a:p>
          <a:p>
            <a:endParaRPr lang="en-US" sz="2000" dirty="0" smtClean="0">
              <a:latin typeface="Calibri" panose="020F0502020204030204" pitchFamily="34" charset="0"/>
            </a:endParaRPr>
          </a:p>
          <a:p>
            <a:r>
              <a:rPr lang="en-US" sz="2000" dirty="0" smtClean="0">
                <a:latin typeface="Calibri" panose="020F0502020204030204" pitchFamily="34" charset="0"/>
              </a:rPr>
              <a:t>Committing </a:t>
            </a:r>
            <a:r>
              <a:rPr lang="en-US" sz="2000" dirty="0">
                <a:latin typeface="Calibri" panose="020F0502020204030204" pitchFamily="34" charset="0"/>
              </a:rPr>
              <a:t>new </a:t>
            </a:r>
            <a:r>
              <a:rPr lang="en-US" sz="2000" i="1" dirty="0" err="1">
                <a:latin typeface="Calibri" panose="020F0502020204030204" pitchFamily="34" charset="0"/>
              </a:rPr>
              <a:t>changesets</a:t>
            </a:r>
            <a:r>
              <a:rPr lang="en-US" sz="2000" dirty="0">
                <a:latin typeface="Calibri" panose="020F0502020204030204" pitchFamily="34" charset="0"/>
              </a:rPr>
              <a:t> can be done locally without anyone else seeing them. Once you have a group of </a:t>
            </a:r>
            <a:r>
              <a:rPr lang="en-US" sz="2000" dirty="0" err="1">
                <a:latin typeface="Calibri" panose="020F0502020204030204" pitchFamily="34" charset="0"/>
              </a:rPr>
              <a:t>changesets</a:t>
            </a:r>
            <a:r>
              <a:rPr lang="en-US" sz="2000" dirty="0">
                <a:latin typeface="Calibri" panose="020F0502020204030204" pitchFamily="34" charset="0"/>
              </a:rPr>
              <a:t> ready, you can push all of them at </a:t>
            </a:r>
            <a:r>
              <a:rPr lang="en-US" sz="2000" dirty="0" smtClean="0">
                <a:latin typeface="Calibri" panose="020F0502020204030204" pitchFamily="34" charset="0"/>
              </a:rPr>
              <a:t>once.</a:t>
            </a:r>
          </a:p>
          <a:p>
            <a:endParaRPr lang="en-US" sz="2000" dirty="0" smtClean="0">
              <a:latin typeface="Calibri" panose="020F0502020204030204" pitchFamily="34" charset="0"/>
            </a:endParaRPr>
          </a:p>
          <a:p>
            <a:r>
              <a:rPr lang="en-US" sz="2000" dirty="0" smtClean="0">
                <a:latin typeface="Calibri" panose="020F0502020204030204" pitchFamily="34" charset="0"/>
              </a:rPr>
              <a:t>Everything </a:t>
            </a:r>
            <a:r>
              <a:rPr lang="en-US" sz="2000" dirty="0">
                <a:latin typeface="Calibri" panose="020F0502020204030204" pitchFamily="34" charset="0"/>
              </a:rPr>
              <a:t>but pushing and </a:t>
            </a:r>
            <a:r>
              <a:rPr lang="en-US" sz="2000" dirty="0" smtClean="0">
                <a:latin typeface="Calibri" panose="020F0502020204030204" pitchFamily="34" charset="0"/>
              </a:rPr>
              <a:t>pulling </a:t>
            </a:r>
            <a:r>
              <a:rPr lang="en-US" sz="2000" dirty="0">
                <a:latin typeface="Calibri" panose="020F0502020204030204" pitchFamily="34" charset="0"/>
              </a:rPr>
              <a:t>can be done without an internet </a:t>
            </a:r>
            <a:r>
              <a:rPr lang="en-US" sz="2000" dirty="0" smtClean="0">
                <a:latin typeface="Calibri" panose="020F0502020204030204" pitchFamily="34" charset="0"/>
              </a:rPr>
              <a:t>connection. So </a:t>
            </a:r>
            <a:r>
              <a:rPr lang="en-US" sz="2000" dirty="0">
                <a:latin typeface="Calibri" panose="020F0502020204030204" pitchFamily="34" charset="0"/>
              </a:rPr>
              <a:t>you can work on a </a:t>
            </a:r>
            <a:r>
              <a:rPr lang="en-US" sz="2000" dirty="0" smtClean="0">
                <a:latin typeface="Calibri" panose="020F0502020204030204" pitchFamily="34" charset="0"/>
              </a:rPr>
              <a:t>plane and won’t </a:t>
            </a:r>
            <a:r>
              <a:rPr lang="en-US" sz="2000" dirty="0">
                <a:latin typeface="Calibri" panose="020F0502020204030204" pitchFamily="34" charset="0"/>
              </a:rPr>
              <a:t>be forced to commit several </a:t>
            </a:r>
            <a:r>
              <a:rPr lang="en-US" sz="2000" dirty="0" err="1">
                <a:latin typeface="Calibri" panose="020F0502020204030204" pitchFamily="34" charset="0"/>
              </a:rPr>
              <a:t>bugfixes</a:t>
            </a:r>
            <a:r>
              <a:rPr lang="en-US" sz="2000" dirty="0">
                <a:latin typeface="Calibri" panose="020F0502020204030204" pitchFamily="34" charset="0"/>
              </a:rPr>
              <a:t> as one big </a:t>
            </a:r>
            <a:r>
              <a:rPr lang="en-US" sz="2000" dirty="0" err="1" smtClean="0">
                <a:latin typeface="Calibri" panose="020F0502020204030204" pitchFamily="34" charset="0"/>
              </a:rPr>
              <a:t>changeset</a:t>
            </a:r>
            <a:r>
              <a:rPr lang="en-US" sz="2000" dirty="0" smtClean="0">
                <a:latin typeface="Calibri" panose="020F0502020204030204" pitchFamily="34" charset="0"/>
              </a:rPr>
              <a:t>.</a:t>
            </a:r>
          </a:p>
          <a:p>
            <a:endParaRPr lang="en-US" sz="2000" dirty="0" smtClean="0">
              <a:latin typeface="Calibri" panose="020F0502020204030204" pitchFamily="34" charset="0"/>
            </a:endParaRPr>
          </a:p>
          <a:p>
            <a:r>
              <a:rPr lang="en-US" sz="2000" dirty="0" smtClean="0">
                <a:latin typeface="Calibri" panose="020F0502020204030204" pitchFamily="34" charset="0"/>
              </a:rPr>
              <a:t>Since </a:t>
            </a:r>
            <a:r>
              <a:rPr lang="en-US" sz="2000" dirty="0">
                <a:latin typeface="Calibri" panose="020F0502020204030204" pitchFamily="34" charset="0"/>
              </a:rPr>
              <a:t>each programmer has a full copy of </a:t>
            </a:r>
            <a:r>
              <a:rPr lang="en-US" sz="2000" dirty="0" smtClean="0">
                <a:latin typeface="Calibri" panose="020F0502020204030204" pitchFamily="34" charset="0"/>
              </a:rPr>
              <a:t>the </a:t>
            </a:r>
            <a:r>
              <a:rPr lang="en-US" sz="2000" dirty="0">
                <a:latin typeface="Calibri" panose="020F0502020204030204" pitchFamily="34" charset="0"/>
              </a:rPr>
              <a:t>repository, they can share changes with one or two other people at a time if they want to get </a:t>
            </a:r>
            <a:r>
              <a:rPr lang="en-US" sz="2000" dirty="0" smtClean="0">
                <a:latin typeface="Calibri" panose="020F0502020204030204" pitchFamily="34" charset="0"/>
              </a:rPr>
              <a:t>feedback </a:t>
            </a:r>
            <a:r>
              <a:rPr lang="en-US" sz="2000" dirty="0">
                <a:latin typeface="Calibri" panose="020F0502020204030204" pitchFamily="34" charset="0"/>
              </a:rPr>
              <a:t>before showing the changes to everyone.</a:t>
            </a:r>
            <a:endParaRPr lang="en-GB" sz="2000" dirty="0" smtClean="0">
              <a:latin typeface="Calibri" panose="020F0502020204030204" pitchFamily="34" charset="0"/>
            </a:endParaRPr>
          </a:p>
        </p:txBody>
      </p:sp>
    </p:spTree>
    <p:extLst>
      <p:ext uri="{BB962C8B-B14F-4D97-AF65-F5344CB8AC3E}">
        <p14:creationId xmlns:p14="http://schemas.microsoft.com/office/powerpoint/2010/main" val="2374681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AU" sz="4000" dirty="0" smtClean="0">
                <a:latin typeface="Calibri" panose="020F0502020204030204" pitchFamily="34" charset="0"/>
              </a:rPr>
              <a:t>Centralized v Distributed VCS (DVCS)</a:t>
            </a:r>
            <a:endParaRPr lang="en-AU" sz="4000" dirty="0">
              <a:latin typeface="Calibri" panose="020F050202020403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295401"/>
            <a:ext cx="7924800" cy="4586590"/>
          </a:xfrm>
        </p:spPr>
      </p:pic>
    </p:spTree>
    <p:extLst>
      <p:ext uri="{BB962C8B-B14F-4D97-AF65-F5344CB8AC3E}">
        <p14:creationId xmlns:p14="http://schemas.microsoft.com/office/powerpoint/2010/main" val="3479620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Yanone Kaffeesatz Bold"/>
        <a:ea typeface=""/>
        <a:cs typeface=""/>
      </a:majorFont>
      <a:minorFont>
        <a:latin typeface="Yanone Kaffeesatz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8447</TotalTime>
  <Words>7536</Words>
  <Application>Microsoft Office PowerPoint</Application>
  <PresentationFormat>On-screen Show (4:3)</PresentationFormat>
  <Paragraphs>738</Paragraphs>
  <Slides>62</Slides>
  <Notes>62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Version Control (Git, GitHub)</vt:lpstr>
      <vt:lpstr>Version Control</vt:lpstr>
      <vt:lpstr>Types of VCS</vt:lpstr>
      <vt:lpstr>Centralized VCS</vt:lpstr>
      <vt:lpstr>Centralized VCS</vt:lpstr>
      <vt:lpstr>Distributed VCS (DVCS)</vt:lpstr>
      <vt:lpstr>Distributed VCS (DVCS)</vt:lpstr>
      <vt:lpstr>DVCS advantages</vt:lpstr>
      <vt:lpstr>Centralized v Distributed VCS (DVCS)</vt:lpstr>
      <vt:lpstr>DVCS disadvantages</vt:lpstr>
      <vt:lpstr>Git</vt:lpstr>
      <vt:lpstr>Git performance</vt:lpstr>
      <vt:lpstr>Git features</vt:lpstr>
      <vt:lpstr>Git usage for Developers</vt:lpstr>
      <vt:lpstr>Git usage for Organizations</vt:lpstr>
      <vt:lpstr>Git usage tools</vt:lpstr>
      <vt:lpstr>Installing Git</vt:lpstr>
      <vt:lpstr>Git Installation (Windows installer)</vt:lpstr>
      <vt:lpstr>Adjust your PATH</vt:lpstr>
      <vt:lpstr>Git: Handle Line endings</vt:lpstr>
      <vt:lpstr>Command line one-off settings</vt:lpstr>
      <vt:lpstr>Git usage basics and Workflows</vt:lpstr>
      <vt:lpstr>Basic terminology &amp; usage steps</vt:lpstr>
      <vt:lpstr>Git usage steps</vt:lpstr>
      <vt:lpstr>Git usage steps</vt:lpstr>
      <vt:lpstr>Git usage Workflow 1 (most common)</vt:lpstr>
      <vt:lpstr>Creating a new local Git repository</vt:lpstr>
      <vt:lpstr>Git Workflow</vt:lpstr>
      <vt:lpstr>What’s this “Commit” thing?</vt:lpstr>
      <vt:lpstr>Commit changes</vt:lpstr>
      <vt:lpstr>Git usage Workflow 2</vt:lpstr>
      <vt:lpstr>Cloning an existing Git repository</vt:lpstr>
      <vt:lpstr>Cloning a repository</vt:lpstr>
      <vt:lpstr>Git usage Workflow 3 (advanced)</vt:lpstr>
      <vt:lpstr>Other commonly used Git commands</vt:lpstr>
      <vt:lpstr>Git Diff &amp; Blame commands</vt:lpstr>
      <vt:lpstr>Viewing History and changing files</vt:lpstr>
      <vt:lpstr>Ignoring Files</vt:lpstr>
      <vt:lpstr>Modifying Staged files &amp; Commits</vt:lpstr>
      <vt:lpstr>Modifying Staged files &amp; Commits</vt:lpstr>
      <vt:lpstr>Git Branching &amp; Tagging</vt:lpstr>
      <vt:lpstr>Our very linear story so far…</vt:lpstr>
      <vt:lpstr>In Reality…</vt:lpstr>
      <vt:lpstr>Uses of branches</vt:lpstr>
      <vt:lpstr>Branching in enterprise projects</vt:lpstr>
      <vt:lpstr>Branching in Git</vt:lpstr>
      <vt:lpstr>Branching</vt:lpstr>
      <vt:lpstr>Stash changes</vt:lpstr>
      <vt:lpstr>Merging branches</vt:lpstr>
      <vt:lpstr>Handling Conflicts</vt:lpstr>
      <vt:lpstr>Handling Conflicts</vt:lpstr>
      <vt:lpstr>Resolving Conflicts</vt:lpstr>
      <vt:lpstr>Tagging</vt:lpstr>
      <vt:lpstr>Working with Remotes</vt:lpstr>
      <vt:lpstr>Pushing, Fetching, Pulling</vt:lpstr>
      <vt:lpstr>Sharing &amp; deleting Remote Branches</vt:lpstr>
      <vt:lpstr>Merging and Rebasing</vt:lpstr>
      <vt:lpstr>Back in the Day..</vt:lpstr>
      <vt:lpstr>Rebase</vt:lpstr>
      <vt:lpstr>Rebase essentials</vt:lpstr>
      <vt:lpstr>Git Tools: Submodules</vt:lpstr>
      <vt:lpstr>Useful Sites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Quickstart</dc:title>
  <dc:creator>Glen Smith</dc:creator>
  <cp:lastModifiedBy>Ajit Singh</cp:lastModifiedBy>
  <cp:revision>163</cp:revision>
  <cp:lastPrinted>2012-11-07T04:55:57Z</cp:lastPrinted>
  <dcterms:created xsi:type="dcterms:W3CDTF">2012-11-07T00:19:38Z</dcterms:created>
  <dcterms:modified xsi:type="dcterms:W3CDTF">2016-07-19T08:39:29Z</dcterms:modified>
</cp:coreProperties>
</file>