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6AABCD0-F8D4-4663-9B62-F40A8586D8A7}">
          <p14:sldIdLst>
            <p14:sldId id="257"/>
            <p14:sldId id="256"/>
            <p14:sldId id="258"/>
            <p14:sldId id="260"/>
            <p14:sldId id="262"/>
            <p14:sldId id="261"/>
          </p14:sldIdLst>
        </p14:section>
        <p14:section name="Untitled Section" id="{C028ECFC-2532-4F7C-92E7-52C576BC94C6}">
          <p14:sldIdLst/>
        </p14:section>
        <p14:section name="Untitled Section" id="{058EA7F5-5DF7-4033-9A23-E9F32E5AFFB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61E26-6068-4F22-9C20-9904024CF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935ED-5A64-49CD-8AB0-779CC368F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AA8DE-8968-4338-91ED-B1C3A16CF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928F-D599-42E8-B9D9-D8E94D900AD0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9DD1C-B58B-4883-B5C8-AEF5B6641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6901D-5F18-41C5-8318-0323A3689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5F6F7-DDD3-4071-82B0-0A202FB65F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35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5F92A-1799-4737-B845-57B998FDD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4BF01-11F3-4E88-8F5E-B8E9A3C17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6CF92-E01B-4A80-85A9-AD83E6791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928F-D599-42E8-B9D9-D8E94D900AD0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2E172-E88E-43A8-8F73-1569D3683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9FF4D-2797-4582-BDDE-4BC126A0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5F6F7-DDD3-4071-82B0-0A202FB65F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440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ADE227-9990-48D9-9B8F-C79865856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EFFB50-A7E9-4802-B123-9C8658788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44C11-BC5E-44DC-8239-068A27798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928F-D599-42E8-B9D9-D8E94D900AD0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1D272-4FC8-4E13-84C6-00B78FAEA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8BB0B-49A8-40DC-8849-B8AD779ED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5F6F7-DDD3-4071-82B0-0A202FB65F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06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93BBE-7F8E-48F4-87DF-DC232403A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E327F-C3B2-427C-9EC8-B751BC565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7B52B-9FA6-46F8-8120-F2215759E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928F-D599-42E8-B9D9-D8E94D900AD0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AFFF9-52E8-4894-A25A-424372E05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E520F-8B9E-4AD9-A1C3-C59C33376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5F6F7-DDD3-4071-82B0-0A202FB65F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90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2AB3E-1624-4431-BFC1-3B3FB0AF5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2DAE5-4ABF-444F-B89F-1432A8EDB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22AAC-96F0-4E9C-87D1-5464CF8C4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928F-D599-42E8-B9D9-D8E94D900AD0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5BA91-7568-4F93-AC4B-D6AE8CFE2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D2F4A-0DD0-4918-8D38-0BCBFF930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5F6F7-DDD3-4071-82B0-0A202FB65F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91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85744-7681-4E89-987D-ABBBBFB91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F80E6-1798-4ACD-AF5F-89883929F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9F949-AF65-4CE4-AF63-79D605D78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E6B7F-6CC3-4A4E-BE90-F7EB985B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928F-D599-42E8-B9D9-D8E94D900AD0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06A9F-828A-4889-B83D-7E6725B6C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9F425-233C-4260-93FF-4D5C07F9F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5F6F7-DDD3-4071-82B0-0A202FB65F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90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C6F84-6A92-43FE-BC24-E95A03083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2948B-42C8-4F4F-A6A7-7B7794997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B5473-AF80-4E0B-8A83-0325BF56C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AF7C0-59DF-4B5C-B695-06C2AF104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3557CF-5CCC-4825-9AC2-F8640BFF42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20290C-48B4-4E91-A2FF-14404EC66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928F-D599-42E8-B9D9-D8E94D900AD0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FF9F2E-30AB-4590-AED5-C4D803ABE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3DB7D-D0A8-4BB1-867C-C4D5A2D3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5F6F7-DDD3-4071-82B0-0A202FB65F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57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0D11-A392-4DCF-935A-0FEC489D9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9513A6-8071-486D-A3A1-AEF409672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928F-D599-42E8-B9D9-D8E94D900AD0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D60D33-2D4B-4639-B4BC-ECC7098AE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8D38E-8F0D-4AEF-8626-10023A8C5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5F6F7-DDD3-4071-82B0-0A202FB65F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0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D77CFE-ED01-49EC-9560-581C96A9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928F-D599-42E8-B9D9-D8E94D900AD0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4278B-F045-482C-940E-400380FEB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89E7A-8A5E-490D-A00E-4CEEBF456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5F6F7-DDD3-4071-82B0-0A202FB65F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952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C952-3F17-4F3F-985F-D753DCB15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0249E-43F6-45B1-9C57-1CF3818F8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B9E25-33D8-4137-B3A5-B002D49DA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6D752-F9CE-4948-9FBA-B3FECC9C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928F-D599-42E8-B9D9-D8E94D900AD0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C688D-703F-41B2-A356-A716A379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A451B-5858-4EC5-AD99-42810A206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5F6F7-DDD3-4071-82B0-0A202FB65F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79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4A02F-4780-4419-8550-29DA6C6B7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D8FA59-F8E3-42E3-B285-6681B3D9DE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4C58B-69B6-4DFE-B2C2-6EB7FF10C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BAA32-9856-417A-A9AA-BF5A338CE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928F-D599-42E8-B9D9-D8E94D900AD0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1B7A4-C031-4AE2-A69A-25B3FF462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6BF80-440B-4B21-B501-006592D51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5F6F7-DDD3-4071-82B0-0A202FB65F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22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FBD757-5283-45D3-B7F8-ED7B7F3F1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E93E2-45C1-49CC-AC9B-C4FC8C9E8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739DD-F0C8-4771-9129-7F744C0C5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F928F-D599-42E8-B9D9-D8E94D900AD0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3B350-2528-4632-8547-E8D1C2E0C2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CE56D-F504-4EE7-9304-64789D12B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5F6F7-DDD3-4071-82B0-0A202FB65F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4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js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C4AA-C53F-405A-BDF7-7D78DD57E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652" y="2953946"/>
            <a:ext cx="7272647" cy="1325563"/>
          </a:xfrm>
        </p:spPr>
        <p:txBody>
          <a:bodyPr>
            <a:noAutofit/>
          </a:bodyPr>
          <a:lstStyle/>
          <a:p>
            <a:pPr algn="ctr"/>
            <a:r>
              <a:rPr lang="en-GB" sz="6000" b="1" dirty="0"/>
              <a:t>Knowledge required for work flow.</a:t>
            </a:r>
          </a:p>
        </p:txBody>
      </p:sp>
    </p:spTree>
    <p:extLst>
      <p:ext uri="{BB962C8B-B14F-4D97-AF65-F5344CB8AC3E}">
        <p14:creationId xmlns:p14="http://schemas.microsoft.com/office/powerpoint/2010/main" val="2421269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3697A6-B7B4-4AA9-89CF-F9EF515D67CC}"/>
              </a:ext>
            </a:extLst>
          </p:cNvPr>
          <p:cNvSpPr txBox="1"/>
          <p:nvPr/>
        </p:nvSpPr>
        <p:spPr>
          <a:xfrm>
            <a:off x="2291938" y="415637"/>
            <a:ext cx="2683823" cy="1200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GB" b="1" u="sng" dirty="0"/>
              <a:t>1) Keywords</a:t>
            </a:r>
            <a:r>
              <a:rPr lang="en-GB" dirty="0"/>
              <a:t> relevant to the genome, biochemical pathway and phenotypes the variants affect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A636A2-BA9C-4A83-98F2-7B9FE3EEBAFC}"/>
              </a:ext>
            </a:extLst>
          </p:cNvPr>
          <p:cNvSpPr txBox="1"/>
          <p:nvPr/>
        </p:nvSpPr>
        <p:spPr>
          <a:xfrm>
            <a:off x="2291937" y="1971305"/>
            <a:ext cx="2683823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GB" b="1" u="sng" dirty="0"/>
              <a:t>2) Query suggestion from </a:t>
            </a:r>
            <a:r>
              <a:rPr lang="en-GB" b="1" u="sng" dirty="0" err="1"/>
              <a:t>knetminer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9B0536-3451-45BE-BDE7-0A39569771F3}"/>
              </a:ext>
            </a:extLst>
          </p:cNvPr>
          <p:cNvSpPr txBox="1"/>
          <p:nvPr/>
        </p:nvSpPr>
        <p:spPr>
          <a:xfrm>
            <a:off x="2291936" y="2972975"/>
            <a:ext cx="3348839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GB" b="1" u="sng" dirty="0"/>
              <a:t>3) URL change to </a:t>
            </a:r>
            <a:r>
              <a:rPr lang="en-GB" b="1" u="sng" dirty="0" err="1"/>
              <a:t>knetminer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FE3F55-6247-478D-8FA5-E6A2BD1EEEC7}"/>
              </a:ext>
            </a:extLst>
          </p:cNvPr>
          <p:cNvSpPr txBox="1"/>
          <p:nvPr/>
        </p:nvSpPr>
        <p:spPr>
          <a:xfrm>
            <a:off x="2291935" y="3697646"/>
            <a:ext cx="2683823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GB" b="1" u="sng" dirty="0"/>
              <a:t>4)Download </a:t>
            </a:r>
            <a:r>
              <a:rPr lang="en-GB" b="1" u="sng" dirty="0" err="1"/>
              <a:t>json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5CE501-44C1-4E52-8AA5-FE1ED4C08419}"/>
              </a:ext>
            </a:extLst>
          </p:cNvPr>
          <p:cNvSpPr txBox="1"/>
          <p:nvPr/>
        </p:nvSpPr>
        <p:spPr>
          <a:xfrm>
            <a:off x="2291934" y="4699316"/>
            <a:ext cx="2683823" cy="9233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GB" b="1" u="sng" dirty="0"/>
              <a:t>5) Parse by matching genes between </a:t>
            </a:r>
            <a:r>
              <a:rPr lang="en-GB" b="1" u="sng" dirty="0" err="1"/>
              <a:t>knetminer</a:t>
            </a:r>
            <a:r>
              <a:rPr lang="en-GB" b="1" u="sng" dirty="0"/>
              <a:t> and script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863540-050B-4100-8CDE-7F6AA15AF026}"/>
              </a:ext>
            </a:extLst>
          </p:cNvPr>
          <p:cNvCxnSpPr/>
          <p:nvPr/>
        </p:nvCxnSpPr>
        <p:spPr>
          <a:xfrm>
            <a:off x="3467595" y="2617636"/>
            <a:ext cx="0" cy="3553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D9C870-33FE-490B-9C2B-6CE2A8177CD6}"/>
              </a:ext>
            </a:extLst>
          </p:cNvPr>
          <p:cNvCxnSpPr/>
          <p:nvPr/>
        </p:nvCxnSpPr>
        <p:spPr>
          <a:xfrm>
            <a:off x="3467595" y="1615966"/>
            <a:ext cx="0" cy="3553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95B0D2-E872-4126-A946-B3F8A68C50CB}"/>
              </a:ext>
            </a:extLst>
          </p:cNvPr>
          <p:cNvCxnSpPr/>
          <p:nvPr/>
        </p:nvCxnSpPr>
        <p:spPr>
          <a:xfrm>
            <a:off x="3467595" y="3429000"/>
            <a:ext cx="0" cy="3553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29D452-BAE5-4D72-8F53-7061C9C30747}"/>
              </a:ext>
            </a:extLst>
          </p:cNvPr>
          <p:cNvCxnSpPr/>
          <p:nvPr/>
        </p:nvCxnSpPr>
        <p:spPr>
          <a:xfrm>
            <a:off x="3467595" y="4224647"/>
            <a:ext cx="0" cy="3553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6CC600B-CFB3-46C9-906D-60195127D8A8}"/>
              </a:ext>
            </a:extLst>
          </p:cNvPr>
          <p:cNvSpPr txBox="1"/>
          <p:nvPr/>
        </p:nvSpPr>
        <p:spPr>
          <a:xfrm>
            <a:off x="7125196" y="2000120"/>
            <a:ext cx="26838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NLTK text mining. If you were looking for positive or negative correlation </a:t>
            </a:r>
            <a:r>
              <a:rPr lang="en-GB" dirty="0" err="1"/>
              <a:t>nlp</a:t>
            </a:r>
            <a:r>
              <a:rPr lang="en-GB" dirty="0"/>
              <a:t> would be required.</a:t>
            </a:r>
          </a:p>
          <a:p>
            <a:endParaRPr lang="en-GB" dirty="0"/>
          </a:p>
          <a:p>
            <a:r>
              <a:rPr lang="en-GB" dirty="0"/>
              <a:t>This will have to be done inside </a:t>
            </a:r>
            <a:r>
              <a:rPr lang="en-GB" dirty="0" err="1"/>
              <a:t>spyder</a:t>
            </a:r>
            <a:r>
              <a:rPr lang="en-GB" dirty="0"/>
              <a:t> IDE or others since the terminals does not allow pip install </a:t>
            </a:r>
            <a:r>
              <a:rPr lang="en-GB" dirty="0" err="1"/>
              <a:t>nltk</a:t>
            </a:r>
            <a:r>
              <a:rPr lang="en-GB" dirty="0"/>
              <a:t>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92F9D8-A634-442D-BC5D-AB3B6BA4B3E7}"/>
              </a:ext>
            </a:extLst>
          </p:cNvPr>
          <p:cNvCxnSpPr>
            <a:cxnSpLocks/>
          </p:cNvCxnSpPr>
          <p:nvPr/>
        </p:nvCxnSpPr>
        <p:spPr>
          <a:xfrm>
            <a:off x="5106390" y="2262297"/>
            <a:ext cx="1888176" cy="3553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D5F100-72AF-4CC8-80C5-F610C0930260}"/>
              </a:ext>
            </a:extLst>
          </p:cNvPr>
          <p:cNvCxnSpPr>
            <a:cxnSpLocks/>
          </p:cNvCxnSpPr>
          <p:nvPr/>
        </p:nvCxnSpPr>
        <p:spPr>
          <a:xfrm flipH="1">
            <a:off x="5130135" y="3515694"/>
            <a:ext cx="1864431" cy="3666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20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BD8EA-9361-4247-86B2-CBBE139FD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GB" dirty="0"/>
              <a:t>Steps 4 to 5 working with </a:t>
            </a:r>
            <a:r>
              <a:rPr lang="en-GB" dirty="0" err="1"/>
              <a:t>json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74A13-13A9-4537-8E6E-7F23F666B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479"/>
            <a:ext cx="10515600" cy="2176360"/>
          </a:xfrm>
        </p:spPr>
        <p:txBody>
          <a:bodyPr>
            <a:normAutofit/>
          </a:bodyPr>
          <a:lstStyle/>
          <a:p>
            <a:r>
              <a:rPr lang="en-GB" sz="2000" dirty="0" err="1"/>
              <a:t>Json</a:t>
            </a:r>
            <a:r>
              <a:rPr lang="en-GB" sz="2000" dirty="0"/>
              <a:t> is a format of data storage for networks.</a:t>
            </a:r>
          </a:p>
          <a:p>
            <a:r>
              <a:rPr lang="en-GB" sz="2000" dirty="0"/>
              <a:t>serialisation: when data is transformed into serials for network storage or transmission.</a:t>
            </a:r>
          </a:p>
          <a:p>
            <a:r>
              <a:rPr lang="en-GB" sz="2000" dirty="0"/>
              <a:t>serial: series of bytes.</a:t>
            </a:r>
          </a:p>
          <a:p>
            <a:r>
              <a:rPr lang="en-GB" sz="2000" dirty="0"/>
              <a:t>Different terminology for python objects and variables.</a:t>
            </a:r>
          </a:p>
          <a:p>
            <a:r>
              <a:rPr lang="en-GB" sz="2000" dirty="0">
                <a:hlinkClick r:id="rId2"/>
              </a:rPr>
              <a:t>https://realpython.com/python-json/</a:t>
            </a:r>
            <a:r>
              <a:rPr lang="en-GB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6925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BD8EA-9361-4247-86B2-CBBE139FD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data to </a:t>
            </a:r>
            <a:r>
              <a:rPr lang="en-GB" dirty="0" err="1"/>
              <a:t>json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74A13-13A9-4537-8E6E-7F23F666B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To write data to python, you must serialize the data with </a:t>
            </a:r>
            <a:r>
              <a:rPr lang="en-GB" dirty="0" err="1"/>
              <a:t>json</a:t>
            </a:r>
            <a:r>
              <a:rPr lang="en-GB" dirty="0"/>
              <a:t> module.</a:t>
            </a:r>
          </a:p>
          <a:p>
            <a:r>
              <a:rPr lang="en-GB" dirty="0" err="1"/>
              <a:t>Json</a:t>
            </a:r>
            <a:r>
              <a:rPr lang="en-GB" dirty="0"/>
              <a:t> library writes data to files using dump(&lt;what to serialise&gt;, &lt;file object assigned to </a:t>
            </a:r>
            <a:r>
              <a:rPr lang="en-GB" dirty="0" err="1"/>
              <a:t>json</a:t>
            </a:r>
            <a:r>
              <a:rPr lang="en-GB" dirty="0"/>
              <a:t> file&gt;).</a:t>
            </a:r>
          </a:p>
          <a:p>
            <a:r>
              <a:rPr lang="en-GB" dirty="0"/>
              <a:t>Thus instead of </a:t>
            </a:r>
            <a:r>
              <a:rPr lang="en-GB" dirty="0" err="1"/>
              <a:t>file.write</a:t>
            </a:r>
            <a:r>
              <a:rPr lang="en-GB" dirty="0"/>
              <a:t>() use </a:t>
            </a:r>
            <a:r>
              <a:rPr lang="en-GB" dirty="0" err="1"/>
              <a:t>json.write</a:t>
            </a:r>
            <a:r>
              <a:rPr lang="en-GB" dirty="0"/>
              <a:t>() to a Jason file.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7222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F8AB3-0F2A-45D4-9CDF-7EBBCE53F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Extracting data from </a:t>
            </a:r>
            <a:r>
              <a:rPr lang="en-GB" dirty="0" err="1"/>
              <a:t>json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2E097-A657-45EA-A609-A2BC1300F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039"/>
            <a:ext cx="10515600" cy="5177642"/>
          </a:xfrm>
        </p:spPr>
        <p:txBody>
          <a:bodyPr>
            <a:normAutofit/>
          </a:bodyPr>
          <a:lstStyle/>
          <a:p>
            <a:r>
              <a:rPr lang="en-GB" dirty="0"/>
              <a:t>Before extracting. ALWAYS INSPECT YOUR JSON DATA IN TEXT EDITOR!!!</a:t>
            </a:r>
          </a:p>
          <a:p>
            <a:r>
              <a:rPr lang="en-GB" dirty="0"/>
              <a:t>to extract data from </a:t>
            </a:r>
            <a:r>
              <a:rPr lang="en-GB" dirty="0" err="1"/>
              <a:t>json</a:t>
            </a:r>
            <a:r>
              <a:rPr lang="en-GB" dirty="0"/>
              <a:t> files, the first step is to deserialize.</a:t>
            </a:r>
          </a:p>
          <a:p>
            <a:r>
              <a:rPr lang="en-GB" dirty="0"/>
              <a:t>There is a problem. If you convert python objects into </a:t>
            </a:r>
            <a:r>
              <a:rPr lang="en-GB" dirty="0" err="1"/>
              <a:t>json</a:t>
            </a:r>
            <a:r>
              <a:rPr lang="en-GB" dirty="0"/>
              <a:t> objects then back to python objects, data may be missed.</a:t>
            </a:r>
          </a:p>
          <a:p>
            <a:r>
              <a:rPr lang="en-GB" dirty="0"/>
              <a:t>This is solved next page… where you have the object converts laid out.</a:t>
            </a:r>
          </a:p>
          <a:p>
            <a:r>
              <a:rPr lang="en-GB" dirty="0"/>
              <a:t>In python use type(&lt;decoded data&gt;)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int</a:t>
            </a:r>
            <a:r>
              <a:rPr lang="en-GB" dirty="0">
                <a:sym typeface="Wingdings" panose="05000000000000000000" pitchFamily="2" charset="2"/>
              </a:rPr>
              <a:t>() list() </a:t>
            </a:r>
            <a:r>
              <a:rPr lang="en-GB" dirty="0" err="1">
                <a:sym typeface="Wingdings" panose="05000000000000000000" pitchFamily="2" charset="2"/>
              </a:rPr>
              <a:t>str</a:t>
            </a:r>
            <a:r>
              <a:rPr lang="en-GB" dirty="0">
                <a:sym typeface="Wingdings" panose="05000000000000000000" pitchFamily="2" charset="2"/>
              </a:rPr>
              <a:t>() to convert it.</a:t>
            </a:r>
            <a:endParaRPr lang="en-GB" dirty="0"/>
          </a:p>
          <a:p>
            <a:r>
              <a:rPr lang="en-GB" dirty="0"/>
              <a:t>Whenever you are extracting from file.format1 to file.differentformat2 you will need to read line by line then parse it.</a:t>
            </a:r>
          </a:p>
        </p:txBody>
      </p:sp>
    </p:spTree>
    <p:extLst>
      <p:ext uri="{BB962C8B-B14F-4D97-AF65-F5344CB8AC3E}">
        <p14:creationId xmlns:p14="http://schemas.microsoft.com/office/powerpoint/2010/main" val="794027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CA61FBC-4292-4DC6-AE7B-2B2A9FB1A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1018"/>
              </p:ext>
            </p:extLst>
          </p:nvPr>
        </p:nvGraphicFramePr>
        <p:xfrm>
          <a:off x="5517449" y="137160"/>
          <a:ext cx="6572250" cy="6572394"/>
        </p:xfrm>
        <a:graphic>
          <a:graphicData uri="http://schemas.openxmlformats.org/drawingml/2006/table">
            <a:tbl>
              <a:tblPr/>
              <a:tblGrid>
                <a:gridCol w="3286125">
                  <a:extLst>
                    <a:ext uri="{9D8B030D-6E8A-4147-A177-3AD203B41FA5}">
                      <a16:colId xmlns:a16="http://schemas.microsoft.com/office/drawing/2014/main" val="1765995429"/>
                    </a:ext>
                  </a:extLst>
                </a:gridCol>
                <a:gridCol w="3286125">
                  <a:extLst>
                    <a:ext uri="{9D8B030D-6E8A-4147-A177-3AD203B41FA5}">
                      <a16:colId xmlns:a16="http://schemas.microsoft.com/office/drawing/2014/main" val="938354493"/>
                    </a:ext>
                  </a:extLst>
                </a:gridCol>
              </a:tblGrid>
              <a:tr h="730266">
                <a:tc>
                  <a:txBody>
                    <a:bodyPr/>
                    <a:lstStyle/>
                    <a:p>
                      <a:pPr algn="l" fontAlgn="b"/>
                      <a:r>
                        <a:rPr lang="en-GB">
                          <a:effectLst/>
                        </a:rPr>
                        <a:t>JSON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>
                          <a:effectLst/>
                        </a:rPr>
                        <a:t>Python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520151"/>
                  </a:ext>
                </a:extLst>
              </a:tr>
              <a:tr h="730266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object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dict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13005"/>
                  </a:ext>
                </a:extLst>
              </a:tr>
              <a:tr h="730266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array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list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522934"/>
                  </a:ext>
                </a:extLst>
              </a:tr>
              <a:tr h="730266"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string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str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110276"/>
                  </a:ext>
                </a:extLst>
              </a:tr>
              <a:tr h="730266"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number (</a:t>
                      </a:r>
                      <a:r>
                        <a:rPr lang="en-GB" dirty="0" err="1">
                          <a:effectLst/>
                        </a:rPr>
                        <a:t>int</a:t>
                      </a:r>
                      <a:r>
                        <a:rPr lang="en-GB" dirty="0">
                          <a:effectLst/>
                        </a:rPr>
                        <a:t>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 err="1">
                          <a:effectLst/>
                        </a:rPr>
                        <a:t>int</a:t>
                      </a:r>
                      <a:endParaRPr lang="en-GB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518985"/>
                  </a:ext>
                </a:extLst>
              </a:tr>
              <a:tr h="730266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number (real)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float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124009"/>
                  </a:ext>
                </a:extLst>
              </a:tr>
              <a:tr h="730266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true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True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031520"/>
                  </a:ext>
                </a:extLst>
              </a:tr>
              <a:tr h="730266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false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False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126003"/>
                  </a:ext>
                </a:extLst>
              </a:tr>
              <a:tr h="730266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null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None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7026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6DF9BC-178B-4DE0-A4E7-2AD45FCA7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051585"/>
              </p:ext>
            </p:extLst>
          </p:nvPr>
        </p:nvGraphicFramePr>
        <p:xfrm>
          <a:off x="0" y="-1"/>
          <a:ext cx="4714504" cy="6572392"/>
        </p:xfrm>
        <a:graphic>
          <a:graphicData uri="http://schemas.openxmlformats.org/drawingml/2006/table">
            <a:tbl>
              <a:tblPr/>
              <a:tblGrid>
                <a:gridCol w="2357252">
                  <a:extLst>
                    <a:ext uri="{9D8B030D-6E8A-4147-A177-3AD203B41FA5}">
                      <a16:colId xmlns:a16="http://schemas.microsoft.com/office/drawing/2014/main" val="1803826613"/>
                    </a:ext>
                  </a:extLst>
                </a:gridCol>
                <a:gridCol w="2357252">
                  <a:extLst>
                    <a:ext uri="{9D8B030D-6E8A-4147-A177-3AD203B41FA5}">
                      <a16:colId xmlns:a16="http://schemas.microsoft.com/office/drawing/2014/main" val="2516153153"/>
                    </a:ext>
                  </a:extLst>
                </a:gridCol>
              </a:tblGrid>
              <a:tr h="821549">
                <a:tc>
                  <a:txBody>
                    <a:bodyPr/>
                    <a:lstStyle/>
                    <a:p>
                      <a:pPr algn="l" fontAlgn="b"/>
                      <a:r>
                        <a:rPr lang="en-GB" dirty="0">
                          <a:effectLst/>
                        </a:rPr>
                        <a:t>Python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>
                          <a:effectLst/>
                        </a:rPr>
                        <a:t>JSON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349023"/>
                  </a:ext>
                </a:extLst>
              </a:tr>
              <a:tr h="821549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dict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object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845248"/>
                  </a:ext>
                </a:extLst>
              </a:tr>
              <a:tr h="821549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list, tuple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array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866536"/>
                  </a:ext>
                </a:extLst>
              </a:tr>
              <a:tr h="821549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str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string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128874"/>
                  </a:ext>
                </a:extLst>
              </a:tr>
              <a:tr h="821549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int, long, float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number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799942"/>
                  </a:ext>
                </a:extLst>
              </a:tr>
              <a:tr h="821549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True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true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334066"/>
                  </a:ext>
                </a:extLst>
              </a:tr>
              <a:tr h="821549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False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false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103565"/>
                  </a:ext>
                </a:extLst>
              </a:tr>
              <a:tr h="821549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None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null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984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351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344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Knowledge required for work flow.</vt:lpstr>
      <vt:lpstr>PowerPoint Presentation</vt:lpstr>
      <vt:lpstr>Steps 4 to 5 working with json</vt:lpstr>
      <vt:lpstr>Writing data to json</vt:lpstr>
      <vt:lpstr>Extracting data from json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Haolin Li</dc:creator>
  <cp:lastModifiedBy>Haolin Li</cp:lastModifiedBy>
  <cp:revision>20</cp:revision>
  <dcterms:created xsi:type="dcterms:W3CDTF">2019-02-07T09:22:15Z</dcterms:created>
  <dcterms:modified xsi:type="dcterms:W3CDTF">2019-02-07T16:27:15Z</dcterms:modified>
</cp:coreProperties>
</file>