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6d177f541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36d177f541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ea22cae4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3ea22cae4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ea22cae44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3ea22cae44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ea22cae44_0_3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3ea22cae44_0_3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3ea22cae44_0_3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353b229a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5353b229a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5353b229a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e427fe18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3e427fe18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3e427fe18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6d177f541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36d177f541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36d177f541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5000977"/>
            <a:ext cx="9144000" cy="11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5529" y="444985"/>
            <a:ext cx="4840942" cy="289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3656630" y="-1520207"/>
            <a:ext cx="487874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1065610" y="5778835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636492" y="2459655"/>
            <a:ext cx="5811838" cy="162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78692" y="-1175367"/>
            <a:ext cx="5811838" cy="889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1065610" y="5778835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932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1524000" y="5000977"/>
            <a:ext cx="9144000" cy="11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75529" y="444985"/>
            <a:ext cx="4840942" cy="289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185332"/>
            <a:ext cx="5181600" cy="499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6172200" y="1185332"/>
            <a:ext cx="5181600" cy="499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36612" y="1134005"/>
            <a:ext cx="5157787" cy="529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839788" y="1662112"/>
            <a:ext cx="5157787" cy="4527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3" type="body"/>
          </p:nvPr>
        </p:nvSpPr>
        <p:spPr>
          <a:xfrm>
            <a:off x="6170612" y="1132769"/>
            <a:ext cx="5183188" cy="529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 txBox="1"/>
          <p:nvPr>
            <p:ph idx="4" type="body"/>
          </p:nvPr>
        </p:nvSpPr>
        <p:spPr>
          <a:xfrm>
            <a:off x="6172200" y="1662112"/>
            <a:ext cx="5183188" cy="4527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5183188" y="904167"/>
            <a:ext cx="6172200" cy="4956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839788" y="1570038"/>
            <a:ext cx="3932237" cy="42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932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39788" y="1570038"/>
            <a:ext cx="3932237" cy="42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 rot="5400000">
            <a:off x="3656630" y="-1520207"/>
            <a:ext cx="487874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1065610" y="5778835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 rot="5400000">
            <a:off x="7636492" y="2459655"/>
            <a:ext cx="5811838" cy="162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 rot="5400000">
            <a:off x="2378692" y="-1175367"/>
            <a:ext cx="5811838" cy="889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1065610" y="5778835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185332"/>
            <a:ext cx="5181600" cy="499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185332"/>
            <a:ext cx="5181600" cy="499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6612" y="1134005"/>
            <a:ext cx="5157787" cy="529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1662112"/>
            <a:ext cx="5157787" cy="4527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0612" y="1132769"/>
            <a:ext cx="5183188" cy="529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1662112"/>
            <a:ext cx="5183188" cy="4527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183188" y="904167"/>
            <a:ext cx="6172200" cy="4956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839788" y="1570038"/>
            <a:ext cx="3932237" cy="42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839788" y="1570038"/>
            <a:ext cx="3932237" cy="42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79569" y="118562"/>
            <a:ext cx="1344021" cy="80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5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3075" y="6404475"/>
            <a:ext cx="21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EVENT DATE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199850" y="6404475"/>
            <a:ext cx="37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W3C Web of Things (WoT) CG -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EVENT NAME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qr-code-generator.com/" TargetMode="External"/><Relationship Id="rId4" Type="http://schemas.openxmlformats.org/officeDocument/2006/relationships/hyperlink" Target="https://express.adobe.com/tools/qr-code-generato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ege.korkan@siemens.com" TargetMode="External"/><Relationship Id="rId4" Type="http://schemas.openxmlformats.org/officeDocument/2006/relationships/hyperlink" Target="https://twitter.com/egekorkan" TargetMode="External"/><Relationship Id="rId10" Type="http://schemas.openxmlformats.org/officeDocument/2006/relationships/hyperlink" Target="https://www.w3.org/community/wot/" TargetMode="External"/><Relationship Id="rId9" Type="http://schemas.openxmlformats.org/officeDocument/2006/relationships/hyperlink" Target="https://www.w3.org/WoT/" TargetMode="External"/><Relationship Id="rId5" Type="http://schemas.openxmlformats.org/officeDocument/2006/relationships/hyperlink" Target="https://github.com/egekorkan" TargetMode="External"/><Relationship Id="rId6" Type="http://schemas.openxmlformats.org/officeDocument/2006/relationships/hyperlink" Target="mailto:cristiano.aguzzi@vaimee.com" TargetMode="External"/><Relationship Id="rId7" Type="http://schemas.openxmlformats.org/officeDocument/2006/relationships/hyperlink" Target="https://twitter.com/relucri" TargetMode="External"/><Relationship Id="rId8" Type="http://schemas.openxmlformats.org/officeDocument/2006/relationships/hyperlink" Target="https://github.com/relu9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rc.w3.org/" TargetMode="External"/><Relationship Id="rId4" Type="http://schemas.openxmlformats.org/officeDocument/2006/relationships/hyperlink" Target="https://irc.w3.org/?channels=wot-cg" TargetMode="External"/><Relationship Id="rId5" Type="http://schemas.openxmlformats.org/officeDocument/2006/relationships/hyperlink" Target="mailto:public-web-of-things@w3.org" TargetMode="External"/><Relationship Id="rId6" Type="http://schemas.openxmlformats.org/officeDocument/2006/relationships/hyperlink" Target="https://github.com/w3c/wot-c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qr-code-generator.com/" TargetMode="External"/><Relationship Id="rId4" Type="http://schemas.openxmlformats.org/officeDocument/2006/relationships/hyperlink" Target="https://express.adobe.com/tools/qr-code-genera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w3c/wot-cg" TargetMode="External"/><Relationship Id="rId4" Type="http://schemas.openxmlformats.org/officeDocument/2006/relationships/hyperlink" Target="mailto:public-web-of-things@w3.or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ctrTitle"/>
          </p:nvPr>
        </p:nvSpPr>
        <p:spPr>
          <a:xfrm>
            <a:off x="838200" y="3428999"/>
            <a:ext cx="105156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4800"/>
              <a:buFont typeface="Calibri"/>
              <a:buNone/>
            </a:pPr>
            <a:r>
              <a:rPr lang="en-US" sz="4800"/>
              <a:t>W3C Web of Things Community Group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X Meeting</a:t>
            </a:r>
            <a:endParaRPr sz="4800">
              <a:solidFill>
                <a:srgbClr val="005A9C"/>
              </a:solidFill>
            </a:endParaRPr>
          </a:p>
        </p:txBody>
      </p:sp>
      <p:sp>
        <p:nvSpPr>
          <p:cNvPr id="179" name="Google Shape;179;p25"/>
          <p:cNvSpPr txBox="1"/>
          <p:nvPr>
            <p:ph idx="1" type="subTitle"/>
          </p:nvPr>
        </p:nvSpPr>
        <p:spPr>
          <a:xfrm>
            <a:off x="1524000" y="5000977"/>
            <a:ext cx="91440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Cristiano Aguzzi - Ege Korkan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EVENT DATE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838200" y="365125"/>
            <a:ext cx="105156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4400"/>
              <a:buFont typeface="Calibri"/>
              <a:buNone/>
            </a:pPr>
            <a:r>
              <a:rPr lang="en-US">
                <a:solidFill>
                  <a:srgbClr val="005A9C"/>
                </a:solidFill>
              </a:rPr>
              <a:t>Agenda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838200" y="1298222"/>
            <a:ext cx="105156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8443913" y="4629625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Slides are publicly available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8475250" y="2108575"/>
            <a:ext cx="2743200" cy="23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SLIDES QR CODE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to use: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https://www.qr-code-generator.com/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https://express.adobe.com/tools/qr-code-generator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838200" y="365125"/>
            <a:ext cx="10515600" cy="932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005A9C"/>
                </a:solidFill>
              </a:rPr>
              <a:t>Greetings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838200" y="1298222"/>
            <a:ext cx="105156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Co-Chairs: </a:t>
            </a:r>
            <a:endParaRPr/>
          </a:p>
          <a:p>
            <a:pPr indent="-24384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ts val="2400"/>
              <a:buChar char="•"/>
            </a:pPr>
            <a:r>
              <a:rPr lang="en-US">
                <a:solidFill>
                  <a:srgbClr val="787878"/>
                </a:solidFill>
              </a:rPr>
              <a:t>Ege Korkan</a:t>
            </a:r>
            <a:endParaRPr>
              <a:solidFill>
                <a:srgbClr val="787878"/>
              </a:solidFill>
            </a:endParaRPr>
          </a:p>
          <a:p>
            <a:pPr indent="-266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ts val="2400"/>
              <a:buChar char="•"/>
            </a:pPr>
            <a:r>
              <a:rPr lang="en-US">
                <a:solidFill>
                  <a:srgbClr val="787878"/>
                </a:solidFill>
              </a:rPr>
              <a:t>Email: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ege.korkan@siemens.com</a:t>
            </a:r>
            <a:r>
              <a:rPr lang="en-US">
                <a:solidFill>
                  <a:srgbClr val="787878"/>
                </a:solidFill>
              </a:rPr>
              <a:t> </a:t>
            </a:r>
            <a:endParaRPr>
              <a:solidFill>
                <a:srgbClr val="787878"/>
              </a:solidFill>
            </a:endParaRPr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ts val="2000"/>
              <a:buChar char="•"/>
            </a:pPr>
            <a:r>
              <a:rPr lang="en-US">
                <a:solidFill>
                  <a:srgbClr val="787878"/>
                </a:solidFill>
              </a:rPr>
              <a:t>Twitter: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@egekorkan</a:t>
            </a:r>
            <a:r>
              <a:rPr lang="en-US">
                <a:solidFill>
                  <a:srgbClr val="787878"/>
                </a:solidFill>
              </a:rPr>
              <a:t>, GitHub: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@egekorkan</a:t>
            </a:r>
            <a:endParaRPr/>
          </a:p>
          <a:p>
            <a:pPr indent="-24384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ts val="2400"/>
              <a:buChar char="•"/>
            </a:pPr>
            <a:r>
              <a:rPr lang="en-US">
                <a:solidFill>
                  <a:srgbClr val="787878"/>
                </a:solidFill>
              </a:rPr>
              <a:t>Cristiano Aguzzi</a:t>
            </a:r>
            <a:endParaRPr>
              <a:solidFill>
                <a:srgbClr val="787878"/>
              </a:solidFill>
            </a:endParaRPr>
          </a:p>
          <a:p>
            <a:pPr indent="-266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ts val="2400"/>
              <a:buChar char="•"/>
            </a:pPr>
            <a:r>
              <a:rPr lang="en-US">
                <a:solidFill>
                  <a:srgbClr val="787878"/>
                </a:solidFill>
              </a:rPr>
              <a:t>Email: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cristiano.aguzzi@vaimee.com</a:t>
            </a:r>
            <a:endParaRPr>
              <a:solidFill>
                <a:srgbClr val="787878"/>
              </a:solidFill>
            </a:endParaRPr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87878"/>
              </a:buClr>
              <a:buSzPts val="2000"/>
              <a:buChar char="•"/>
            </a:pPr>
            <a:r>
              <a:rPr lang="en-US">
                <a:solidFill>
                  <a:srgbClr val="787878"/>
                </a:solidFill>
              </a:rPr>
              <a:t>Twitter: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@relucri</a:t>
            </a:r>
            <a:r>
              <a:rPr lang="en-US">
                <a:solidFill>
                  <a:srgbClr val="787878"/>
                </a:solidFill>
              </a:rPr>
              <a:t>, GitHub: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@relu91</a:t>
            </a:r>
            <a:endParaRPr>
              <a:solidFill>
                <a:srgbClr val="787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87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W3C Web of Things Community Group: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Web Page: </a:t>
            </a:r>
            <a:r>
              <a:rPr lang="en-US" u="sng">
                <a:solidFill>
                  <a:schemeClr val="hlink"/>
                </a:solidFill>
                <a:hlinkClick r:id="rId9"/>
              </a:rPr>
              <a:t>https://www.w3.org/WoT/</a:t>
            </a:r>
            <a:r>
              <a:rPr lang="en-US"/>
              <a:t> (</a:t>
            </a:r>
            <a:r>
              <a:rPr lang="en-US" u="sng">
                <a:solidFill>
                  <a:schemeClr val="hlink"/>
                </a:solidFill>
                <a:hlinkClick r:id="rId10"/>
              </a:rPr>
              <a:t>https://www.w3.org/community/wot/</a:t>
            </a:r>
            <a:r>
              <a:rPr lang="en-US"/>
              <a:t> can be also used for now)</a:t>
            </a:r>
            <a:endParaRPr>
              <a:solidFill>
                <a:srgbClr val="78787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838200" y="365125"/>
            <a:ext cx="105156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C"/>
              </a:buClr>
              <a:buSzPts val="4400"/>
              <a:buFont typeface="Calibri"/>
              <a:buNone/>
            </a:pPr>
            <a:r>
              <a:rPr lang="en-US">
                <a:solidFill>
                  <a:srgbClr val="005A9C"/>
                </a:solidFill>
              </a:rPr>
              <a:t>Logistics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838200" y="1298222"/>
            <a:ext cx="105156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Minute Taking: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https://irc.w3.org/</a:t>
            </a:r>
            <a:r>
              <a:rPr lang="en-US"/>
              <a:t> with channel #wot-cg or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this link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q+ and present+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Chat: Use the embedded chat function of Zoom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Emails can be sent to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public-web-of-things@w3.org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GitHub Repository: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https://github.com/w3c/wot-cg</a:t>
            </a:r>
            <a:r>
              <a:rPr lang="en-US"/>
              <a:t> </a:t>
            </a:r>
            <a:endParaRPr/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ctrTitle"/>
          </p:nvPr>
        </p:nvSpPr>
        <p:spPr>
          <a:xfrm>
            <a:off x="838200" y="3429000"/>
            <a:ext cx="105156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90476"/>
              <a:buNone/>
            </a:pPr>
            <a:r>
              <a:rPr lang="en-US" sz="3500"/>
              <a:t>Let’s get to know each other!</a:t>
            </a:r>
            <a:endParaRPr sz="35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55330"/>
              <a:buNone/>
            </a:pPr>
            <a:r>
              <a:rPr lang="en-US" sz="2611"/>
              <a:t>(While speaking, please turn on the camera if you can)</a:t>
            </a:r>
            <a:endParaRPr sz="2611"/>
          </a:p>
        </p:txBody>
      </p:sp>
      <p:sp>
        <p:nvSpPr>
          <p:cNvPr id="208" name="Google Shape;208;p29"/>
          <p:cNvSpPr txBox="1"/>
          <p:nvPr/>
        </p:nvSpPr>
        <p:spPr>
          <a:xfrm>
            <a:off x="2379325" y="50312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you working?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7118775" y="50312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 working on 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4063350" y="5721950"/>
            <a:ext cx="406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have you heard about WoT 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534775" y="1033400"/>
            <a:ext cx="2457000" cy="140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 IF IT IS A REGULAR MEETING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838200" y="365125"/>
            <a:ext cx="105156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5A9C"/>
                </a:solidFill>
              </a:rPr>
              <a:t>Next CG Event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838200" y="1298222"/>
            <a:ext cx="105156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Provide </a:t>
            </a:r>
            <a:r>
              <a:rPr lang="en-US"/>
              <a:t>information</a:t>
            </a:r>
            <a:r>
              <a:rPr lang="en-US"/>
              <a:t> for the next event, put QR code if the meeting is already in W3C Calendar </a:t>
            </a:r>
            <a:endParaRPr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8446350" y="3048025"/>
            <a:ext cx="2743200" cy="23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EVENT QR CODE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to use: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https://www.qr-code-generator.com/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https://express.adobe.com/tools/qr-code-generator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838200" y="365125"/>
            <a:ext cx="105156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5A9C"/>
                </a:solidFill>
              </a:rPr>
              <a:t>Next CG Event</a:t>
            </a:r>
            <a:r>
              <a:rPr lang="en-US">
                <a:solidFill>
                  <a:srgbClr val="005A9C"/>
                </a:solidFill>
              </a:rPr>
              <a:t> - Agenda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838200" y="1298222"/>
            <a:ext cx="105156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Font typeface="Calibri"/>
              <a:buAutoNum type="arabicPeriod"/>
            </a:pPr>
            <a:r>
              <a:t/>
            </a:r>
            <a:endParaRPr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838200" y="365125"/>
            <a:ext cx="105156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5A9C"/>
                </a:solidFill>
              </a:rPr>
              <a:t>Stay in Touch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838200" y="1298222"/>
            <a:ext cx="105156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Open GitHub Issues or start GitHub Discussions at </a:t>
            </a:r>
            <a:r>
              <a:rPr lang="en-US" sz="2700" u="sng">
                <a:solidFill>
                  <a:schemeClr val="hlink"/>
                </a:solidFill>
                <a:hlinkClick r:id="rId3"/>
              </a:rPr>
              <a:t>https://github.com/w3c/wot-cg</a:t>
            </a:r>
            <a:endParaRPr sz="2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Send Emails to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public-web-of-things@w3.org</a:t>
            </a:r>
            <a:endParaRPr/>
          </a:p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838200" y="365125"/>
            <a:ext cx="105156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5A9C"/>
                </a:solidFill>
              </a:rPr>
              <a:t>Meeting Minutes</a:t>
            </a:r>
            <a:endParaRPr>
              <a:solidFill>
                <a:srgbClr val="005A9C"/>
              </a:solidFill>
            </a:endParaRPr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838200" y="1298222"/>
            <a:ext cx="105156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Available after the meeting</a:t>
            </a:r>
            <a:endParaRPr/>
          </a:p>
        </p:txBody>
      </p:sp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11654475" y="6422025"/>
            <a:ext cx="49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8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