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4" r:id="rId10"/>
    <p:sldId id="265" r:id="rId11"/>
  </p:sldIdLst>
  <p:sldSz cx="16764000" cy="6858000"/>
  <p:notesSz cx="7772400" cy="100584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69" autoAdjust="0"/>
  </p:normalViewPr>
  <p:slideViewPr>
    <p:cSldViewPr snapToGrid="0">
      <p:cViewPr varScale="1">
        <p:scale>
          <a:sx n="71" d="100"/>
          <a:sy n="71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2DAE5-6C64-45F7-8FEC-5B83DAA0BFFD}" type="datetimeFigureOut">
              <a:rPr lang="fi-FI" smtClean="0"/>
              <a:t>4.9.2018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61938" y="1257300"/>
            <a:ext cx="8296276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8597F-58D8-420E-88F6-19764D75E53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969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Tunnelling</a:t>
            </a:r>
          </a:p>
          <a:p>
            <a:r>
              <a:rPr lang="en-GB" dirty="0" smtClean="0"/>
              <a:t>Http proxy</a:t>
            </a:r>
          </a:p>
          <a:p>
            <a:r>
              <a:rPr lang="en-GB" dirty="0" smtClean="0"/>
              <a:t>Remote &amp; local</a:t>
            </a:r>
            <a:r>
              <a:rPr lang="en-GB" baseline="0" dirty="0" smtClean="0"/>
              <a:t> gateway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8597F-58D8-420E-88F6-19764D75E539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75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8597F-58D8-420E-88F6-19764D75E539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0553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8597F-58D8-420E-88F6-19764D75E539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7832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8597F-58D8-420E-88F6-19764D75E539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058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3682080"/>
            <a:ext cx="15087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569080" y="368208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368208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5888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5888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273600"/>
            <a:ext cx="15087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368208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569080" y="368208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3682080"/>
            <a:ext cx="15087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1152360" y="6356520"/>
            <a:ext cx="3771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5553000" y="6356520"/>
            <a:ext cx="56574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839680" y="6356520"/>
            <a:ext cx="37717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B96B359-389A-452E-9D9E-9CE543F730F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i-FI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453880" y="1217160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(Garage door controller)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8597880" y="391176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3197520" y="1217160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Client (Browser)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 rot="16200000" flipV="1">
            <a:off x="5912640" y="1718280"/>
            <a:ext cx="943200" cy="176472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6246000" y="306432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 rot="1800000">
            <a:off x="6495480" y="332208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7"/>
          <p:cNvSpPr/>
          <p:nvPr/>
        </p:nvSpPr>
        <p:spPr>
          <a:xfrm rot="19800000">
            <a:off x="6653520" y="32778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8"/>
          <p:cNvSpPr/>
          <p:nvPr/>
        </p:nvSpPr>
        <p:spPr>
          <a:xfrm rot="19800000">
            <a:off x="6387840" y="34308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9"/>
          <p:cNvSpPr/>
          <p:nvPr/>
        </p:nvSpPr>
        <p:spPr>
          <a:xfrm rot="1800000">
            <a:off x="6653880" y="358272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10"/>
          <p:cNvSpPr/>
          <p:nvPr/>
        </p:nvSpPr>
        <p:spPr>
          <a:xfrm rot="5400000">
            <a:off x="8215200" y="323280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11"/>
          <p:cNvSpPr/>
          <p:nvPr/>
        </p:nvSpPr>
        <p:spPr>
          <a:xfrm>
            <a:off x="11082240" y="391176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11225880" y="441612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8597880" y="1738440"/>
            <a:ext cx="4824000" cy="204480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 rot="16200000" flipH="1">
            <a:off x="6215760" y="2225160"/>
            <a:ext cx="694080" cy="406764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5"/>
          <p:cNvSpPr/>
          <p:nvPr/>
        </p:nvSpPr>
        <p:spPr>
          <a:xfrm rot="5400000" flipH="1">
            <a:off x="6041160" y="2070360"/>
            <a:ext cx="1511640" cy="5237640"/>
          </a:xfrm>
          <a:prstGeom prst="bentConnector3">
            <a:avLst>
              <a:gd name="adj1" fmla="val -15119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6"/>
          <p:cNvSpPr/>
          <p:nvPr/>
        </p:nvSpPr>
        <p:spPr>
          <a:xfrm>
            <a:off x="5784120" y="46062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7"/>
          <p:cNvSpPr/>
          <p:nvPr/>
        </p:nvSpPr>
        <p:spPr>
          <a:xfrm>
            <a:off x="5781600" y="571932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WoT scripts &amp; security – Flow 2</a:t>
            </a:r>
            <a:endParaRPr lang="fi-FI" dirty="0"/>
          </a:p>
        </p:txBody>
      </p:sp>
      <p:grpSp>
        <p:nvGrpSpPr>
          <p:cNvPr id="3" name="Group 2"/>
          <p:cNvGrpSpPr/>
          <p:nvPr/>
        </p:nvGrpSpPr>
        <p:grpSpPr>
          <a:xfrm>
            <a:off x="1013658" y="1322549"/>
            <a:ext cx="12458951" cy="5433252"/>
            <a:chOff x="1013658" y="1322549"/>
            <a:chExt cx="12458951" cy="5433252"/>
          </a:xfrm>
        </p:grpSpPr>
        <p:sp>
          <p:nvSpPr>
            <p:cNvPr id="5" name="Rectangle 4"/>
            <p:cNvSpPr/>
            <p:nvPr/>
          </p:nvSpPr>
          <p:spPr>
            <a:xfrm>
              <a:off x="1013658" y="1921530"/>
              <a:ext cx="4923839" cy="483427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12839191" y="2351106"/>
              <a:ext cx="25161" cy="39940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0562536" y="1889645"/>
              <a:ext cx="2793522" cy="486615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1147796" y="2327360"/>
              <a:ext cx="0" cy="40285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948569" y="1322549"/>
              <a:ext cx="2107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WoT Thing Device</a:t>
              </a:r>
              <a:endParaRPr lang="fi-FI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9531" y="1432231"/>
              <a:ext cx="3241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WoT Thing – </a:t>
              </a:r>
              <a:r>
                <a:rPr lang="en-GB" dirty="0" err="1" smtClean="0"/>
                <a:t>MyLampThing</a:t>
              </a:r>
              <a:r>
                <a:rPr lang="en-GB" dirty="0" smtClean="0"/>
                <a:t> </a:t>
              </a:r>
              <a:endParaRPr lang="fi-FI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42683" y="1907700"/>
              <a:ext cx="131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WoT script</a:t>
              </a:r>
              <a:endParaRPr lang="fi-FI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936215" y="1907700"/>
              <a:ext cx="1536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WoT runtime</a:t>
              </a:r>
              <a:endParaRPr lang="fi-FI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1085471" y="4814671"/>
              <a:ext cx="1673524" cy="1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1119694" y="4566893"/>
              <a:ext cx="17194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</a:t>
              </a:r>
              <a:r>
                <a:rPr lang="en-GB" sz="1400" dirty="0" smtClean="0"/>
                <a:t>roduce</a:t>
              </a:r>
            </a:p>
            <a:p>
              <a:r>
                <a:rPr lang="en-GB" sz="1400" dirty="0" smtClean="0"/>
                <a:t>(</a:t>
              </a:r>
              <a:r>
                <a:rPr lang="en-GB" sz="1400" dirty="0" err="1" smtClean="0"/>
                <a:t>myLampThing</a:t>
              </a:r>
              <a:r>
                <a:rPr lang="en-GB" sz="1400" dirty="0" smtClean="0"/>
                <a:t> TD)</a:t>
              </a:r>
              <a:endParaRPr lang="fi-FI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5134" y="2302256"/>
              <a:ext cx="3575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1. WoT script wants to create </a:t>
              </a:r>
              <a:r>
                <a:rPr lang="en-GB" sz="1400" dirty="0" err="1" smtClean="0"/>
                <a:t>MyLampThing</a:t>
              </a:r>
              <a:r>
                <a:rPr lang="en-GB" sz="1400" dirty="0" smtClean="0"/>
                <a:t> TD with various security controls on its actions and properties</a:t>
              </a:r>
              <a:endParaRPr lang="fi-FI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08633" y="3130649"/>
              <a:ext cx="34267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</a:t>
              </a:r>
              <a:r>
                <a:rPr lang="en-GB" sz="1400" dirty="0" smtClean="0"/>
                <a:t>. WoT scripts indicates the security tag (and possibly scope) that should be used for each action/property access in TD</a:t>
              </a:r>
              <a:endParaRPr lang="fi-FI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00024" y="4019118"/>
              <a:ext cx="36801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3. At this point WoT runtime (and underneath protocol bindings) is ready to use required security mechanisms on respective WoT interfaces.</a:t>
              </a:r>
              <a:endParaRPr lang="fi-FI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11190828" y="5945499"/>
              <a:ext cx="1648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1278178" y="5664988"/>
              <a:ext cx="1530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 smtClean="0"/>
                <a:t>ExposedObject</a:t>
              </a:r>
              <a:endParaRPr lang="fi-FI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136344" y="1921531"/>
            <a:ext cx="47114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400" dirty="0" smtClean="0"/>
              <a:t>{   </a:t>
            </a:r>
            <a:r>
              <a:rPr lang="en-IE" sz="1400" dirty="0" smtClean="0"/>
              <a:t>“</a:t>
            </a:r>
            <a:r>
              <a:rPr lang="en-IE" sz="1400" dirty="0" smtClean="0"/>
              <a:t>id</a:t>
            </a:r>
            <a:r>
              <a:rPr lang="en-IE" sz="1400" dirty="0"/>
              <a:t>": "</a:t>
            </a:r>
            <a:r>
              <a:rPr lang="en-IE" sz="1400" dirty="0" err="1"/>
              <a:t>urn:dev:wot:com:example:servient:myThing</a:t>
            </a:r>
            <a:r>
              <a:rPr lang="en-IE" sz="1400" dirty="0"/>
              <a:t>",</a:t>
            </a:r>
          </a:p>
          <a:p>
            <a:r>
              <a:rPr lang="en-IE" sz="1400" dirty="0"/>
              <a:t>    "name": "</a:t>
            </a:r>
            <a:r>
              <a:rPr lang="en-IE" sz="1400" dirty="0" err="1"/>
              <a:t>MyThing</a:t>
            </a:r>
            <a:r>
              <a:rPr lang="en-IE" sz="1400" dirty="0"/>
              <a:t>",</a:t>
            </a:r>
          </a:p>
          <a:p>
            <a:r>
              <a:rPr lang="en-IE" sz="1400" dirty="0"/>
              <a:t>    "description": "</a:t>
            </a:r>
            <a:r>
              <a:rPr lang="en-IE" sz="1400" dirty="0" smtClean="0"/>
              <a:t>Additional </a:t>
            </a:r>
            <a:r>
              <a:rPr lang="en-IE" sz="1400" dirty="0"/>
              <a:t>readable information </a:t>
            </a:r>
            <a:r>
              <a:rPr lang="en-IE" sz="1400" dirty="0" smtClean="0"/>
              <a:t>",</a:t>
            </a:r>
            <a:endParaRPr lang="en-IE" sz="1400" dirty="0"/>
          </a:p>
          <a:p>
            <a:r>
              <a:rPr lang="en-IE" sz="1400" dirty="0"/>
              <a:t>    "support": "https://servient.example.com/contact",</a:t>
            </a:r>
          </a:p>
          <a:p>
            <a:r>
              <a:rPr lang="en-IE" sz="1400" dirty="0" smtClean="0"/>
              <a:t>    "</a:t>
            </a:r>
            <a:r>
              <a:rPr lang="en-IE" sz="1400" dirty="0"/>
              <a:t>security": [{"scheme": </a:t>
            </a:r>
            <a:r>
              <a:rPr lang="en-IE" sz="1400" dirty="0" smtClean="0"/>
              <a:t>“</a:t>
            </a:r>
            <a:r>
              <a:rPr lang="en-IE" sz="1400" dirty="0" err="1" smtClean="0"/>
              <a:t>nosec</a:t>
            </a:r>
            <a:r>
              <a:rPr lang="en-IE" sz="1400" dirty="0" smtClean="0"/>
              <a:t>"}],</a:t>
            </a:r>
          </a:p>
          <a:p>
            <a:r>
              <a:rPr lang="en-IE" sz="1400" dirty="0" smtClean="0"/>
              <a:t>    "</a:t>
            </a:r>
            <a:r>
              <a:rPr lang="en-IE" sz="1400" dirty="0"/>
              <a:t>properties": {</a:t>
            </a:r>
          </a:p>
          <a:p>
            <a:r>
              <a:rPr lang="en-IE" sz="1400" dirty="0"/>
              <a:t>        "status": {</a:t>
            </a:r>
          </a:p>
          <a:p>
            <a:r>
              <a:rPr lang="en-IE" sz="1400" dirty="0"/>
              <a:t>            ...</a:t>
            </a:r>
          </a:p>
          <a:p>
            <a:r>
              <a:rPr lang="en-IE" sz="1400" dirty="0"/>
              <a:t>            "forms": [{</a:t>
            </a:r>
          </a:p>
          <a:p>
            <a:r>
              <a:rPr lang="en-IE" sz="1400" dirty="0"/>
              <a:t>                "</a:t>
            </a:r>
            <a:r>
              <a:rPr lang="en-IE" sz="1400" dirty="0" err="1"/>
              <a:t>href</a:t>
            </a:r>
            <a:r>
              <a:rPr lang="en-IE" sz="1400" dirty="0"/>
              <a:t>": "https://mylamp.example.com/status",</a:t>
            </a:r>
          </a:p>
          <a:p>
            <a:r>
              <a:rPr lang="en-IE" sz="1400" dirty="0"/>
              <a:t>                "</a:t>
            </a:r>
            <a:r>
              <a:rPr lang="en-IE" sz="1400" dirty="0" err="1"/>
              <a:t>mediaType</a:t>
            </a:r>
            <a:r>
              <a:rPr lang="en-IE" sz="1400" dirty="0"/>
              <a:t>": "application/</a:t>
            </a:r>
            <a:r>
              <a:rPr lang="en-IE" sz="1400" dirty="0" err="1"/>
              <a:t>json</a:t>
            </a:r>
            <a:r>
              <a:rPr lang="en-IE" sz="1400" dirty="0"/>
              <a:t>",</a:t>
            </a:r>
          </a:p>
          <a:p>
            <a:r>
              <a:rPr lang="en-IE" sz="1400" dirty="0"/>
              <a:t>            </a:t>
            </a:r>
            <a:r>
              <a:rPr lang="en-IE" sz="1400" dirty="0" smtClean="0"/>
              <a:t>}]  } </a:t>
            </a:r>
            <a:r>
              <a:rPr lang="en-IE" sz="1400" dirty="0"/>
              <a:t>},</a:t>
            </a:r>
          </a:p>
          <a:p>
            <a:r>
              <a:rPr lang="en-IE" sz="1400" dirty="0"/>
              <a:t>    "actions": {</a:t>
            </a:r>
          </a:p>
          <a:p>
            <a:r>
              <a:rPr lang="en-IE" sz="1400" dirty="0"/>
              <a:t>        "toggle": {</a:t>
            </a:r>
          </a:p>
          <a:p>
            <a:r>
              <a:rPr lang="en-IE" sz="1400" dirty="0"/>
              <a:t>            ...</a:t>
            </a:r>
          </a:p>
          <a:p>
            <a:r>
              <a:rPr lang="en-IE" sz="1400" dirty="0"/>
              <a:t>            "forms": [{</a:t>
            </a:r>
          </a:p>
          <a:p>
            <a:r>
              <a:rPr lang="en-IE" sz="1400" dirty="0"/>
              <a:t>                "</a:t>
            </a:r>
            <a:r>
              <a:rPr lang="en-IE" sz="1400" dirty="0" err="1"/>
              <a:t>href</a:t>
            </a:r>
            <a:r>
              <a:rPr lang="en-IE" sz="1400" dirty="0"/>
              <a:t>": "https://mylamp.example.com/toggle",</a:t>
            </a:r>
          </a:p>
          <a:p>
            <a:r>
              <a:rPr lang="en-IE" sz="1400" dirty="0"/>
              <a:t>                "</a:t>
            </a:r>
            <a:r>
              <a:rPr lang="en-IE" sz="1400" dirty="0" err="1"/>
              <a:t>mediaType</a:t>
            </a:r>
            <a:r>
              <a:rPr lang="en-IE" sz="1400" dirty="0"/>
              <a:t>": "</a:t>
            </a:r>
            <a:r>
              <a:rPr lang="en-IE" sz="1400" dirty="0" smtClean="0"/>
              <a:t>application/</a:t>
            </a:r>
            <a:r>
              <a:rPr lang="en-IE" sz="1400" dirty="0" err="1" smtClean="0"/>
              <a:t>json</a:t>
            </a:r>
            <a:r>
              <a:rPr lang="en-IE" sz="1400" dirty="0" smtClean="0"/>
              <a:t>“,</a:t>
            </a:r>
          </a:p>
          <a:p>
            <a:r>
              <a:rPr lang="en-IE" sz="1400" dirty="0" smtClean="0"/>
              <a:t>                "</a:t>
            </a:r>
            <a:r>
              <a:rPr lang="en-IE" sz="1400" dirty="0"/>
              <a:t>security": [{"scheme": "</a:t>
            </a:r>
            <a:r>
              <a:rPr lang="en-IE" sz="1400" dirty="0" err="1"/>
              <a:t>apikey</a:t>
            </a:r>
            <a:r>
              <a:rPr lang="en-IE" sz="1400" dirty="0"/>
              <a:t>"}]</a:t>
            </a:r>
          </a:p>
          <a:p>
            <a:r>
              <a:rPr lang="en-IE" sz="1400" dirty="0"/>
              <a:t>            </a:t>
            </a:r>
            <a:r>
              <a:rPr lang="en-IE" sz="1400" dirty="0" smtClean="0"/>
              <a:t>}]  } },</a:t>
            </a:r>
          </a:p>
          <a:p>
            <a:r>
              <a:rPr lang="en-IE" sz="1400" dirty="0" smtClean="0"/>
              <a:t>…</a:t>
            </a:r>
            <a:endParaRPr lang="en-IE" sz="1400" dirty="0" smtClean="0"/>
          </a:p>
          <a:p>
            <a:r>
              <a:rPr lang="en-IE" sz="1400" dirty="0" smtClean="0"/>
              <a:t>}</a:t>
            </a:r>
            <a:endParaRPr lang="en-IE" sz="1400" dirty="0" smtClean="0"/>
          </a:p>
          <a:p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124274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528040" y="2206080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(Garage door controller)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672040" y="490068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3272040" y="2206080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Client (Browser)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 rot="5400000">
            <a:off x="6213960" y="2176200"/>
            <a:ext cx="368640" cy="186228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5"/>
          <p:cNvSpPr/>
          <p:nvPr/>
        </p:nvSpPr>
        <p:spPr>
          <a:xfrm>
            <a:off x="6299280" y="2095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 rot="1800000">
            <a:off x="6548760" y="235332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7"/>
          <p:cNvSpPr/>
          <p:nvPr/>
        </p:nvSpPr>
        <p:spPr>
          <a:xfrm rot="19800000">
            <a:off x="6706800" y="2308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8"/>
          <p:cNvSpPr/>
          <p:nvPr/>
        </p:nvSpPr>
        <p:spPr>
          <a:xfrm rot="19800000">
            <a:off x="6441120" y="2461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9"/>
          <p:cNvSpPr/>
          <p:nvPr/>
        </p:nvSpPr>
        <p:spPr>
          <a:xfrm rot="1800000">
            <a:off x="6707160" y="26139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0"/>
          <p:cNvSpPr/>
          <p:nvPr/>
        </p:nvSpPr>
        <p:spPr>
          <a:xfrm>
            <a:off x="11156760" y="490068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1"/>
          <p:cNvSpPr/>
          <p:nvPr/>
        </p:nvSpPr>
        <p:spPr>
          <a:xfrm>
            <a:off x="11300400" y="540468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2"/>
          <p:cNvSpPr/>
          <p:nvPr/>
        </p:nvSpPr>
        <p:spPr>
          <a:xfrm>
            <a:off x="8672040" y="2727360"/>
            <a:ext cx="4824000" cy="204480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3"/>
          <p:cNvSpPr/>
          <p:nvPr/>
        </p:nvSpPr>
        <p:spPr>
          <a:xfrm rot="16200000" flipH="1">
            <a:off x="6290280" y="3214080"/>
            <a:ext cx="694080" cy="406764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14"/>
          <p:cNvSpPr/>
          <p:nvPr/>
        </p:nvSpPr>
        <p:spPr>
          <a:xfrm rot="10800000">
            <a:off x="4108950" y="4930559"/>
            <a:ext cx="4418640" cy="1091160"/>
          </a:xfrm>
          <a:prstGeom prst="bentConnector3">
            <a:avLst>
              <a:gd name="adj1" fmla="val 100045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72" name="CustomShape 15"/>
          <p:cNvSpPr/>
          <p:nvPr/>
        </p:nvSpPr>
        <p:spPr>
          <a:xfrm>
            <a:off x="5858640" y="559512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16"/>
          <p:cNvSpPr/>
          <p:nvPr/>
        </p:nvSpPr>
        <p:spPr>
          <a:xfrm>
            <a:off x="5835600" y="609192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17"/>
          <p:cNvSpPr/>
          <p:nvPr/>
        </p:nvSpPr>
        <p:spPr>
          <a:xfrm>
            <a:off x="5468760" y="754560"/>
            <a:ext cx="1246680" cy="8733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8"/>
          <p:cNvSpPr/>
          <p:nvPr/>
        </p:nvSpPr>
        <p:spPr>
          <a:xfrm>
            <a:off x="7146360" y="576720"/>
            <a:ext cx="1500480" cy="1051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19"/>
          <p:cNvSpPr/>
          <p:nvPr/>
        </p:nvSpPr>
        <p:spPr>
          <a:xfrm>
            <a:off x="6114600" y="1011960"/>
            <a:ext cx="1852200" cy="6159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20"/>
          <p:cNvSpPr/>
          <p:nvPr/>
        </p:nvSpPr>
        <p:spPr>
          <a:xfrm>
            <a:off x="6257160" y="108360"/>
            <a:ext cx="1627560" cy="11401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Things Directory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(Cloud)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1"/>
          <p:cNvSpPr/>
          <p:nvPr/>
        </p:nvSpPr>
        <p:spPr>
          <a:xfrm>
            <a:off x="6820920" y="16844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 flipV="1">
            <a:off x="9557720" y="268941"/>
            <a:ext cx="6736311" cy="6424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CustomShape 1"/>
          <p:cNvSpPr/>
          <p:nvPr/>
        </p:nvSpPr>
        <p:spPr>
          <a:xfrm>
            <a:off x="11271240" y="3689873"/>
            <a:ext cx="4413409" cy="2882646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(Garage door controller)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11415240" y="5173506"/>
            <a:ext cx="2019769" cy="1238813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500850" y="2442749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Client (Browser)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 rot="5400000">
            <a:off x="3442770" y="2412869"/>
            <a:ext cx="368640" cy="186228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5"/>
          <p:cNvSpPr/>
          <p:nvPr/>
        </p:nvSpPr>
        <p:spPr>
          <a:xfrm>
            <a:off x="3528090" y="2331869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 rot="1800000">
            <a:off x="3777570" y="2589989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7"/>
          <p:cNvSpPr/>
          <p:nvPr/>
        </p:nvSpPr>
        <p:spPr>
          <a:xfrm rot="19800000">
            <a:off x="3935610" y="2545349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8"/>
          <p:cNvSpPr/>
          <p:nvPr/>
        </p:nvSpPr>
        <p:spPr>
          <a:xfrm rot="19800000">
            <a:off x="3669930" y="2698349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9"/>
          <p:cNvSpPr/>
          <p:nvPr/>
        </p:nvSpPr>
        <p:spPr>
          <a:xfrm rot="1800000">
            <a:off x="3935970" y="2850629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0"/>
          <p:cNvSpPr/>
          <p:nvPr/>
        </p:nvSpPr>
        <p:spPr>
          <a:xfrm>
            <a:off x="13546117" y="5173506"/>
            <a:ext cx="2019769" cy="1238813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1"/>
          <p:cNvSpPr/>
          <p:nvPr/>
        </p:nvSpPr>
        <p:spPr>
          <a:xfrm>
            <a:off x="13931154" y="5560552"/>
            <a:ext cx="1226372" cy="707767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2"/>
          <p:cNvSpPr/>
          <p:nvPr/>
        </p:nvSpPr>
        <p:spPr>
          <a:xfrm>
            <a:off x="11415240" y="4141696"/>
            <a:ext cx="4097287" cy="953195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3"/>
          <p:cNvSpPr/>
          <p:nvPr/>
        </p:nvSpPr>
        <p:spPr>
          <a:xfrm rot="16200000" flipH="1">
            <a:off x="5131571" y="1838268"/>
            <a:ext cx="632341" cy="7230863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71" name="CustomShape 14"/>
          <p:cNvSpPr/>
          <p:nvPr/>
        </p:nvSpPr>
        <p:spPr>
          <a:xfrm rot="10800000">
            <a:off x="1337758" y="5167225"/>
            <a:ext cx="7711760" cy="1161363"/>
          </a:xfrm>
          <a:prstGeom prst="bentConnector3">
            <a:avLst>
              <a:gd name="adj1" fmla="val 100045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72" name="CustomShape 15"/>
          <p:cNvSpPr/>
          <p:nvPr/>
        </p:nvSpPr>
        <p:spPr>
          <a:xfrm>
            <a:off x="3087450" y="5831789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16"/>
          <p:cNvSpPr/>
          <p:nvPr/>
        </p:nvSpPr>
        <p:spPr>
          <a:xfrm>
            <a:off x="3064410" y="6328589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17"/>
          <p:cNvSpPr/>
          <p:nvPr/>
        </p:nvSpPr>
        <p:spPr>
          <a:xfrm>
            <a:off x="2695950" y="990870"/>
            <a:ext cx="1246680" cy="8733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75" name="CustomShape 18"/>
          <p:cNvSpPr/>
          <p:nvPr/>
        </p:nvSpPr>
        <p:spPr>
          <a:xfrm>
            <a:off x="4375170" y="813389"/>
            <a:ext cx="1500480" cy="1051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76" name="CustomShape 19"/>
          <p:cNvSpPr/>
          <p:nvPr/>
        </p:nvSpPr>
        <p:spPr>
          <a:xfrm>
            <a:off x="3343410" y="1248629"/>
            <a:ext cx="1852200" cy="6159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20"/>
          <p:cNvSpPr/>
          <p:nvPr/>
        </p:nvSpPr>
        <p:spPr>
          <a:xfrm>
            <a:off x="3485970" y="345029"/>
            <a:ext cx="1627560" cy="11401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Things Directory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(Cloud)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1"/>
          <p:cNvSpPr/>
          <p:nvPr/>
        </p:nvSpPr>
        <p:spPr>
          <a:xfrm>
            <a:off x="4049730" y="1921109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3"/>
          <p:cNvSpPr/>
          <p:nvPr/>
        </p:nvSpPr>
        <p:spPr>
          <a:xfrm>
            <a:off x="9049518" y="621982"/>
            <a:ext cx="797378" cy="5909293"/>
          </a:xfrm>
          <a:prstGeom prst="roundRect">
            <a:avLst>
              <a:gd name="adj" fmla="val 4472"/>
            </a:avLst>
          </a:prstGeom>
          <a:solidFill>
            <a:schemeClr val="accent6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endParaRPr lang="en-US" sz="20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HG明朝E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CustomShape 1"/>
          <p:cNvSpPr/>
          <p:nvPr/>
        </p:nvSpPr>
        <p:spPr>
          <a:xfrm>
            <a:off x="11271240" y="663227"/>
            <a:ext cx="4413409" cy="2882646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</a:t>
            </a: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Light bulb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2"/>
          <p:cNvSpPr/>
          <p:nvPr/>
        </p:nvSpPr>
        <p:spPr>
          <a:xfrm>
            <a:off x="11415240" y="2146860"/>
            <a:ext cx="2019769" cy="1238813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10"/>
          <p:cNvSpPr/>
          <p:nvPr/>
        </p:nvSpPr>
        <p:spPr>
          <a:xfrm>
            <a:off x="13546117" y="2146860"/>
            <a:ext cx="2019769" cy="1238813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11"/>
          <p:cNvSpPr/>
          <p:nvPr/>
        </p:nvSpPr>
        <p:spPr>
          <a:xfrm>
            <a:off x="13931154" y="2533906"/>
            <a:ext cx="1226372" cy="707767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12"/>
          <p:cNvSpPr/>
          <p:nvPr/>
        </p:nvSpPr>
        <p:spPr>
          <a:xfrm>
            <a:off x="11415240" y="1115050"/>
            <a:ext cx="4097287" cy="953195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CustomShape 13"/>
          <p:cNvSpPr/>
          <p:nvPr/>
        </p:nvSpPr>
        <p:spPr>
          <a:xfrm rot="16200000">
            <a:off x="10547933" y="5159551"/>
            <a:ext cx="45719" cy="1236842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31" name="CustomShape 13"/>
          <p:cNvSpPr/>
          <p:nvPr/>
        </p:nvSpPr>
        <p:spPr>
          <a:xfrm rot="16200000" flipH="1" flipV="1">
            <a:off x="10561168" y="5682379"/>
            <a:ext cx="45719" cy="1263316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4" name="TextBox 3"/>
          <p:cNvSpPr txBox="1"/>
          <p:nvPr/>
        </p:nvSpPr>
        <p:spPr>
          <a:xfrm>
            <a:off x="11919474" y="25265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Local network</a:t>
            </a:r>
            <a:endParaRPr lang="fi-FI" dirty="0"/>
          </a:p>
        </p:txBody>
      </p:sp>
      <p:sp>
        <p:nvSpPr>
          <p:cNvPr id="39" name="CustomShape 17"/>
          <p:cNvSpPr/>
          <p:nvPr/>
        </p:nvSpPr>
        <p:spPr>
          <a:xfrm>
            <a:off x="5483702" y="5816682"/>
            <a:ext cx="1246680" cy="8733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40" name="CustomShape 18"/>
          <p:cNvSpPr/>
          <p:nvPr/>
        </p:nvSpPr>
        <p:spPr>
          <a:xfrm>
            <a:off x="7162922" y="5639201"/>
            <a:ext cx="1500480" cy="1051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41" name="CustomShape 19"/>
          <p:cNvSpPr/>
          <p:nvPr/>
        </p:nvSpPr>
        <p:spPr>
          <a:xfrm>
            <a:off x="6131162" y="6074441"/>
            <a:ext cx="1852200" cy="6159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0"/>
          <p:cNvSpPr/>
          <p:nvPr/>
        </p:nvSpPr>
        <p:spPr>
          <a:xfrm>
            <a:off x="6273722" y="5170841"/>
            <a:ext cx="1627560" cy="11401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8427985" y="295119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 proxy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88413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358240" y="1217160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Servient (Gateway)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082040" y="1217160"/>
            <a:ext cx="31017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(Garage door controller)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3221360" y="3911760"/>
            <a:ext cx="142668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82440" y="1217160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Client (Browser)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 rot="16200000" flipV="1">
            <a:off x="2797200" y="1718280"/>
            <a:ext cx="943200" cy="176472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6"/>
          <p:cNvSpPr/>
          <p:nvPr/>
        </p:nvSpPr>
        <p:spPr>
          <a:xfrm>
            <a:off x="3130560" y="306432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 rot="1800000">
            <a:off x="3380040" y="332208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"/>
          <p:cNvSpPr/>
          <p:nvPr/>
        </p:nvSpPr>
        <p:spPr>
          <a:xfrm rot="19800000">
            <a:off x="3538080" y="32778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9"/>
          <p:cNvSpPr/>
          <p:nvPr/>
        </p:nvSpPr>
        <p:spPr>
          <a:xfrm rot="19800000">
            <a:off x="3272400" y="34308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10"/>
          <p:cNvSpPr/>
          <p:nvPr/>
        </p:nvSpPr>
        <p:spPr>
          <a:xfrm rot="1800000">
            <a:off x="3538440" y="358272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11"/>
          <p:cNvSpPr/>
          <p:nvPr/>
        </p:nvSpPr>
        <p:spPr>
          <a:xfrm rot="5400000">
            <a:off x="5100120" y="323280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12"/>
          <p:cNvSpPr/>
          <p:nvPr/>
        </p:nvSpPr>
        <p:spPr>
          <a:xfrm>
            <a:off x="14781600" y="3911760"/>
            <a:ext cx="125820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3"/>
          <p:cNvSpPr/>
          <p:nvPr/>
        </p:nvSpPr>
        <p:spPr>
          <a:xfrm>
            <a:off x="14942160" y="443268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4"/>
          <p:cNvSpPr/>
          <p:nvPr/>
        </p:nvSpPr>
        <p:spPr>
          <a:xfrm>
            <a:off x="13221360" y="2128680"/>
            <a:ext cx="2818800" cy="165456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5"/>
          <p:cNvSpPr/>
          <p:nvPr/>
        </p:nvSpPr>
        <p:spPr>
          <a:xfrm rot="16200000" flipH="1">
            <a:off x="3100320" y="2225160"/>
            <a:ext cx="694080" cy="406764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16"/>
          <p:cNvSpPr/>
          <p:nvPr/>
        </p:nvSpPr>
        <p:spPr>
          <a:xfrm rot="10800000">
            <a:off x="1221761" y="3980880"/>
            <a:ext cx="4311720" cy="1100520"/>
          </a:xfrm>
          <a:prstGeom prst="bentConnector3">
            <a:avLst>
              <a:gd name="adj1" fmla="val 100057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96" name="CustomShape 17"/>
          <p:cNvSpPr/>
          <p:nvPr/>
        </p:nvSpPr>
        <p:spPr>
          <a:xfrm>
            <a:off x="2668680" y="46062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8"/>
          <p:cNvSpPr/>
          <p:nvPr/>
        </p:nvSpPr>
        <p:spPr>
          <a:xfrm>
            <a:off x="2620440" y="516996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9"/>
          <p:cNvSpPr/>
          <p:nvPr/>
        </p:nvSpPr>
        <p:spPr>
          <a:xfrm>
            <a:off x="5502240" y="1737720"/>
            <a:ext cx="482400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0"/>
          <p:cNvSpPr/>
          <p:nvPr/>
        </p:nvSpPr>
        <p:spPr>
          <a:xfrm rot="5400000">
            <a:off x="5119560" y="32306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1"/>
          <p:cNvSpPr/>
          <p:nvPr/>
        </p:nvSpPr>
        <p:spPr>
          <a:xfrm>
            <a:off x="5502240" y="390996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図 76"/>
          <p:cNvPicPr/>
          <p:nvPr/>
        </p:nvPicPr>
        <p:blipFill>
          <a:blip r:embed="rId2"/>
          <a:stretch/>
        </p:blipFill>
        <p:spPr>
          <a:xfrm>
            <a:off x="4364280" y="1046160"/>
            <a:ext cx="1913760" cy="765360"/>
          </a:xfrm>
          <a:prstGeom prst="rect">
            <a:avLst/>
          </a:prstGeom>
          <a:ln>
            <a:noFill/>
          </a:ln>
        </p:spPr>
      </p:pic>
      <p:sp>
        <p:nvSpPr>
          <p:cNvPr id="102" name="CustomShape 22"/>
          <p:cNvSpPr/>
          <p:nvPr/>
        </p:nvSpPr>
        <p:spPr>
          <a:xfrm>
            <a:off x="5502240" y="2702160"/>
            <a:ext cx="482400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3"/>
          <p:cNvSpPr/>
          <p:nvPr/>
        </p:nvSpPr>
        <p:spPr>
          <a:xfrm>
            <a:off x="5502240" y="3096000"/>
            <a:ext cx="482400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Runtime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4"/>
          <p:cNvSpPr/>
          <p:nvPr/>
        </p:nvSpPr>
        <p:spPr>
          <a:xfrm>
            <a:off x="5502240" y="2512080"/>
            <a:ext cx="482400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b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5"/>
          <p:cNvSpPr/>
          <p:nvPr/>
        </p:nvSpPr>
        <p:spPr>
          <a:xfrm rot="16200000" flipV="1">
            <a:off x="10527480" y="1833840"/>
            <a:ext cx="943200" cy="176472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6"/>
          <p:cNvSpPr/>
          <p:nvPr/>
        </p:nvSpPr>
        <p:spPr>
          <a:xfrm rot="16200000" flipV="1">
            <a:off x="10530360" y="1841760"/>
            <a:ext cx="943200" cy="176472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7"/>
          <p:cNvSpPr/>
          <p:nvPr/>
        </p:nvSpPr>
        <p:spPr>
          <a:xfrm>
            <a:off x="10863360" y="31878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8"/>
          <p:cNvSpPr/>
          <p:nvPr/>
        </p:nvSpPr>
        <p:spPr>
          <a:xfrm rot="1800000">
            <a:off x="11113200" y="34455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9"/>
          <p:cNvSpPr/>
          <p:nvPr/>
        </p:nvSpPr>
        <p:spPr>
          <a:xfrm rot="19800000">
            <a:off x="11271240" y="34012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30"/>
          <p:cNvSpPr/>
          <p:nvPr/>
        </p:nvSpPr>
        <p:spPr>
          <a:xfrm rot="19800000">
            <a:off x="11005200" y="35542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31"/>
          <p:cNvSpPr/>
          <p:nvPr/>
        </p:nvSpPr>
        <p:spPr>
          <a:xfrm rot="1800000">
            <a:off x="11271240" y="37065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32"/>
          <p:cNvSpPr/>
          <p:nvPr/>
        </p:nvSpPr>
        <p:spPr>
          <a:xfrm rot="5400000">
            <a:off x="12759120" y="327240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33"/>
          <p:cNvSpPr/>
          <p:nvPr/>
        </p:nvSpPr>
        <p:spPr>
          <a:xfrm>
            <a:off x="7946280" y="391284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4"/>
          <p:cNvSpPr/>
          <p:nvPr/>
        </p:nvSpPr>
        <p:spPr>
          <a:xfrm flipV="1">
            <a:off x="10286280" y="4667760"/>
            <a:ext cx="2934720" cy="72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35"/>
          <p:cNvSpPr/>
          <p:nvPr/>
        </p:nvSpPr>
        <p:spPr>
          <a:xfrm rot="10800000" flipV="1">
            <a:off x="10307880" y="5186876"/>
            <a:ext cx="2928960" cy="36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16" name="CustomShape 36"/>
          <p:cNvSpPr/>
          <p:nvPr/>
        </p:nvSpPr>
        <p:spPr>
          <a:xfrm>
            <a:off x="10738440" y="47124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7"/>
          <p:cNvSpPr/>
          <p:nvPr/>
        </p:nvSpPr>
        <p:spPr>
          <a:xfrm>
            <a:off x="10652040" y="5214336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 flipH="1" flipV="1">
            <a:off x="9557719" y="1037237"/>
            <a:ext cx="6736311" cy="56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8" name="CustomShape 1"/>
          <p:cNvSpPr/>
          <p:nvPr/>
        </p:nvSpPr>
        <p:spPr>
          <a:xfrm>
            <a:off x="7114616" y="2203873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Servient (Gateway)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3082040" y="2081160"/>
            <a:ext cx="31017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(Garage door controller)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3221360" y="4775760"/>
            <a:ext cx="142668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82440" y="2081160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Client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(Browser)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 rot="16200000" flipH="1" flipV="1">
            <a:off x="2441520" y="1228680"/>
            <a:ext cx="1708200" cy="181980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3200400" y="457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 rot="1800000">
            <a:off x="3449880" y="7149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8"/>
          <p:cNvSpPr/>
          <p:nvPr/>
        </p:nvSpPr>
        <p:spPr>
          <a:xfrm rot="19800000">
            <a:off x="3607920" y="670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9"/>
          <p:cNvSpPr/>
          <p:nvPr/>
        </p:nvSpPr>
        <p:spPr>
          <a:xfrm rot="19800000">
            <a:off x="3342240" y="823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10"/>
          <p:cNvSpPr/>
          <p:nvPr/>
        </p:nvSpPr>
        <p:spPr>
          <a:xfrm rot="1800000">
            <a:off x="3608280" y="9756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1"/>
          <p:cNvSpPr/>
          <p:nvPr/>
        </p:nvSpPr>
        <p:spPr>
          <a:xfrm>
            <a:off x="14781600" y="4775760"/>
            <a:ext cx="125820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14942160" y="529668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3"/>
          <p:cNvSpPr/>
          <p:nvPr/>
        </p:nvSpPr>
        <p:spPr>
          <a:xfrm>
            <a:off x="13221360" y="2992680"/>
            <a:ext cx="2818800" cy="165456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4"/>
          <p:cNvSpPr/>
          <p:nvPr/>
        </p:nvSpPr>
        <p:spPr>
          <a:xfrm rot="16200000" flipH="1">
            <a:off x="3910325" y="2279155"/>
            <a:ext cx="689505" cy="5683076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33" name="CustomShape 15"/>
          <p:cNvSpPr/>
          <p:nvPr/>
        </p:nvSpPr>
        <p:spPr>
          <a:xfrm rot="10800000">
            <a:off x="1103208" y="4775813"/>
            <a:ext cx="5970727" cy="1222200"/>
          </a:xfrm>
          <a:prstGeom prst="bentConnector3">
            <a:avLst>
              <a:gd name="adj1" fmla="val 100057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34" name="CustomShape 16"/>
          <p:cNvSpPr/>
          <p:nvPr/>
        </p:nvSpPr>
        <p:spPr>
          <a:xfrm>
            <a:off x="1280940" y="54702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7"/>
          <p:cNvSpPr/>
          <p:nvPr/>
        </p:nvSpPr>
        <p:spPr>
          <a:xfrm>
            <a:off x="1232700" y="603396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8"/>
          <p:cNvSpPr/>
          <p:nvPr/>
        </p:nvSpPr>
        <p:spPr>
          <a:xfrm>
            <a:off x="7258616" y="2724433"/>
            <a:ext cx="482400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9"/>
          <p:cNvSpPr/>
          <p:nvPr/>
        </p:nvSpPr>
        <p:spPr>
          <a:xfrm rot="5400000">
            <a:off x="5464440" y="52668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0"/>
          <p:cNvSpPr/>
          <p:nvPr/>
        </p:nvSpPr>
        <p:spPr>
          <a:xfrm>
            <a:off x="7258616" y="4896673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図 76"/>
          <p:cNvPicPr/>
          <p:nvPr/>
        </p:nvPicPr>
        <p:blipFill>
          <a:blip r:embed="rId2"/>
          <a:stretch/>
        </p:blipFill>
        <p:spPr>
          <a:xfrm>
            <a:off x="6120656" y="2032873"/>
            <a:ext cx="1913760" cy="765360"/>
          </a:xfrm>
          <a:prstGeom prst="rect">
            <a:avLst/>
          </a:prstGeom>
          <a:ln>
            <a:noFill/>
          </a:ln>
        </p:spPr>
      </p:pic>
      <p:sp>
        <p:nvSpPr>
          <p:cNvPr id="140" name="CustomShape 21"/>
          <p:cNvSpPr/>
          <p:nvPr/>
        </p:nvSpPr>
        <p:spPr>
          <a:xfrm>
            <a:off x="7258616" y="3688873"/>
            <a:ext cx="482400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2"/>
          <p:cNvSpPr/>
          <p:nvPr/>
        </p:nvSpPr>
        <p:spPr>
          <a:xfrm>
            <a:off x="7258616" y="4082713"/>
            <a:ext cx="482400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Runtime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3"/>
          <p:cNvSpPr/>
          <p:nvPr/>
        </p:nvSpPr>
        <p:spPr>
          <a:xfrm>
            <a:off x="7258616" y="3498793"/>
            <a:ext cx="482400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b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4"/>
          <p:cNvSpPr/>
          <p:nvPr/>
        </p:nvSpPr>
        <p:spPr>
          <a:xfrm rot="16200000" flipV="1">
            <a:off x="10604788" y="-239917"/>
            <a:ext cx="415440" cy="2299993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44" name="CustomShape 25"/>
          <p:cNvSpPr/>
          <p:nvPr/>
        </p:nvSpPr>
        <p:spPr>
          <a:xfrm>
            <a:off x="10898402" y="1249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6"/>
          <p:cNvSpPr/>
          <p:nvPr/>
        </p:nvSpPr>
        <p:spPr>
          <a:xfrm rot="1800000">
            <a:off x="11148242" y="15069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7"/>
          <p:cNvSpPr/>
          <p:nvPr/>
        </p:nvSpPr>
        <p:spPr>
          <a:xfrm rot="19800000">
            <a:off x="11306282" y="1462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8"/>
          <p:cNvSpPr/>
          <p:nvPr/>
        </p:nvSpPr>
        <p:spPr>
          <a:xfrm rot="19800000">
            <a:off x="12796618" y="1738393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9"/>
          <p:cNvSpPr/>
          <p:nvPr/>
        </p:nvSpPr>
        <p:spPr>
          <a:xfrm rot="1800000">
            <a:off x="11306282" y="17679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30"/>
          <p:cNvSpPr/>
          <p:nvPr/>
        </p:nvSpPr>
        <p:spPr>
          <a:xfrm rot="9084841">
            <a:off x="12462648" y="2195278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50" name="CustomShape 31"/>
          <p:cNvSpPr/>
          <p:nvPr/>
        </p:nvSpPr>
        <p:spPr>
          <a:xfrm>
            <a:off x="9702656" y="4899553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2"/>
          <p:cNvSpPr/>
          <p:nvPr/>
        </p:nvSpPr>
        <p:spPr>
          <a:xfrm>
            <a:off x="12360536" y="5486041"/>
            <a:ext cx="860464" cy="45719"/>
          </a:xfrm>
          <a:prstGeom prst="bentConnector3">
            <a:avLst>
              <a:gd name="adj1" fmla="val 1242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52" name="CustomShape 33"/>
          <p:cNvSpPr/>
          <p:nvPr/>
        </p:nvSpPr>
        <p:spPr>
          <a:xfrm rot="10800000">
            <a:off x="12330275" y="5952294"/>
            <a:ext cx="757525" cy="45719"/>
          </a:xfrm>
          <a:prstGeom prst="bentConnector3">
            <a:avLst>
              <a:gd name="adj1" fmla="val 296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55" name="CustomShape 36"/>
          <p:cNvSpPr/>
          <p:nvPr/>
        </p:nvSpPr>
        <p:spPr>
          <a:xfrm>
            <a:off x="6127920" y="708120"/>
            <a:ext cx="1246680" cy="8733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7"/>
          <p:cNvSpPr/>
          <p:nvPr/>
        </p:nvSpPr>
        <p:spPr>
          <a:xfrm>
            <a:off x="7793640" y="530280"/>
            <a:ext cx="1500480" cy="1051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57" name="CustomShape 38"/>
          <p:cNvSpPr/>
          <p:nvPr/>
        </p:nvSpPr>
        <p:spPr>
          <a:xfrm>
            <a:off x="6773760" y="965520"/>
            <a:ext cx="1852200" cy="6159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39"/>
          <p:cNvSpPr/>
          <p:nvPr/>
        </p:nvSpPr>
        <p:spPr>
          <a:xfrm>
            <a:off x="6916320" y="61920"/>
            <a:ext cx="1627560" cy="11401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6"/>
          <p:cNvSpPr/>
          <p:nvPr/>
        </p:nvSpPr>
        <p:spPr>
          <a:xfrm>
            <a:off x="3423599" y="5485605"/>
            <a:ext cx="1107642" cy="927795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7"/>
          <p:cNvSpPr/>
          <p:nvPr/>
        </p:nvSpPr>
        <p:spPr>
          <a:xfrm>
            <a:off x="5069189" y="5276520"/>
            <a:ext cx="1333136" cy="11167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45" name="CustomShape 38"/>
          <p:cNvSpPr/>
          <p:nvPr/>
        </p:nvSpPr>
        <p:spPr>
          <a:xfrm>
            <a:off x="4069439" y="5759048"/>
            <a:ext cx="1645630" cy="654352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9"/>
          <p:cNvSpPr/>
          <p:nvPr/>
        </p:nvSpPr>
        <p:spPr>
          <a:xfrm>
            <a:off x="4211999" y="4822778"/>
            <a:ext cx="1446043" cy="1211182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620696" y="111780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Local network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89437" y="300794"/>
            <a:ext cx="16423753" cy="6339839"/>
            <a:chOff x="-89437" y="300794"/>
            <a:chExt cx="16423753" cy="6339839"/>
          </a:xfrm>
        </p:grpSpPr>
        <p:sp>
          <p:nvSpPr>
            <p:cNvPr id="47" name="Rectangle 46"/>
            <p:cNvSpPr/>
            <p:nvPr/>
          </p:nvSpPr>
          <p:spPr>
            <a:xfrm flipH="1" flipV="1">
              <a:off x="8119439" y="917572"/>
              <a:ext cx="8214877" cy="56560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9" name="CustomShape 2"/>
            <p:cNvSpPr/>
            <p:nvPr/>
          </p:nvSpPr>
          <p:spPr>
            <a:xfrm>
              <a:off x="13082040" y="2081160"/>
              <a:ext cx="3101760" cy="4366440"/>
            </a:xfrm>
            <a:prstGeom prst="roundRect">
              <a:avLst>
                <a:gd name="adj" fmla="val 4472"/>
              </a:avLst>
            </a:prstGeom>
            <a:solidFill>
              <a:srgbClr val="808080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/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  WoT Thing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(Garage door controller)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0" name="CustomShape 3"/>
            <p:cNvSpPr/>
            <p:nvPr/>
          </p:nvSpPr>
          <p:spPr>
            <a:xfrm>
              <a:off x="13221360" y="4775760"/>
              <a:ext cx="1426680" cy="1511640"/>
            </a:xfrm>
            <a:prstGeom prst="roundRect">
              <a:avLst>
                <a:gd name="adj" fmla="val 7143"/>
              </a:avLst>
            </a:prstGeom>
            <a:solidFill>
              <a:srgbClr val="00B050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WoT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 Interface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1" name="CustomShape 4"/>
            <p:cNvSpPr/>
            <p:nvPr/>
          </p:nvSpPr>
          <p:spPr>
            <a:xfrm>
              <a:off x="370633" y="300794"/>
              <a:ext cx="2664000" cy="1139713"/>
            </a:xfrm>
            <a:prstGeom prst="roundRect">
              <a:avLst>
                <a:gd name="adj" fmla="val 4472"/>
              </a:avLst>
            </a:prstGeom>
            <a:solidFill>
              <a:srgbClr val="808080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/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WoT Client 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(Browser)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3" name="CustomShape 6"/>
            <p:cNvSpPr/>
            <p:nvPr/>
          </p:nvSpPr>
          <p:spPr>
            <a:xfrm>
              <a:off x="4012629" y="656202"/>
              <a:ext cx="2060640" cy="82764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432000" tIns="14400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Thing
Description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7" name="CustomShape 10"/>
            <p:cNvSpPr/>
            <p:nvPr/>
          </p:nvSpPr>
          <p:spPr>
            <a:xfrm rot="1800000">
              <a:off x="3608280" y="975600"/>
              <a:ext cx="121320" cy="12132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11"/>
            <p:cNvSpPr/>
            <p:nvPr/>
          </p:nvSpPr>
          <p:spPr>
            <a:xfrm>
              <a:off x="14781600" y="4775760"/>
              <a:ext cx="1258200" cy="1511640"/>
            </a:xfrm>
            <a:prstGeom prst="roundRect">
              <a:avLst>
                <a:gd name="adj" fmla="val 7143"/>
              </a:avLst>
            </a:prstGeom>
            <a:solidFill>
              <a:srgbClr val="59595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Driver API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9" name="CustomShape 12"/>
            <p:cNvSpPr/>
            <p:nvPr/>
          </p:nvSpPr>
          <p:spPr>
            <a:xfrm>
              <a:off x="14942160" y="5296680"/>
              <a:ext cx="935640" cy="863640"/>
            </a:xfrm>
            <a:prstGeom prst="rect">
              <a:avLst/>
            </a:prstGeom>
            <a:solidFill>
              <a:srgbClr val="BFBFBF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Local
Hardware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30" name="CustomShape 13"/>
            <p:cNvSpPr/>
            <p:nvPr/>
          </p:nvSpPr>
          <p:spPr>
            <a:xfrm>
              <a:off x="13221360" y="2992680"/>
              <a:ext cx="2818800" cy="1654560"/>
            </a:xfrm>
            <a:prstGeom prst="roundRect">
              <a:avLst>
                <a:gd name="adj" fmla="val 5281"/>
              </a:avLst>
            </a:prstGeom>
            <a:solidFill>
              <a:srgbClr val="005A9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bIns="9000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Firmware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37" name="CustomShape 19"/>
            <p:cNvSpPr/>
            <p:nvPr/>
          </p:nvSpPr>
          <p:spPr>
            <a:xfrm rot="10800000">
              <a:off x="4765752" y="1775440"/>
              <a:ext cx="439200" cy="5187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sp>
          <p:nvSpPr>
            <p:cNvPr id="144" name="CustomShape 25"/>
            <p:cNvSpPr/>
            <p:nvPr/>
          </p:nvSpPr>
          <p:spPr>
            <a:xfrm>
              <a:off x="8404689" y="1911484"/>
              <a:ext cx="2060640" cy="82764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432000" tIns="14400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Thing
Description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49" name="CustomShape 30"/>
            <p:cNvSpPr/>
            <p:nvPr/>
          </p:nvSpPr>
          <p:spPr>
            <a:xfrm rot="10800000">
              <a:off x="9451094" y="2872545"/>
              <a:ext cx="439200" cy="5187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714171" y="3964515"/>
              <a:ext cx="2776727" cy="1459497"/>
              <a:chOff x="4187418" y="3278715"/>
              <a:chExt cx="2978726" cy="1553545"/>
            </a:xfrm>
          </p:grpSpPr>
          <p:sp>
            <p:nvSpPr>
              <p:cNvPr id="43" name="CustomShape 36"/>
              <p:cNvSpPr/>
              <p:nvPr/>
            </p:nvSpPr>
            <p:spPr>
              <a:xfrm>
                <a:off x="4187418" y="3904465"/>
                <a:ext cx="1107642" cy="927795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CustomShape 37"/>
              <p:cNvSpPr/>
              <p:nvPr/>
            </p:nvSpPr>
            <p:spPr>
              <a:xfrm>
                <a:off x="5833008" y="3695380"/>
                <a:ext cx="1333136" cy="1116720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45" name="CustomShape 38"/>
              <p:cNvSpPr/>
              <p:nvPr/>
            </p:nvSpPr>
            <p:spPr>
              <a:xfrm>
                <a:off x="4833258" y="4177908"/>
                <a:ext cx="1645630" cy="654352"/>
              </a:xfrm>
              <a:prstGeom prst="rect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" name="CustomShape 39"/>
              <p:cNvSpPr/>
              <p:nvPr/>
            </p:nvSpPr>
            <p:spPr>
              <a:xfrm>
                <a:off x="4863804" y="3278715"/>
                <a:ext cx="1446043" cy="1211182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Internet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1345384" y="977653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Local network</a:t>
              </a:r>
              <a:endParaRPr lang="fi-FI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10964" y="3499024"/>
              <a:ext cx="3909755" cy="2788376"/>
              <a:chOff x="158424" y="1920687"/>
              <a:chExt cx="3909755" cy="2788376"/>
            </a:xfrm>
          </p:grpSpPr>
          <p:sp>
            <p:nvSpPr>
              <p:cNvPr id="49" name="CustomShape 1"/>
              <p:cNvSpPr/>
              <p:nvPr/>
            </p:nvSpPr>
            <p:spPr>
              <a:xfrm>
                <a:off x="158424" y="1920687"/>
                <a:ext cx="3909755" cy="2788376"/>
              </a:xfrm>
              <a:prstGeom prst="roundRect">
                <a:avLst>
                  <a:gd name="adj" fmla="val 4472"/>
                </a:avLst>
              </a:prstGeom>
              <a:solidFill>
                <a:srgbClr val="808080"/>
              </a:solidFill>
              <a:ln w="9360">
                <a:noFill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tIns="36000" bIns="72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Remote Proxy Servient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50" name="CustomShape 18"/>
              <p:cNvSpPr/>
              <p:nvPr/>
            </p:nvSpPr>
            <p:spPr>
              <a:xfrm>
                <a:off x="224661" y="2386178"/>
                <a:ext cx="3689227" cy="882014"/>
              </a:xfrm>
              <a:prstGeom prst="roundRect">
                <a:avLst>
                  <a:gd name="adj" fmla="val 10186"/>
                </a:avLst>
              </a:prstGeom>
              <a:solidFill>
                <a:srgbClr val="8EB4E3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51" name="CustomShape 20"/>
              <p:cNvSpPr/>
              <p:nvPr/>
            </p:nvSpPr>
            <p:spPr>
              <a:xfrm>
                <a:off x="263375" y="3976304"/>
                <a:ext cx="1789275" cy="559859"/>
              </a:xfrm>
              <a:prstGeom prst="roundRect">
                <a:avLst>
                  <a:gd name="adj" fmla="val 7143"/>
                </a:avLst>
              </a:prstGeom>
              <a:solidFill>
                <a:srgbClr val="00B05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Interface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54" name="CustomShape 22"/>
              <p:cNvSpPr/>
              <p:nvPr/>
            </p:nvSpPr>
            <p:spPr>
              <a:xfrm>
                <a:off x="225141" y="3344300"/>
                <a:ext cx="3689227" cy="532173"/>
              </a:xfrm>
              <a:prstGeom prst="roundRect">
                <a:avLst>
                  <a:gd name="adj" fmla="val 22240"/>
                </a:avLst>
              </a:prstGeom>
              <a:solidFill>
                <a:srgbClr val="4A7B7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Runtime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55" name="CustomShape 23"/>
              <p:cNvSpPr/>
              <p:nvPr/>
            </p:nvSpPr>
            <p:spPr>
              <a:xfrm>
                <a:off x="234592" y="2875554"/>
                <a:ext cx="3689227" cy="447159"/>
              </a:xfrm>
              <a:prstGeom prst="roundRect">
                <a:avLst>
                  <a:gd name="adj" fmla="val 18750"/>
                </a:avLst>
              </a:prstGeom>
              <a:solidFill>
                <a:srgbClr val="005A9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bIns="90000" anchor="b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  <a:ea typeface="HG明朝E"/>
                  </a:rPr>
                  <a:t>WoT Scripting API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56" name="CustomShape 31"/>
              <p:cNvSpPr/>
              <p:nvPr/>
            </p:nvSpPr>
            <p:spPr>
              <a:xfrm>
                <a:off x="2148014" y="3979184"/>
                <a:ext cx="1789275" cy="488853"/>
              </a:xfrm>
              <a:prstGeom prst="roundRect">
                <a:avLst>
                  <a:gd name="adj" fmla="val 7143"/>
                </a:avLst>
              </a:prstGeom>
              <a:solidFill>
                <a:srgbClr val="00B05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Interface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8338452" y="3499024"/>
              <a:ext cx="3909755" cy="2788376"/>
              <a:chOff x="158424" y="1920687"/>
              <a:chExt cx="3909755" cy="2788376"/>
            </a:xfrm>
          </p:grpSpPr>
          <p:sp>
            <p:nvSpPr>
              <p:cNvPr id="60" name="CustomShape 1"/>
              <p:cNvSpPr/>
              <p:nvPr/>
            </p:nvSpPr>
            <p:spPr>
              <a:xfrm>
                <a:off x="158424" y="1920687"/>
                <a:ext cx="3909755" cy="2788376"/>
              </a:xfrm>
              <a:prstGeom prst="roundRect">
                <a:avLst>
                  <a:gd name="adj" fmla="val 4472"/>
                </a:avLst>
              </a:prstGeom>
              <a:solidFill>
                <a:srgbClr val="808080"/>
              </a:solidFill>
              <a:ln w="9360">
                <a:noFill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tIns="36000" bIns="72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Local Proxy Servient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61" name="CustomShape 18"/>
              <p:cNvSpPr/>
              <p:nvPr/>
            </p:nvSpPr>
            <p:spPr>
              <a:xfrm>
                <a:off x="224661" y="2386178"/>
                <a:ext cx="3689227" cy="882014"/>
              </a:xfrm>
              <a:prstGeom prst="roundRect">
                <a:avLst>
                  <a:gd name="adj" fmla="val 10186"/>
                </a:avLst>
              </a:prstGeom>
              <a:solidFill>
                <a:srgbClr val="8EB4E3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62" name="CustomShape 20"/>
              <p:cNvSpPr/>
              <p:nvPr/>
            </p:nvSpPr>
            <p:spPr>
              <a:xfrm>
                <a:off x="263375" y="3976304"/>
                <a:ext cx="1789275" cy="559859"/>
              </a:xfrm>
              <a:prstGeom prst="roundRect">
                <a:avLst>
                  <a:gd name="adj" fmla="val 7143"/>
                </a:avLst>
              </a:prstGeom>
              <a:solidFill>
                <a:srgbClr val="00B05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Interface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63" name="CustomShape 22"/>
              <p:cNvSpPr/>
              <p:nvPr/>
            </p:nvSpPr>
            <p:spPr>
              <a:xfrm>
                <a:off x="225141" y="3344300"/>
                <a:ext cx="3689227" cy="532173"/>
              </a:xfrm>
              <a:prstGeom prst="roundRect">
                <a:avLst>
                  <a:gd name="adj" fmla="val 22240"/>
                </a:avLst>
              </a:prstGeom>
              <a:solidFill>
                <a:srgbClr val="4A7B7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Runtime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64" name="CustomShape 23"/>
              <p:cNvSpPr/>
              <p:nvPr/>
            </p:nvSpPr>
            <p:spPr>
              <a:xfrm>
                <a:off x="234592" y="2875554"/>
                <a:ext cx="3689227" cy="447159"/>
              </a:xfrm>
              <a:prstGeom prst="roundRect">
                <a:avLst>
                  <a:gd name="adj" fmla="val 18750"/>
                </a:avLst>
              </a:prstGeom>
              <a:solidFill>
                <a:srgbClr val="005A9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bIns="90000" anchor="b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  <a:ea typeface="HG明朝E"/>
                  </a:rPr>
                  <a:t>WoT Scripting API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65" name="CustomShape 31"/>
              <p:cNvSpPr/>
              <p:nvPr/>
            </p:nvSpPr>
            <p:spPr>
              <a:xfrm>
                <a:off x="2148014" y="3979184"/>
                <a:ext cx="1789275" cy="488853"/>
              </a:xfrm>
              <a:prstGeom prst="roundRect">
                <a:avLst>
                  <a:gd name="adj" fmla="val 7143"/>
                </a:avLst>
              </a:prstGeom>
              <a:solidFill>
                <a:srgbClr val="00B05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Interface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4420719" y="5025104"/>
              <a:ext cx="4205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Non-WoT channel</a:t>
              </a:r>
              <a:endParaRPr lang="fi-FI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70632" y="1660379"/>
              <a:ext cx="2721281" cy="1453968"/>
              <a:chOff x="4187418" y="3278715"/>
              <a:chExt cx="2978726" cy="1553545"/>
            </a:xfrm>
          </p:grpSpPr>
          <p:sp>
            <p:nvSpPr>
              <p:cNvPr id="74" name="CustomShape 36"/>
              <p:cNvSpPr/>
              <p:nvPr/>
            </p:nvSpPr>
            <p:spPr>
              <a:xfrm>
                <a:off x="4187418" y="3904465"/>
                <a:ext cx="1107642" cy="927795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" name="CustomShape 37"/>
              <p:cNvSpPr/>
              <p:nvPr/>
            </p:nvSpPr>
            <p:spPr>
              <a:xfrm>
                <a:off x="5833008" y="3695380"/>
                <a:ext cx="1333136" cy="1116720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76" name="CustomShape 38"/>
              <p:cNvSpPr/>
              <p:nvPr/>
            </p:nvSpPr>
            <p:spPr>
              <a:xfrm>
                <a:off x="4833258" y="4177908"/>
                <a:ext cx="1645630" cy="654352"/>
              </a:xfrm>
              <a:prstGeom prst="rect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" name="CustomShape 39"/>
              <p:cNvSpPr/>
              <p:nvPr/>
            </p:nvSpPr>
            <p:spPr>
              <a:xfrm>
                <a:off x="4863804" y="3278715"/>
                <a:ext cx="1446043" cy="1211182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Internet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cxnSp>
          <p:nvCxnSpPr>
            <p:cNvPr id="70" name="Straight Arrow Connector 69"/>
            <p:cNvCxnSpPr/>
            <p:nvPr/>
          </p:nvCxnSpPr>
          <p:spPr>
            <a:xfrm flipH="1" flipV="1">
              <a:off x="2378220" y="1516615"/>
              <a:ext cx="6448" cy="1764826"/>
            </a:xfrm>
            <a:prstGeom prst="straightConnector1">
              <a:avLst/>
            </a:prstGeom>
            <a:noFill/>
            <a:ln w="38160">
              <a:solidFill>
                <a:srgbClr val="FF0000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960653" y="1638720"/>
              <a:ext cx="3054" cy="1655803"/>
            </a:xfrm>
            <a:prstGeom prst="straightConnector1">
              <a:avLst/>
            </a:prstGeom>
            <a:noFill/>
            <a:ln w="38160">
              <a:solidFill>
                <a:srgbClr val="FF0000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2351224" y="5394436"/>
              <a:ext cx="607818" cy="9207"/>
            </a:xfrm>
            <a:prstGeom prst="straightConnector1">
              <a:avLst/>
            </a:prstGeom>
            <a:noFill/>
            <a:ln w="38160">
              <a:solidFill>
                <a:srgbClr val="FF0000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2314924" y="5834570"/>
              <a:ext cx="633556" cy="0"/>
            </a:xfrm>
            <a:prstGeom prst="straightConnector1">
              <a:avLst/>
            </a:prstGeom>
            <a:noFill/>
            <a:ln w="38160">
              <a:solidFill>
                <a:srgbClr val="FF0000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197890" y="997796"/>
              <a:ext cx="619792" cy="0"/>
            </a:xfrm>
            <a:prstGeom prst="straightConnector1">
              <a:avLst/>
            </a:prstGeom>
            <a:noFill/>
            <a:ln w="38160">
              <a:solidFill>
                <a:srgbClr val="000000"/>
              </a:solidFill>
              <a:custDash>
                <a:ds d="100000" sp="100000"/>
              </a:custDash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sp>
          <p:nvSpPr>
            <p:cNvPr id="95" name="CustomShape 17"/>
            <p:cNvSpPr/>
            <p:nvPr/>
          </p:nvSpPr>
          <p:spPr>
            <a:xfrm>
              <a:off x="-89437" y="1617309"/>
              <a:ext cx="1140708" cy="6163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1. A</a:t>
              </a: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ction </a:t>
              </a:r>
            </a:p>
            <a:p>
              <a:pPr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</a:t>
              </a:r>
              <a:r>
                <a:rPr lang="en-US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  </a:t>
              </a: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request 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6" name="CustomShape 17"/>
            <p:cNvSpPr/>
            <p:nvPr/>
          </p:nvSpPr>
          <p:spPr>
            <a:xfrm>
              <a:off x="2490867" y="1633388"/>
              <a:ext cx="1326815" cy="6163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2. Action </a:t>
              </a:r>
            </a:p>
            <a:p>
              <a:pPr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</a:t>
              </a:r>
              <a:r>
                <a:rPr lang="en-US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  </a:t>
              </a: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response 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8" name="CustomShape 3"/>
            <p:cNvSpPr/>
            <p:nvPr/>
          </p:nvSpPr>
          <p:spPr>
            <a:xfrm>
              <a:off x="7687102" y="731340"/>
              <a:ext cx="550244" cy="5909293"/>
            </a:xfrm>
            <a:prstGeom prst="roundRect">
              <a:avLst>
                <a:gd name="adj" fmla="val 4472"/>
              </a:avLst>
            </a:prstGeom>
            <a:solidFill>
              <a:schemeClr val="accent6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/>
            <a:lstStyle/>
            <a:p>
              <a:pPr algn="ctr">
                <a:lnSpc>
                  <a:spcPct val="100000"/>
                </a:lnSpc>
              </a:pPr>
              <a:endPara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 rot="16200000">
              <a:off x="6975206" y="3203408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NAT &amp; Firewall</a:t>
              </a:r>
              <a:endParaRPr lang="fi-FI" dirty="0"/>
            </a:p>
          </p:txBody>
        </p:sp>
        <p:sp>
          <p:nvSpPr>
            <p:cNvPr id="143" name="CustomShape 24"/>
            <p:cNvSpPr/>
            <p:nvPr/>
          </p:nvSpPr>
          <p:spPr>
            <a:xfrm rot="16200000" flipH="1" flipV="1">
              <a:off x="6985735" y="1318007"/>
              <a:ext cx="299125" cy="2406305"/>
            </a:xfrm>
            <a:prstGeom prst="bentConnector2">
              <a:avLst/>
            </a:prstGeom>
            <a:noFill/>
            <a:ln w="38160">
              <a:solidFill>
                <a:srgbClr val="000000"/>
              </a:solidFill>
              <a:custDash>
                <a:ds d="100000" sp="100000"/>
              </a:custDash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cxnSp>
          <p:nvCxnSpPr>
            <p:cNvPr id="5" name="Straight Connector 4"/>
            <p:cNvCxnSpPr>
              <a:stCxn id="49" idx="3"/>
              <a:endCxn id="60" idx="1"/>
            </p:cNvCxnSpPr>
            <p:nvPr/>
          </p:nvCxnSpPr>
          <p:spPr>
            <a:xfrm>
              <a:off x="4420719" y="4893212"/>
              <a:ext cx="39177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3652584" y="2590449"/>
              <a:ext cx="2507899" cy="1208009"/>
              <a:chOff x="6127920" y="61920"/>
              <a:chExt cx="3166200" cy="1519560"/>
            </a:xfrm>
          </p:grpSpPr>
          <p:sp>
            <p:nvSpPr>
              <p:cNvPr id="155" name="CustomShape 36"/>
              <p:cNvSpPr/>
              <p:nvPr/>
            </p:nvSpPr>
            <p:spPr>
              <a:xfrm>
                <a:off x="6127920" y="708120"/>
                <a:ext cx="1246680" cy="873360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6" name="CustomShape 37"/>
              <p:cNvSpPr/>
              <p:nvPr/>
            </p:nvSpPr>
            <p:spPr>
              <a:xfrm>
                <a:off x="7793640" y="530280"/>
                <a:ext cx="1500480" cy="1051200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157" name="CustomShape 38"/>
              <p:cNvSpPr/>
              <p:nvPr/>
            </p:nvSpPr>
            <p:spPr>
              <a:xfrm>
                <a:off x="6773760" y="965520"/>
                <a:ext cx="1852200" cy="615960"/>
              </a:xfrm>
              <a:prstGeom prst="rect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158" name="CustomShape 39"/>
              <p:cNvSpPr/>
              <p:nvPr/>
            </p:nvSpPr>
            <p:spPr>
              <a:xfrm>
                <a:off x="6916319" y="61920"/>
                <a:ext cx="1920909" cy="1140119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Things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directory</a:t>
                </a:r>
                <a:endPara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3527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66000" y="487800"/>
            <a:ext cx="9614520" cy="5518800"/>
            <a:chOff x="3366000" y="487800"/>
            <a:chExt cx="9614520" cy="5518800"/>
          </a:xfrm>
        </p:grpSpPr>
        <p:sp>
          <p:nvSpPr>
            <p:cNvPr id="159" name="CustomShape 1"/>
            <p:cNvSpPr/>
            <p:nvPr/>
          </p:nvSpPr>
          <p:spPr>
            <a:xfrm>
              <a:off x="5672160" y="487800"/>
              <a:ext cx="5112360" cy="4366440"/>
            </a:xfrm>
            <a:prstGeom prst="roundRect">
              <a:avLst>
                <a:gd name="adj" fmla="val 4472"/>
              </a:avLst>
            </a:prstGeom>
            <a:solidFill>
              <a:srgbClr val="808080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/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Servient (Single tenant)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60" name="CustomShape 2"/>
            <p:cNvSpPr/>
            <p:nvPr/>
          </p:nvSpPr>
          <p:spPr>
            <a:xfrm>
              <a:off x="5816160" y="1974600"/>
              <a:ext cx="4824000" cy="1079280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3"/>
            <p:cNvSpPr/>
            <p:nvPr/>
          </p:nvSpPr>
          <p:spPr>
            <a:xfrm>
              <a:off x="5816160" y="1032480"/>
              <a:ext cx="4824000" cy="1135440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4"/>
            <p:cNvSpPr/>
            <p:nvPr/>
          </p:nvSpPr>
          <p:spPr>
            <a:xfrm>
              <a:off x="7092720" y="5073840"/>
              <a:ext cx="1233720" cy="387000"/>
            </a:xfrm>
            <a:prstGeom prst="roundRect">
              <a:avLst>
                <a:gd name="adj" fmla="val 27876"/>
              </a:avLst>
            </a:prstGeom>
            <a:solidFill>
              <a:srgbClr val="808080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Thing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63" name="CustomShape 5"/>
            <p:cNvSpPr/>
            <p:nvPr/>
          </p:nvSpPr>
          <p:spPr>
            <a:xfrm>
              <a:off x="3367800" y="1965960"/>
              <a:ext cx="2060640" cy="82764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432000" tIns="14400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Thing
Description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64" name="CustomShape 6"/>
            <p:cNvSpPr/>
            <p:nvPr/>
          </p:nvSpPr>
          <p:spPr>
            <a:xfrm rot="1800000">
              <a:off x="3617280" y="2223720"/>
              <a:ext cx="305640" cy="263520"/>
            </a:xfrm>
            <a:prstGeom prst="triangle">
              <a:avLst>
                <a:gd name="adj" fmla="val 50000"/>
              </a:avLst>
            </a:prstGeom>
            <a:noFill/>
            <a:ln w="284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CustomShape 7"/>
            <p:cNvSpPr/>
            <p:nvPr/>
          </p:nvSpPr>
          <p:spPr>
            <a:xfrm rot="19800000">
              <a:off x="3775320" y="2179440"/>
              <a:ext cx="121320" cy="12132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8"/>
            <p:cNvSpPr/>
            <p:nvPr/>
          </p:nvSpPr>
          <p:spPr>
            <a:xfrm rot="19800000">
              <a:off x="3509640" y="2332440"/>
              <a:ext cx="121320" cy="12132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CustomShape 9"/>
            <p:cNvSpPr/>
            <p:nvPr/>
          </p:nvSpPr>
          <p:spPr>
            <a:xfrm rot="1800000">
              <a:off x="3775680" y="2484720"/>
              <a:ext cx="121320" cy="12132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10"/>
            <p:cNvSpPr/>
            <p:nvPr/>
          </p:nvSpPr>
          <p:spPr>
            <a:xfrm rot="5400000">
              <a:off x="5337000" y="2134440"/>
              <a:ext cx="439200" cy="5187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11"/>
            <p:cNvSpPr/>
            <p:nvPr/>
          </p:nvSpPr>
          <p:spPr>
            <a:xfrm>
              <a:off x="5816160" y="2368440"/>
              <a:ext cx="4824000" cy="685080"/>
            </a:xfrm>
            <a:prstGeom prst="roundRect">
              <a:avLst>
                <a:gd name="adj" fmla="val 22240"/>
              </a:avLst>
            </a:prstGeom>
            <a:solidFill>
              <a:srgbClr val="4A7B7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WoT Runtime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70" name="CustomShape 12"/>
            <p:cNvSpPr/>
            <p:nvPr/>
          </p:nvSpPr>
          <p:spPr>
            <a:xfrm>
              <a:off x="5816160" y="3182400"/>
              <a:ext cx="2339640" cy="1511640"/>
            </a:xfrm>
            <a:prstGeom prst="roundRect">
              <a:avLst>
                <a:gd name="adj" fmla="val 7143"/>
              </a:avLst>
            </a:prstGeom>
            <a:solidFill>
              <a:srgbClr val="00B050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Protocol Bindings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71" name="CustomShape 13"/>
            <p:cNvSpPr/>
            <p:nvPr/>
          </p:nvSpPr>
          <p:spPr>
            <a:xfrm>
              <a:off x="8300880" y="3182400"/>
              <a:ext cx="2339640" cy="1511640"/>
            </a:xfrm>
            <a:prstGeom prst="roundRect">
              <a:avLst>
                <a:gd name="adj" fmla="val 7143"/>
              </a:avLst>
            </a:prstGeom>
            <a:solidFill>
              <a:srgbClr val="59595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System API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72" name="CustomShape 14"/>
            <p:cNvSpPr/>
            <p:nvPr/>
          </p:nvSpPr>
          <p:spPr>
            <a:xfrm>
              <a:off x="9560520" y="3686400"/>
              <a:ext cx="934200" cy="863640"/>
            </a:xfrm>
            <a:prstGeom prst="rect">
              <a:avLst/>
            </a:prstGeom>
            <a:solidFill>
              <a:srgbClr val="BFBFBF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Proprietary
Communi-
cation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73" name="CustomShape 15"/>
            <p:cNvSpPr/>
            <p:nvPr/>
          </p:nvSpPr>
          <p:spPr>
            <a:xfrm>
              <a:off x="8444520" y="3686400"/>
              <a:ext cx="935640" cy="863640"/>
            </a:xfrm>
            <a:prstGeom prst="rect">
              <a:avLst/>
            </a:prstGeom>
            <a:solidFill>
              <a:srgbClr val="BFBFBF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Local
Hardware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74" name="CustomShape 16"/>
            <p:cNvSpPr/>
            <p:nvPr/>
          </p:nvSpPr>
          <p:spPr>
            <a:xfrm>
              <a:off x="6369120" y="5619600"/>
              <a:ext cx="1233720" cy="387000"/>
            </a:xfrm>
            <a:prstGeom prst="roundRect">
              <a:avLst>
                <a:gd name="adj" fmla="val 27876"/>
              </a:avLst>
            </a:prstGeom>
            <a:solidFill>
              <a:srgbClr val="808080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Servient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75" name="CustomShape 17"/>
            <p:cNvSpPr/>
            <p:nvPr/>
          </p:nvSpPr>
          <p:spPr>
            <a:xfrm>
              <a:off x="9410760" y="5348160"/>
              <a:ext cx="1233720" cy="387000"/>
            </a:xfrm>
            <a:prstGeom prst="roundRect">
              <a:avLst>
                <a:gd name="adj" fmla="val 27876"/>
              </a:avLst>
            </a:prstGeom>
            <a:solidFill>
              <a:srgbClr val="808080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Legacy Device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76" name="CustomShape 18"/>
            <p:cNvSpPr/>
            <p:nvPr/>
          </p:nvSpPr>
          <p:spPr>
            <a:xfrm flipV="1">
              <a:off x="6428160" y="4700160"/>
              <a:ext cx="360" cy="36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8000"/>
              </a:solidFill>
              <a:custDash>
                <a:ds d="100000" sp="100000"/>
              </a:custDash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CustomShape 19"/>
            <p:cNvSpPr/>
            <p:nvPr/>
          </p:nvSpPr>
          <p:spPr>
            <a:xfrm>
              <a:off x="7544520" y="4700880"/>
              <a:ext cx="360" cy="372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8000"/>
              </a:solidFill>
              <a:custDash>
                <a:ds d="100000" sp="100000"/>
              </a:custDash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CustomShape 20"/>
            <p:cNvSpPr/>
            <p:nvPr/>
          </p:nvSpPr>
          <p:spPr>
            <a:xfrm flipV="1">
              <a:off x="6986160" y="4693680"/>
              <a:ext cx="360" cy="9248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8000"/>
              </a:solidFill>
              <a:custDash>
                <a:ds d="100000" sp="100000"/>
              </a:custDash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CustomShape 21"/>
            <p:cNvSpPr/>
            <p:nvPr/>
          </p:nvSpPr>
          <p:spPr>
            <a:xfrm>
              <a:off x="5662080" y="5073840"/>
              <a:ext cx="1233720" cy="387000"/>
            </a:xfrm>
            <a:prstGeom prst="roundRect">
              <a:avLst>
                <a:gd name="adj" fmla="val 27876"/>
              </a:avLst>
            </a:prstGeom>
            <a:solidFill>
              <a:srgbClr val="808080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Web Client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80" name="CustomShape 22"/>
            <p:cNvSpPr/>
            <p:nvPr/>
          </p:nvSpPr>
          <p:spPr>
            <a:xfrm flipH="1">
              <a:off x="10027080" y="4550400"/>
              <a:ext cx="360" cy="797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0000"/>
              </a:solidFill>
              <a:custDash>
                <a:ds d="100000" sp="100000"/>
              </a:custDash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23"/>
            <p:cNvSpPr/>
            <p:nvPr/>
          </p:nvSpPr>
          <p:spPr>
            <a:xfrm>
              <a:off x="5816160" y="1784520"/>
              <a:ext cx="4824000" cy="575640"/>
            </a:xfrm>
            <a:prstGeom prst="roundRect">
              <a:avLst>
                <a:gd name="adj" fmla="val 18750"/>
              </a:avLst>
            </a:prstGeom>
            <a:solidFill>
              <a:srgbClr val="005A9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bIns="90000" anchor="b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WoT Scripting API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82" name="CustomShape 24"/>
            <p:cNvSpPr/>
            <p:nvPr/>
          </p:nvSpPr>
          <p:spPr>
            <a:xfrm>
              <a:off x="5960160" y="1162080"/>
              <a:ext cx="2051640" cy="421200"/>
            </a:xfrm>
            <a:prstGeom prst="verticalScroll">
              <a:avLst>
                <a:gd name="adj" fmla="val 12500"/>
              </a:avLst>
            </a:prstGeom>
            <a:solidFill>
              <a:srgbClr val="FFFFFF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Application Script 1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83" name="CustomShape 25"/>
            <p:cNvSpPr/>
            <p:nvPr/>
          </p:nvSpPr>
          <p:spPr>
            <a:xfrm>
              <a:off x="5960160" y="3686400"/>
              <a:ext cx="935640" cy="359640"/>
            </a:xfrm>
            <a:prstGeom prst="rect">
              <a:avLst/>
            </a:prstGeom>
            <a:solidFill>
              <a:srgbClr val="008000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HTTP(S)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84" name="CustomShape 26"/>
            <p:cNvSpPr/>
            <p:nvPr/>
          </p:nvSpPr>
          <p:spPr>
            <a:xfrm>
              <a:off x="5960160" y="4190400"/>
              <a:ext cx="935640" cy="359640"/>
            </a:xfrm>
            <a:prstGeom prst="rect">
              <a:avLst/>
            </a:prstGeom>
            <a:solidFill>
              <a:srgbClr val="008000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…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85" name="CustomShape 27"/>
            <p:cNvSpPr/>
            <p:nvPr/>
          </p:nvSpPr>
          <p:spPr>
            <a:xfrm>
              <a:off x="7076520" y="3686400"/>
              <a:ext cx="935640" cy="359640"/>
            </a:xfrm>
            <a:prstGeom prst="rect">
              <a:avLst/>
            </a:prstGeom>
            <a:solidFill>
              <a:srgbClr val="008000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CoAP(S)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86" name="CustomShape 28"/>
            <p:cNvSpPr/>
            <p:nvPr/>
          </p:nvSpPr>
          <p:spPr>
            <a:xfrm>
              <a:off x="7076520" y="4190400"/>
              <a:ext cx="935640" cy="359640"/>
            </a:xfrm>
            <a:prstGeom prst="rect">
              <a:avLst/>
            </a:prstGeom>
            <a:solidFill>
              <a:srgbClr val="008000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MQTT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87" name="CustomShape 29"/>
            <p:cNvSpPr/>
            <p:nvPr/>
          </p:nvSpPr>
          <p:spPr>
            <a:xfrm>
              <a:off x="3366000" y="2820600"/>
              <a:ext cx="2060640" cy="82764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432000" tIns="14400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Thing
Description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88" name="CustomShape 30"/>
            <p:cNvSpPr/>
            <p:nvPr/>
          </p:nvSpPr>
          <p:spPr>
            <a:xfrm rot="1800000">
              <a:off x="3615480" y="3078360"/>
              <a:ext cx="305640" cy="263520"/>
            </a:xfrm>
            <a:prstGeom prst="triangle">
              <a:avLst>
                <a:gd name="adj" fmla="val 50000"/>
              </a:avLst>
            </a:prstGeom>
            <a:noFill/>
            <a:ln w="284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31"/>
            <p:cNvSpPr/>
            <p:nvPr/>
          </p:nvSpPr>
          <p:spPr>
            <a:xfrm rot="19800000">
              <a:off x="3773520" y="3034080"/>
              <a:ext cx="121320" cy="12132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32"/>
            <p:cNvSpPr/>
            <p:nvPr/>
          </p:nvSpPr>
          <p:spPr>
            <a:xfrm rot="19800000">
              <a:off x="3507840" y="3187080"/>
              <a:ext cx="121320" cy="12132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CustomShape 33"/>
            <p:cNvSpPr/>
            <p:nvPr/>
          </p:nvSpPr>
          <p:spPr>
            <a:xfrm rot="1800000">
              <a:off x="3773880" y="3339360"/>
              <a:ext cx="121320" cy="12132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34"/>
            <p:cNvSpPr/>
            <p:nvPr/>
          </p:nvSpPr>
          <p:spPr>
            <a:xfrm rot="5400000">
              <a:off x="5335560" y="2989080"/>
              <a:ext cx="439200" cy="5187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CustomShape 35"/>
            <p:cNvSpPr/>
            <p:nvPr/>
          </p:nvSpPr>
          <p:spPr>
            <a:xfrm>
              <a:off x="8255880" y="1143360"/>
              <a:ext cx="2051640" cy="421200"/>
            </a:xfrm>
            <a:prstGeom prst="verticalScroll">
              <a:avLst>
                <a:gd name="adj" fmla="val 12500"/>
              </a:avLst>
            </a:prstGeom>
            <a:solidFill>
              <a:srgbClr val="FFFFFF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Application Script 2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94" name="CustomShape 36"/>
            <p:cNvSpPr/>
            <p:nvPr/>
          </p:nvSpPr>
          <p:spPr>
            <a:xfrm>
              <a:off x="11237040" y="1917720"/>
              <a:ext cx="1743480" cy="1513440"/>
            </a:xfrm>
            <a:prstGeom prst="horizontalScroll">
              <a:avLst>
                <a:gd name="adj" fmla="val 125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Provisioned security credentials</a:t>
              </a:r>
            </a:p>
          </p:txBody>
        </p:sp>
        <p:sp>
          <p:nvSpPr>
            <p:cNvPr id="195" name="CustomShape 37"/>
            <p:cNvSpPr/>
            <p:nvPr/>
          </p:nvSpPr>
          <p:spPr>
            <a:xfrm rot="5400000">
              <a:off x="10680480" y="2377080"/>
              <a:ext cx="439200" cy="5187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97640" y="563040"/>
            <a:ext cx="13610520" cy="6401520"/>
            <a:chOff x="1997640" y="563040"/>
            <a:chExt cx="13610520" cy="6401520"/>
          </a:xfrm>
        </p:grpSpPr>
        <p:sp>
          <p:nvSpPr>
            <p:cNvPr id="196" name="CustomShape 1"/>
            <p:cNvSpPr/>
            <p:nvPr/>
          </p:nvSpPr>
          <p:spPr>
            <a:xfrm>
              <a:off x="4348800" y="563040"/>
              <a:ext cx="8856720" cy="5309640"/>
            </a:xfrm>
            <a:prstGeom prst="roundRect">
              <a:avLst>
                <a:gd name="adj" fmla="val 4472"/>
              </a:avLst>
            </a:prstGeom>
            <a:solidFill>
              <a:srgbClr val="808080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/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Servient (Multi-tenant)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97" name="CustomShape 2"/>
            <p:cNvSpPr/>
            <p:nvPr/>
          </p:nvSpPr>
          <p:spPr>
            <a:xfrm>
              <a:off x="7673400" y="6031440"/>
              <a:ext cx="1233720" cy="387000"/>
            </a:xfrm>
            <a:prstGeom prst="roundRect">
              <a:avLst>
                <a:gd name="adj" fmla="val 27876"/>
              </a:avLst>
            </a:prstGeom>
            <a:solidFill>
              <a:srgbClr val="808080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Thing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98" name="CustomShape 3"/>
            <p:cNvSpPr/>
            <p:nvPr/>
          </p:nvSpPr>
          <p:spPr>
            <a:xfrm>
              <a:off x="1997640" y="2545200"/>
              <a:ext cx="2060640" cy="82764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432000" tIns="14400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Thing
Description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99" name="CustomShape 4"/>
            <p:cNvSpPr/>
            <p:nvPr/>
          </p:nvSpPr>
          <p:spPr>
            <a:xfrm rot="1800000">
              <a:off x="2247480" y="2802960"/>
              <a:ext cx="305640" cy="263520"/>
            </a:xfrm>
            <a:prstGeom prst="triangle">
              <a:avLst>
                <a:gd name="adj" fmla="val 50000"/>
              </a:avLst>
            </a:prstGeom>
            <a:noFill/>
            <a:ln w="284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5"/>
            <p:cNvSpPr/>
            <p:nvPr/>
          </p:nvSpPr>
          <p:spPr>
            <a:xfrm rot="19800000">
              <a:off x="2405520" y="2758680"/>
              <a:ext cx="121320" cy="12132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6"/>
            <p:cNvSpPr/>
            <p:nvPr/>
          </p:nvSpPr>
          <p:spPr>
            <a:xfrm rot="19800000">
              <a:off x="2139480" y="2911680"/>
              <a:ext cx="121320" cy="12132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7"/>
            <p:cNvSpPr/>
            <p:nvPr/>
          </p:nvSpPr>
          <p:spPr>
            <a:xfrm rot="1800000">
              <a:off x="2405520" y="3063960"/>
              <a:ext cx="121320" cy="12132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8"/>
            <p:cNvSpPr/>
            <p:nvPr/>
          </p:nvSpPr>
          <p:spPr>
            <a:xfrm rot="5400000">
              <a:off x="3955680" y="2743920"/>
              <a:ext cx="439200" cy="5187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9"/>
            <p:cNvSpPr/>
            <p:nvPr/>
          </p:nvSpPr>
          <p:spPr>
            <a:xfrm>
              <a:off x="6396840" y="4140360"/>
              <a:ext cx="2339640" cy="1511640"/>
            </a:xfrm>
            <a:prstGeom prst="roundRect">
              <a:avLst>
                <a:gd name="adj" fmla="val 7143"/>
              </a:avLst>
            </a:prstGeom>
            <a:solidFill>
              <a:srgbClr val="00B050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Protocol Bindings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05" name="CustomShape 10"/>
            <p:cNvSpPr/>
            <p:nvPr/>
          </p:nvSpPr>
          <p:spPr>
            <a:xfrm>
              <a:off x="8881560" y="4140000"/>
              <a:ext cx="2339640" cy="1511640"/>
            </a:xfrm>
            <a:prstGeom prst="roundRect">
              <a:avLst>
                <a:gd name="adj" fmla="val 7143"/>
              </a:avLst>
            </a:prstGeom>
            <a:solidFill>
              <a:srgbClr val="59595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System API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06" name="CustomShape 11"/>
            <p:cNvSpPr/>
            <p:nvPr/>
          </p:nvSpPr>
          <p:spPr>
            <a:xfrm>
              <a:off x="10141200" y="4644000"/>
              <a:ext cx="934200" cy="863640"/>
            </a:xfrm>
            <a:prstGeom prst="rect">
              <a:avLst/>
            </a:prstGeom>
            <a:solidFill>
              <a:srgbClr val="BFBFBF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Proprietary
Communi-
cation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07" name="CustomShape 12"/>
            <p:cNvSpPr/>
            <p:nvPr/>
          </p:nvSpPr>
          <p:spPr>
            <a:xfrm>
              <a:off x="9025200" y="4644360"/>
              <a:ext cx="935640" cy="863640"/>
            </a:xfrm>
            <a:prstGeom prst="rect">
              <a:avLst/>
            </a:prstGeom>
            <a:solidFill>
              <a:srgbClr val="BFBFBF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Local
Hardware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08" name="CustomShape 13"/>
            <p:cNvSpPr/>
            <p:nvPr/>
          </p:nvSpPr>
          <p:spPr>
            <a:xfrm>
              <a:off x="6949800" y="6577560"/>
              <a:ext cx="1233720" cy="387000"/>
            </a:xfrm>
            <a:prstGeom prst="roundRect">
              <a:avLst>
                <a:gd name="adj" fmla="val 27876"/>
              </a:avLst>
            </a:prstGeom>
            <a:solidFill>
              <a:srgbClr val="808080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Servient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09" name="CustomShape 14"/>
            <p:cNvSpPr/>
            <p:nvPr/>
          </p:nvSpPr>
          <p:spPr>
            <a:xfrm>
              <a:off x="9991440" y="6305760"/>
              <a:ext cx="1233720" cy="387000"/>
            </a:xfrm>
            <a:prstGeom prst="roundRect">
              <a:avLst>
                <a:gd name="adj" fmla="val 27876"/>
              </a:avLst>
            </a:prstGeom>
            <a:solidFill>
              <a:srgbClr val="808080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Legacy Device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10" name="CustomShape 15"/>
            <p:cNvSpPr/>
            <p:nvPr/>
          </p:nvSpPr>
          <p:spPr>
            <a:xfrm flipV="1">
              <a:off x="7008840" y="5658120"/>
              <a:ext cx="360" cy="36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8000"/>
              </a:solidFill>
              <a:custDash>
                <a:ds d="100000" sp="100000"/>
              </a:custDash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16"/>
            <p:cNvSpPr/>
            <p:nvPr/>
          </p:nvSpPr>
          <p:spPr>
            <a:xfrm>
              <a:off x="8125200" y="5658840"/>
              <a:ext cx="360" cy="372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8000"/>
              </a:solidFill>
              <a:custDash>
                <a:ds d="100000" sp="100000"/>
              </a:custDash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17"/>
            <p:cNvSpPr/>
            <p:nvPr/>
          </p:nvSpPr>
          <p:spPr>
            <a:xfrm flipV="1">
              <a:off x="7566840" y="5651640"/>
              <a:ext cx="360" cy="9248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8000"/>
              </a:solidFill>
              <a:custDash>
                <a:ds d="100000" sp="100000"/>
              </a:custDash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8"/>
            <p:cNvSpPr/>
            <p:nvPr/>
          </p:nvSpPr>
          <p:spPr>
            <a:xfrm>
              <a:off x="6242760" y="6031440"/>
              <a:ext cx="1233720" cy="387000"/>
            </a:xfrm>
            <a:prstGeom prst="roundRect">
              <a:avLst>
                <a:gd name="adj" fmla="val 27876"/>
              </a:avLst>
            </a:prstGeom>
            <a:solidFill>
              <a:srgbClr val="808080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Web Client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14" name="CustomShape 19"/>
            <p:cNvSpPr/>
            <p:nvPr/>
          </p:nvSpPr>
          <p:spPr>
            <a:xfrm flipH="1">
              <a:off x="10607760" y="5508000"/>
              <a:ext cx="360" cy="797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0000"/>
              </a:solidFill>
              <a:custDash>
                <a:ds d="100000" sp="100000"/>
              </a:custDash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20"/>
            <p:cNvSpPr/>
            <p:nvPr/>
          </p:nvSpPr>
          <p:spPr>
            <a:xfrm>
              <a:off x="6540840" y="4644360"/>
              <a:ext cx="935640" cy="359640"/>
            </a:xfrm>
            <a:prstGeom prst="rect">
              <a:avLst/>
            </a:prstGeom>
            <a:solidFill>
              <a:srgbClr val="008000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HTTP(S)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16" name="CustomShape 21"/>
            <p:cNvSpPr/>
            <p:nvPr/>
          </p:nvSpPr>
          <p:spPr>
            <a:xfrm>
              <a:off x="6540840" y="5148360"/>
              <a:ext cx="935640" cy="359640"/>
            </a:xfrm>
            <a:prstGeom prst="rect">
              <a:avLst/>
            </a:prstGeom>
            <a:solidFill>
              <a:srgbClr val="008000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…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17" name="CustomShape 22"/>
            <p:cNvSpPr/>
            <p:nvPr/>
          </p:nvSpPr>
          <p:spPr>
            <a:xfrm>
              <a:off x="7657200" y="4644360"/>
              <a:ext cx="935640" cy="359640"/>
            </a:xfrm>
            <a:prstGeom prst="rect">
              <a:avLst/>
            </a:prstGeom>
            <a:solidFill>
              <a:srgbClr val="008000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CoAP(S)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18" name="CustomShape 23"/>
            <p:cNvSpPr/>
            <p:nvPr/>
          </p:nvSpPr>
          <p:spPr>
            <a:xfrm>
              <a:off x="7657200" y="5148360"/>
              <a:ext cx="935640" cy="359640"/>
            </a:xfrm>
            <a:prstGeom prst="rect">
              <a:avLst/>
            </a:prstGeom>
            <a:solidFill>
              <a:srgbClr val="008000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MQTT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19" name="CustomShape 24"/>
            <p:cNvSpPr/>
            <p:nvPr/>
          </p:nvSpPr>
          <p:spPr>
            <a:xfrm>
              <a:off x="13547520" y="2491200"/>
              <a:ext cx="2060640" cy="82764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432000" tIns="14400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Thing
Description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20" name="CustomShape 25"/>
            <p:cNvSpPr/>
            <p:nvPr/>
          </p:nvSpPr>
          <p:spPr>
            <a:xfrm rot="1800000">
              <a:off x="13797000" y="2748960"/>
              <a:ext cx="305640" cy="263520"/>
            </a:xfrm>
            <a:prstGeom prst="triangle">
              <a:avLst>
                <a:gd name="adj" fmla="val 50000"/>
              </a:avLst>
            </a:prstGeom>
            <a:noFill/>
            <a:ln w="284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26"/>
            <p:cNvSpPr/>
            <p:nvPr/>
          </p:nvSpPr>
          <p:spPr>
            <a:xfrm rot="19800000">
              <a:off x="13955040" y="2704680"/>
              <a:ext cx="121320" cy="12132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27"/>
            <p:cNvSpPr/>
            <p:nvPr/>
          </p:nvSpPr>
          <p:spPr>
            <a:xfrm rot="19800000">
              <a:off x="13689360" y="2857680"/>
              <a:ext cx="121320" cy="12132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28"/>
            <p:cNvSpPr/>
            <p:nvPr/>
          </p:nvSpPr>
          <p:spPr>
            <a:xfrm rot="1800000">
              <a:off x="13955400" y="3009960"/>
              <a:ext cx="121320" cy="12132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29"/>
            <p:cNvSpPr/>
            <p:nvPr/>
          </p:nvSpPr>
          <p:spPr>
            <a:xfrm rot="16200000">
              <a:off x="13005720" y="2715840"/>
              <a:ext cx="439200" cy="5187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30"/>
            <p:cNvSpPr/>
            <p:nvPr/>
          </p:nvSpPr>
          <p:spPr>
            <a:xfrm>
              <a:off x="13385520" y="4059000"/>
              <a:ext cx="1743480" cy="1478160"/>
            </a:xfrm>
            <a:prstGeom prst="horizontalScroll">
              <a:avLst>
                <a:gd name="adj" fmla="val 125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Generic </a:t>
              </a:r>
              <a:r>
                <a:rPr lang="en-US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provisioned s</a:t>
              </a: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ecurity credentials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26" name="CustomShape 31"/>
            <p:cNvSpPr/>
            <p:nvPr/>
          </p:nvSpPr>
          <p:spPr>
            <a:xfrm>
              <a:off x="4509000" y="2049840"/>
              <a:ext cx="4132440" cy="1079280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32"/>
            <p:cNvSpPr/>
            <p:nvPr/>
          </p:nvSpPr>
          <p:spPr>
            <a:xfrm>
              <a:off x="4509000" y="1107720"/>
              <a:ext cx="4132440" cy="1135440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33"/>
            <p:cNvSpPr/>
            <p:nvPr/>
          </p:nvSpPr>
          <p:spPr>
            <a:xfrm>
              <a:off x="4509000" y="2443320"/>
              <a:ext cx="4132440" cy="685080"/>
            </a:xfrm>
            <a:prstGeom prst="roundRect">
              <a:avLst>
                <a:gd name="adj" fmla="val 22240"/>
              </a:avLst>
            </a:prstGeom>
            <a:solidFill>
              <a:srgbClr val="4A7B7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WoT Runtime Instance 1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29" name="CustomShape 34"/>
            <p:cNvSpPr/>
            <p:nvPr/>
          </p:nvSpPr>
          <p:spPr>
            <a:xfrm>
              <a:off x="4509000" y="1859760"/>
              <a:ext cx="4132440" cy="575640"/>
            </a:xfrm>
            <a:prstGeom prst="roundRect">
              <a:avLst>
                <a:gd name="adj" fmla="val 18750"/>
              </a:avLst>
            </a:prstGeom>
            <a:solidFill>
              <a:srgbClr val="005A9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bIns="90000" anchor="b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WoT Scripting API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0" name="CustomShape 35"/>
            <p:cNvSpPr/>
            <p:nvPr/>
          </p:nvSpPr>
          <p:spPr>
            <a:xfrm>
              <a:off x="4546800" y="1237320"/>
              <a:ext cx="2051640" cy="421200"/>
            </a:xfrm>
            <a:prstGeom prst="verticalScroll">
              <a:avLst>
                <a:gd name="adj" fmla="val 12500"/>
              </a:avLst>
            </a:prstGeom>
            <a:solidFill>
              <a:srgbClr val="FFFFFF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Application Script 1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1" name="CustomShape 36"/>
            <p:cNvSpPr/>
            <p:nvPr/>
          </p:nvSpPr>
          <p:spPr>
            <a:xfrm>
              <a:off x="6641640" y="1218600"/>
              <a:ext cx="2001240" cy="421200"/>
            </a:xfrm>
            <a:prstGeom prst="verticalScroll">
              <a:avLst>
                <a:gd name="adj" fmla="val 12500"/>
              </a:avLst>
            </a:prstGeom>
            <a:solidFill>
              <a:srgbClr val="FFFFFF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Application Script 2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2" name="CustomShape 37"/>
            <p:cNvSpPr/>
            <p:nvPr/>
          </p:nvSpPr>
          <p:spPr>
            <a:xfrm>
              <a:off x="8874720" y="2047320"/>
              <a:ext cx="4132440" cy="1079280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38"/>
            <p:cNvSpPr/>
            <p:nvPr/>
          </p:nvSpPr>
          <p:spPr>
            <a:xfrm>
              <a:off x="8874720" y="1105200"/>
              <a:ext cx="4132440" cy="1135440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39"/>
            <p:cNvSpPr/>
            <p:nvPr/>
          </p:nvSpPr>
          <p:spPr>
            <a:xfrm>
              <a:off x="8874720" y="2441160"/>
              <a:ext cx="4132440" cy="685080"/>
            </a:xfrm>
            <a:prstGeom prst="roundRect">
              <a:avLst>
                <a:gd name="adj" fmla="val 22240"/>
              </a:avLst>
            </a:prstGeom>
            <a:solidFill>
              <a:srgbClr val="4A7B7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WoT Runtime Instance 2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5" name="CustomShape 40"/>
            <p:cNvSpPr/>
            <p:nvPr/>
          </p:nvSpPr>
          <p:spPr>
            <a:xfrm>
              <a:off x="8874720" y="1856880"/>
              <a:ext cx="4132440" cy="575640"/>
            </a:xfrm>
            <a:prstGeom prst="roundRect">
              <a:avLst>
                <a:gd name="adj" fmla="val 18750"/>
              </a:avLst>
            </a:prstGeom>
            <a:solidFill>
              <a:srgbClr val="005A9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bIns="90000" anchor="b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WoT Scripting API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6" name="CustomShape 41"/>
            <p:cNvSpPr/>
            <p:nvPr/>
          </p:nvSpPr>
          <p:spPr>
            <a:xfrm>
              <a:off x="8912520" y="1234800"/>
              <a:ext cx="2051640" cy="421200"/>
            </a:xfrm>
            <a:prstGeom prst="verticalScroll">
              <a:avLst>
                <a:gd name="adj" fmla="val 12500"/>
              </a:avLst>
            </a:prstGeom>
            <a:solidFill>
              <a:srgbClr val="FFFFFF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Application Script 1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7" name="CustomShape 42"/>
            <p:cNvSpPr/>
            <p:nvPr/>
          </p:nvSpPr>
          <p:spPr>
            <a:xfrm>
              <a:off x="11007360" y="1216080"/>
              <a:ext cx="2001240" cy="421200"/>
            </a:xfrm>
            <a:prstGeom prst="verticalScroll">
              <a:avLst>
                <a:gd name="adj" fmla="val 12500"/>
              </a:avLst>
            </a:prstGeom>
            <a:solidFill>
              <a:srgbClr val="FFFFFF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Application Script 2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8" name="CustomShape 43"/>
            <p:cNvSpPr/>
            <p:nvPr/>
          </p:nvSpPr>
          <p:spPr>
            <a:xfrm>
              <a:off x="4509000" y="3257280"/>
              <a:ext cx="8498160" cy="685080"/>
            </a:xfrm>
            <a:prstGeom prst="roundRect">
              <a:avLst>
                <a:gd name="adj" fmla="val 22240"/>
              </a:avLst>
            </a:prstGeom>
            <a:solidFill>
              <a:srgbClr val="4A7B7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WoT Runtime Core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9" name="CustomShape 44"/>
            <p:cNvSpPr/>
            <p:nvPr/>
          </p:nvSpPr>
          <p:spPr>
            <a:xfrm>
              <a:off x="10462320" y="3422880"/>
              <a:ext cx="1349640" cy="359640"/>
            </a:xfrm>
            <a:prstGeom prst="rect">
              <a:avLst/>
            </a:prstGeom>
            <a:solidFill>
              <a:srgbClr val="008000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Script Manager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40" name="CustomShape 45"/>
            <p:cNvSpPr/>
            <p:nvPr/>
          </p:nvSpPr>
          <p:spPr>
            <a:xfrm rot="7393200">
              <a:off x="12357000" y="3390120"/>
              <a:ext cx="439200" cy="14526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46"/>
            <p:cNvSpPr/>
            <p:nvPr/>
          </p:nvSpPr>
          <p:spPr>
            <a:xfrm>
              <a:off x="1997640" y="819360"/>
              <a:ext cx="1743480" cy="1478160"/>
            </a:xfrm>
            <a:prstGeom prst="horizontalScroll">
              <a:avLst>
                <a:gd name="adj" fmla="val 125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Tenant’s 1 provisioned security credentials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42" name="CustomShape 47"/>
            <p:cNvSpPr/>
            <p:nvPr/>
          </p:nvSpPr>
          <p:spPr>
            <a:xfrm rot="17525400">
              <a:off x="3803760" y="1994040"/>
              <a:ext cx="439200" cy="5187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48"/>
            <p:cNvSpPr/>
            <p:nvPr/>
          </p:nvSpPr>
          <p:spPr>
            <a:xfrm>
              <a:off x="13547520" y="934920"/>
              <a:ext cx="1743480" cy="1478160"/>
            </a:xfrm>
            <a:prstGeom prst="horizontalScroll">
              <a:avLst>
                <a:gd name="adj" fmla="val 125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Tenant’s </a:t>
              </a:r>
              <a:r>
                <a:rPr lang="en-US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2 </a:t>
              </a:r>
              <a:r>
                <a:rPr lang="en-US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provisioned security credentials</a:t>
              </a:r>
              <a:endPara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244" name="CustomShape 49"/>
            <p:cNvSpPr/>
            <p:nvPr/>
          </p:nvSpPr>
          <p:spPr>
            <a:xfrm rot="3780600">
              <a:off x="13059720" y="2060280"/>
              <a:ext cx="439200" cy="5187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WoT scripts &amp; security – Flow 1</a:t>
            </a:r>
            <a:endParaRPr lang="fi-FI" dirty="0"/>
          </a:p>
        </p:txBody>
      </p:sp>
      <p:grpSp>
        <p:nvGrpSpPr>
          <p:cNvPr id="4" name="Group 3"/>
          <p:cNvGrpSpPr/>
          <p:nvPr/>
        </p:nvGrpSpPr>
        <p:grpSpPr>
          <a:xfrm>
            <a:off x="2777171" y="1418400"/>
            <a:ext cx="11189204" cy="5524113"/>
            <a:chOff x="818347" y="1506022"/>
            <a:chExt cx="11189204" cy="5524113"/>
          </a:xfrm>
        </p:grpSpPr>
        <p:sp>
          <p:nvSpPr>
            <p:cNvPr id="5" name="Rectangle 4"/>
            <p:cNvSpPr/>
            <p:nvPr/>
          </p:nvSpPr>
          <p:spPr>
            <a:xfrm>
              <a:off x="7083712" y="2027207"/>
              <a:ext cx="4923839" cy="478394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3114855" y="2488669"/>
              <a:ext cx="25161" cy="39940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838200" y="2027208"/>
              <a:ext cx="2793522" cy="478394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423460" y="2464923"/>
              <a:ext cx="0" cy="40285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06106" y="1506022"/>
              <a:ext cx="2107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WoT Client Device</a:t>
              </a:r>
              <a:endParaRPr lang="fi-FI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46853" y="1585801"/>
              <a:ext cx="3241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WoT Thing – </a:t>
              </a:r>
              <a:r>
                <a:rPr lang="en-GB" dirty="0" err="1" smtClean="0"/>
                <a:t>MyLampThing</a:t>
              </a:r>
              <a:r>
                <a:rPr lang="en-GB" dirty="0" smtClean="0"/>
                <a:t> </a:t>
              </a:r>
              <a:endParaRPr lang="fi-FI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347" y="2045263"/>
              <a:ext cx="131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WoT script</a:t>
              </a:r>
              <a:endParaRPr lang="fi-FI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1879" y="2045263"/>
              <a:ext cx="1536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WoT runtime</a:t>
              </a:r>
              <a:endParaRPr lang="fi-FI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441332" y="2643094"/>
              <a:ext cx="1673524" cy="1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38219" y="2372168"/>
              <a:ext cx="1153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d</a:t>
              </a:r>
              <a:r>
                <a:rPr lang="en-GB" sz="1400" dirty="0" smtClean="0"/>
                <a:t>iscover()</a:t>
              </a:r>
              <a:endParaRPr lang="fi-FI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1466492" y="3213341"/>
              <a:ext cx="1648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589417" y="2905564"/>
              <a:ext cx="1545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 smtClean="0"/>
                <a:t>ConsumedThing</a:t>
              </a:r>
              <a:endParaRPr lang="fi-FI" sz="1400" dirty="0"/>
            </a:p>
          </p:txBody>
        </p:sp>
        <p:sp>
          <p:nvSpPr>
            <p:cNvPr id="17" name="Curved Left Arrow 16"/>
            <p:cNvSpPr/>
            <p:nvPr/>
          </p:nvSpPr>
          <p:spPr>
            <a:xfrm>
              <a:off x="3237780" y="2570666"/>
              <a:ext cx="276046" cy="5246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64520" y="2588910"/>
              <a:ext cx="2872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1. Do network discovery via protocol bindings, find WoT Thing</a:t>
              </a:r>
              <a:endParaRPr lang="fi-FI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1610" y="2013377"/>
              <a:ext cx="4711470" cy="5016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1400" dirty="0" smtClean="0"/>
                <a:t>{   </a:t>
              </a:r>
              <a:r>
                <a:rPr lang="en-IE" sz="1400" dirty="0" smtClean="0"/>
                <a:t>“</a:t>
              </a:r>
              <a:r>
                <a:rPr lang="en-IE" sz="1400" dirty="0" smtClean="0"/>
                <a:t>id</a:t>
              </a:r>
              <a:r>
                <a:rPr lang="en-IE" sz="1400" dirty="0"/>
                <a:t>": "</a:t>
              </a:r>
              <a:r>
                <a:rPr lang="en-IE" sz="1400" dirty="0" err="1"/>
                <a:t>urn:dev:wot:com:example:servient:myThing</a:t>
              </a:r>
              <a:r>
                <a:rPr lang="en-IE" sz="1400" dirty="0"/>
                <a:t>",</a:t>
              </a:r>
            </a:p>
            <a:p>
              <a:r>
                <a:rPr lang="en-IE" sz="1400" dirty="0"/>
                <a:t>    "name": "</a:t>
              </a:r>
              <a:r>
                <a:rPr lang="en-IE" sz="1400" dirty="0" err="1"/>
                <a:t>MyThing</a:t>
              </a:r>
              <a:r>
                <a:rPr lang="en-IE" sz="1400" dirty="0"/>
                <a:t>",</a:t>
              </a:r>
            </a:p>
            <a:p>
              <a:r>
                <a:rPr lang="en-IE" sz="1400" dirty="0"/>
                <a:t>    "description": "</a:t>
              </a:r>
              <a:r>
                <a:rPr lang="en-IE" sz="1400" dirty="0" smtClean="0"/>
                <a:t>Additional </a:t>
              </a:r>
              <a:r>
                <a:rPr lang="en-IE" sz="1400" dirty="0"/>
                <a:t>readable information </a:t>
              </a:r>
              <a:r>
                <a:rPr lang="en-IE" sz="1400" dirty="0" smtClean="0"/>
                <a:t>",</a:t>
              </a:r>
              <a:endParaRPr lang="en-IE" sz="1400" dirty="0"/>
            </a:p>
            <a:p>
              <a:r>
                <a:rPr lang="en-IE" sz="1400" dirty="0"/>
                <a:t>    "support": "https://servient.example.com/contact",</a:t>
              </a:r>
            </a:p>
            <a:p>
              <a:r>
                <a:rPr lang="en-IE" sz="1400" dirty="0" smtClean="0"/>
                <a:t>    "</a:t>
              </a:r>
              <a:r>
                <a:rPr lang="en-IE" sz="1400" dirty="0"/>
                <a:t>security": [{"scheme": </a:t>
              </a:r>
              <a:r>
                <a:rPr lang="en-IE" sz="1400" dirty="0" smtClean="0"/>
                <a:t>“</a:t>
              </a:r>
              <a:r>
                <a:rPr lang="en-IE" sz="1400" dirty="0" err="1" smtClean="0"/>
                <a:t>nosec</a:t>
              </a:r>
              <a:r>
                <a:rPr lang="en-IE" sz="1400" dirty="0" smtClean="0"/>
                <a:t>"}],</a:t>
              </a:r>
            </a:p>
            <a:p>
              <a:r>
                <a:rPr lang="en-IE" sz="1400" dirty="0" smtClean="0"/>
                <a:t>    "</a:t>
              </a:r>
              <a:r>
                <a:rPr lang="en-IE" sz="1400" dirty="0"/>
                <a:t>properties": {</a:t>
              </a:r>
            </a:p>
            <a:p>
              <a:r>
                <a:rPr lang="en-IE" sz="1400" dirty="0"/>
                <a:t>        "status": {</a:t>
              </a:r>
            </a:p>
            <a:p>
              <a:r>
                <a:rPr lang="en-IE" sz="1400" dirty="0"/>
                <a:t>            ...</a:t>
              </a:r>
            </a:p>
            <a:p>
              <a:r>
                <a:rPr lang="en-IE" sz="1400" dirty="0"/>
                <a:t>            "forms": [{</a:t>
              </a:r>
            </a:p>
            <a:p>
              <a:r>
                <a:rPr lang="en-IE" sz="1400" dirty="0"/>
                <a:t>                "</a:t>
              </a:r>
              <a:r>
                <a:rPr lang="en-IE" sz="1400" dirty="0" err="1"/>
                <a:t>href</a:t>
              </a:r>
              <a:r>
                <a:rPr lang="en-IE" sz="1400" dirty="0"/>
                <a:t>": "https://mylamp.example.com/status",</a:t>
              </a:r>
            </a:p>
            <a:p>
              <a:r>
                <a:rPr lang="en-IE" sz="1400" dirty="0"/>
                <a:t>                "</a:t>
              </a:r>
              <a:r>
                <a:rPr lang="en-IE" sz="1400" dirty="0" err="1"/>
                <a:t>mediaType</a:t>
              </a:r>
              <a:r>
                <a:rPr lang="en-IE" sz="1400" dirty="0"/>
                <a:t>": "application/</a:t>
              </a:r>
              <a:r>
                <a:rPr lang="en-IE" sz="1400" dirty="0" err="1"/>
                <a:t>json</a:t>
              </a:r>
              <a:r>
                <a:rPr lang="en-IE" sz="1400" dirty="0"/>
                <a:t>",</a:t>
              </a:r>
            </a:p>
            <a:p>
              <a:r>
                <a:rPr lang="en-IE" sz="1400" dirty="0"/>
                <a:t>            </a:t>
              </a:r>
              <a:r>
                <a:rPr lang="en-IE" sz="1400" dirty="0" smtClean="0"/>
                <a:t>}]  } </a:t>
              </a:r>
              <a:r>
                <a:rPr lang="en-IE" sz="1400" dirty="0"/>
                <a:t>},</a:t>
              </a:r>
            </a:p>
            <a:p>
              <a:r>
                <a:rPr lang="en-IE" sz="1400" dirty="0"/>
                <a:t>    "actions": {</a:t>
              </a:r>
            </a:p>
            <a:p>
              <a:r>
                <a:rPr lang="en-IE" sz="1400" dirty="0"/>
                <a:t>        "toggle": {</a:t>
              </a:r>
            </a:p>
            <a:p>
              <a:r>
                <a:rPr lang="en-IE" sz="1400" dirty="0"/>
                <a:t>            ...</a:t>
              </a:r>
            </a:p>
            <a:p>
              <a:r>
                <a:rPr lang="en-IE" sz="1400" dirty="0"/>
                <a:t>            "forms": [{</a:t>
              </a:r>
            </a:p>
            <a:p>
              <a:r>
                <a:rPr lang="en-IE" sz="1400" dirty="0"/>
                <a:t>                "</a:t>
              </a:r>
              <a:r>
                <a:rPr lang="en-IE" sz="1400" dirty="0" err="1"/>
                <a:t>href</a:t>
              </a:r>
              <a:r>
                <a:rPr lang="en-IE" sz="1400" dirty="0"/>
                <a:t>": "https://mylamp.example.com/toggle",</a:t>
              </a:r>
            </a:p>
            <a:p>
              <a:r>
                <a:rPr lang="en-IE" sz="1400" dirty="0"/>
                <a:t>                "</a:t>
              </a:r>
              <a:r>
                <a:rPr lang="en-IE" sz="1400" dirty="0" err="1"/>
                <a:t>mediaType</a:t>
              </a:r>
              <a:r>
                <a:rPr lang="en-IE" sz="1400" dirty="0"/>
                <a:t>": "</a:t>
              </a:r>
              <a:r>
                <a:rPr lang="en-IE" sz="1400" dirty="0" smtClean="0"/>
                <a:t>application/</a:t>
              </a:r>
              <a:r>
                <a:rPr lang="en-IE" sz="1400" dirty="0" err="1" smtClean="0"/>
                <a:t>json</a:t>
              </a:r>
              <a:r>
                <a:rPr lang="en-IE" sz="1400" dirty="0" smtClean="0"/>
                <a:t>“,</a:t>
              </a:r>
            </a:p>
            <a:p>
              <a:r>
                <a:rPr lang="en-IE" sz="1400" dirty="0" smtClean="0"/>
                <a:t>                "</a:t>
              </a:r>
              <a:r>
                <a:rPr lang="en-IE" sz="1400" dirty="0"/>
                <a:t>security": [{"scheme": "</a:t>
              </a:r>
              <a:r>
                <a:rPr lang="en-IE" sz="1400" dirty="0" err="1"/>
                <a:t>apikey</a:t>
              </a:r>
              <a:r>
                <a:rPr lang="en-IE" sz="1400" dirty="0"/>
                <a:t>"}]</a:t>
              </a:r>
            </a:p>
            <a:p>
              <a:r>
                <a:rPr lang="en-IE" sz="1400" dirty="0"/>
                <a:t>            </a:t>
              </a:r>
              <a:r>
                <a:rPr lang="en-IE" sz="1400" dirty="0" smtClean="0"/>
                <a:t>}]  } },</a:t>
              </a:r>
            </a:p>
            <a:p>
              <a:r>
                <a:rPr lang="en-IE" sz="1400" dirty="0" smtClean="0"/>
                <a:t>…</a:t>
              </a:r>
              <a:endParaRPr lang="en-IE" sz="1400" dirty="0" smtClean="0"/>
            </a:p>
            <a:p>
              <a:r>
                <a:rPr lang="en-IE" sz="1400" dirty="0" smtClean="0"/>
                <a:t>}</a:t>
              </a:r>
              <a:endParaRPr lang="en-IE" sz="1400" dirty="0" smtClean="0"/>
            </a:p>
            <a:p>
              <a:endParaRPr lang="fi-FI" sz="1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441331" y="3457897"/>
              <a:ext cx="1673524" cy="1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738219" y="3222046"/>
              <a:ext cx="1210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 smtClean="0"/>
                <a:t>invokeAction</a:t>
              </a:r>
              <a:r>
                <a:rPr lang="en-GB" sz="1400" dirty="0" smtClean="0"/>
                <a:t>(“toggle”)</a:t>
              </a:r>
              <a:endParaRPr lang="fi-FI" sz="1400" dirty="0"/>
            </a:p>
          </p:txBody>
        </p:sp>
        <p:sp>
          <p:nvSpPr>
            <p:cNvPr id="22" name="Curved Left Arrow 21"/>
            <p:cNvSpPr/>
            <p:nvPr/>
          </p:nvSpPr>
          <p:spPr>
            <a:xfrm>
              <a:off x="3260154" y="3616001"/>
              <a:ext cx="276046" cy="5246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98021" y="3310655"/>
              <a:ext cx="34267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2</a:t>
              </a:r>
              <a:r>
                <a:rPr lang="en-GB" sz="1400" dirty="0" smtClean="0"/>
                <a:t>. Check what security credentials required for this action (or property etc.), do required actions specified in TD to obtain them, if needed (might already have credentials)</a:t>
              </a:r>
              <a:endParaRPr lang="fi-FI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140016" y="4750274"/>
              <a:ext cx="3943696" cy="9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664520" y="4482411"/>
              <a:ext cx="3134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A</a:t>
              </a:r>
              <a:r>
                <a:rPr lang="en-GB" sz="1400" dirty="0" smtClean="0"/>
                <a:t>ctual invocation of action(“toggle”)</a:t>
              </a:r>
              <a:endParaRPr lang="fi-FI" sz="1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 flipV="1">
              <a:off x="3114855" y="5194328"/>
              <a:ext cx="3968857" cy="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178776" y="4933443"/>
              <a:ext cx="2166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Result of action or error</a:t>
              </a:r>
              <a:endParaRPr lang="fi-FI" sz="1400" dirty="0"/>
            </a:p>
          </p:txBody>
        </p:sp>
        <p:sp>
          <p:nvSpPr>
            <p:cNvPr id="28" name="Curved Left Arrow 27"/>
            <p:cNvSpPr/>
            <p:nvPr/>
          </p:nvSpPr>
          <p:spPr>
            <a:xfrm>
              <a:off x="3174241" y="5326778"/>
              <a:ext cx="276046" cy="5246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36200" y="5363201"/>
              <a:ext cx="3582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3. If error, check if it is due to security, retry obtaining credentials and then retry action.</a:t>
              </a:r>
              <a:endParaRPr lang="fi-FI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1466492" y="6083062"/>
              <a:ext cx="1648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553842" y="5802551"/>
              <a:ext cx="1530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Result of action or security error </a:t>
              </a:r>
              <a:endParaRPr lang="fi-FI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72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10549</TotalTime>
  <Words>852</Words>
  <Application>Microsoft Office PowerPoint</Application>
  <PresentationFormat>Custom</PresentationFormat>
  <Paragraphs>241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DejaVu Sans</vt:lpstr>
      <vt:lpstr>HG明朝E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WoT scripts &amp; security – Flow 1</vt:lpstr>
      <vt:lpstr>WoT scripts &amp; security – Flow 2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Reshetova, Elena</dc:creator>
  <cp:keywords>CTPClassification=CTP_NT</cp:keywords>
  <dc:description/>
  <cp:lastModifiedBy>Reshetova, Elena</cp:lastModifiedBy>
  <cp:revision>70</cp:revision>
  <dcterms:created xsi:type="dcterms:W3CDTF">2017-09-07T06:54:09Z</dcterms:created>
  <dcterms:modified xsi:type="dcterms:W3CDTF">2018-09-04T06:48:02Z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Intel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  <property fmtid="{D5CDD505-2E9C-101B-9397-08002B2CF9AE}" pid="13" name="TitusGUID">
    <vt:lpwstr>6c8af034-5a07-4c0a-8dd2-c9d9704fd10d</vt:lpwstr>
  </property>
  <property fmtid="{D5CDD505-2E9C-101B-9397-08002B2CF9AE}" pid="14" name="CTP_TimeStamp">
    <vt:lpwstr>2018-09-04 06:48:01Z</vt:lpwstr>
  </property>
  <property fmtid="{D5CDD505-2E9C-101B-9397-08002B2CF9AE}" pid="15" name="CTP_BU">
    <vt:lpwstr>NA</vt:lpwstr>
  </property>
  <property fmtid="{D5CDD505-2E9C-101B-9397-08002B2CF9AE}" pid="16" name="CTP_IDSID">
    <vt:lpwstr>NA</vt:lpwstr>
  </property>
  <property fmtid="{D5CDD505-2E9C-101B-9397-08002B2CF9AE}" pid="17" name="CTP_WWID">
    <vt:lpwstr>NA</vt:lpwstr>
  </property>
  <property fmtid="{D5CDD505-2E9C-101B-9397-08002B2CF9AE}" pid="18" name="CTPClassification">
    <vt:lpwstr>CTP_NT</vt:lpwstr>
  </property>
</Properties>
</file>