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5" r:id="rId11"/>
  </p:sldIdLst>
  <p:sldSz cx="16764000" cy="6858000"/>
  <p:notesSz cx="7772400" cy="10058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9" autoAdjust="0"/>
  </p:normalViewPr>
  <p:slideViewPr>
    <p:cSldViewPr snapToGrid="0">
      <p:cViewPr varScale="1">
        <p:scale>
          <a:sx n="71" d="100"/>
          <a:sy n="71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DAE5-6C64-45F7-8FEC-5B83DAA0BFFD}" type="datetimeFigureOut">
              <a:rPr lang="fi-FI" smtClean="0"/>
              <a:t>11.6.2019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1938" y="1257300"/>
            <a:ext cx="8296276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597F-58D8-420E-88F6-19764D75E5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969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Tunnelling</a:t>
            </a:r>
          </a:p>
          <a:p>
            <a:r>
              <a:rPr lang="en-GB" dirty="0" smtClean="0"/>
              <a:t>Http proxy</a:t>
            </a:r>
          </a:p>
          <a:p>
            <a:r>
              <a:rPr lang="en-GB" dirty="0" smtClean="0"/>
              <a:t>Remote &amp; local</a:t>
            </a:r>
            <a:r>
              <a:rPr lang="en-GB" baseline="0" dirty="0" smtClean="0"/>
              <a:t> gateway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55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783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071595-6C5C-4B3D-B75D-D95DE7560F2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59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7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15236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5553000" y="6356520"/>
            <a:ext cx="56574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83968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96B359-389A-452E-9D9E-9CE543F730F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388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59788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19752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16200000" flipV="1">
            <a:off x="591264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24600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800000">
            <a:off x="649548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7"/>
          <p:cNvSpPr/>
          <p:nvPr/>
        </p:nvSpPr>
        <p:spPr>
          <a:xfrm rot="19800000">
            <a:off x="665352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8"/>
          <p:cNvSpPr/>
          <p:nvPr/>
        </p:nvSpPr>
        <p:spPr>
          <a:xfrm rot="19800000">
            <a:off x="638784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9"/>
          <p:cNvSpPr/>
          <p:nvPr/>
        </p:nvSpPr>
        <p:spPr>
          <a:xfrm rot="1800000">
            <a:off x="665388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0"/>
          <p:cNvSpPr/>
          <p:nvPr/>
        </p:nvSpPr>
        <p:spPr>
          <a:xfrm rot="5400000">
            <a:off x="821520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1108224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1225880" y="441612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597880" y="173844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 rot="16200000" flipH="1">
            <a:off x="621576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5"/>
          <p:cNvSpPr/>
          <p:nvPr/>
        </p:nvSpPr>
        <p:spPr>
          <a:xfrm rot="5400000" flipH="1">
            <a:off x="6041160" y="2070360"/>
            <a:ext cx="1511640" cy="5237640"/>
          </a:xfrm>
          <a:prstGeom prst="bentConnector3">
            <a:avLst>
              <a:gd name="adj1" fmla="val -15119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578412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781600" y="57193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38080" y="273600"/>
            <a:ext cx="15086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fi-FI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scripts &amp; security – Flow 2</a:t>
            </a:r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013760" y="1921680"/>
            <a:ext cx="4923360" cy="483408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Line 3"/>
          <p:cNvSpPr/>
          <p:nvPr/>
        </p:nvSpPr>
        <p:spPr>
          <a:xfrm flipV="1">
            <a:off x="12839040" y="2350800"/>
            <a:ext cx="25200" cy="39942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4"/>
          <p:cNvSpPr/>
          <p:nvPr/>
        </p:nvSpPr>
        <p:spPr>
          <a:xfrm>
            <a:off x="10562400" y="1889640"/>
            <a:ext cx="2793240" cy="486576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Line 5"/>
          <p:cNvSpPr/>
          <p:nvPr/>
        </p:nvSpPr>
        <p:spPr>
          <a:xfrm flipV="1">
            <a:off x="11147760" y="2327040"/>
            <a:ext cx="360" cy="40287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10948680" y="1322640"/>
            <a:ext cx="21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Device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7"/>
          <p:cNvSpPr/>
          <p:nvPr/>
        </p:nvSpPr>
        <p:spPr>
          <a:xfrm>
            <a:off x="2009520" y="1432080"/>
            <a:ext cx="324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– MyLampThing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10542600" y="1907640"/>
            <a:ext cx="1317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9"/>
          <p:cNvSpPr/>
          <p:nvPr/>
        </p:nvSpPr>
        <p:spPr>
          <a:xfrm>
            <a:off x="11936160" y="1907640"/>
            <a:ext cx="153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11085480" y="4814640"/>
            <a:ext cx="1673280" cy="1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1"/>
          <p:cNvSpPr/>
          <p:nvPr/>
        </p:nvSpPr>
        <p:spPr>
          <a:xfrm>
            <a:off x="11119680" y="4566960"/>
            <a:ext cx="1719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(myLampThing TD)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6405120" y="2302200"/>
            <a:ext cx="35751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WoT script wants to create MyLampThing TD with various security controls on its actions and properties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6408720" y="3130560"/>
            <a:ext cx="342648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WoT scripts indicates the security tag (and possibly scope) that should be used for each action/property access in 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6400080" y="4019040"/>
            <a:ext cx="36799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At this point WoT runtime (and underneath protocol bindings) is ready to use required security mechanisms on respective WoT interfaces.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 flipH="1">
            <a:off x="11190960" y="5945400"/>
            <a:ext cx="1648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6"/>
          <p:cNvSpPr/>
          <p:nvPr/>
        </p:nvSpPr>
        <p:spPr>
          <a:xfrm>
            <a:off x="11278080" y="5664960"/>
            <a:ext cx="1530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ExposedObject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7"/>
          <p:cNvSpPr/>
          <p:nvPr/>
        </p:nvSpPr>
        <p:spPr>
          <a:xfrm>
            <a:off x="1136520" y="1921680"/>
            <a:ext cx="4710960" cy="49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  “id": "urn:dev:wot:com:example:servient:myThing",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"name": "MyThing",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"description": "Additional readable information 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"support": "https://servient.example.com/contact",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"security": [{"scheme": “nosec"}],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"properties":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"status":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"forms": [{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"href": "https://mylamp.example.com/status",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"mediaType": "application/json",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}]  }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"actions":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"toggle":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"forms": [{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"href": "https://mylamp.example.com/toggle",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"mediaType": "application/json“,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"security": [{"scheme": "apikey"}]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}]  }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61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528040" y="220608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67204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272040" y="220608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6213960" y="2176200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6299280" y="209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6548760" y="23533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6706800" y="230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6441120" y="246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6707160" y="261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115676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1300400" y="5404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8672040" y="272736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6290280" y="321408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4"/>
          <p:cNvSpPr/>
          <p:nvPr/>
        </p:nvSpPr>
        <p:spPr>
          <a:xfrm rot="10800000">
            <a:off x="4108950" y="4930559"/>
            <a:ext cx="4418640" cy="109116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5858640" y="559512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5835600" y="60919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5468760" y="75456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8"/>
          <p:cNvSpPr/>
          <p:nvPr/>
        </p:nvSpPr>
        <p:spPr>
          <a:xfrm>
            <a:off x="7146360" y="57672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9"/>
          <p:cNvSpPr/>
          <p:nvPr/>
        </p:nvSpPr>
        <p:spPr>
          <a:xfrm>
            <a:off x="6114600" y="101196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6257160" y="10836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6820920" y="168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 flipV="1">
            <a:off x="9557720" y="268941"/>
            <a:ext cx="6736311" cy="642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CustomShape 1"/>
          <p:cNvSpPr/>
          <p:nvPr/>
        </p:nvSpPr>
        <p:spPr>
          <a:xfrm>
            <a:off x="11271240" y="3689873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1415240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00850" y="2442749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3442770" y="2412869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3528090" y="2331869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3777570" y="2589989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3935610" y="2545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3669930" y="2698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3935970" y="285062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3546117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3931154" y="5560552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11415240" y="4141696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5131571" y="1838268"/>
            <a:ext cx="632341" cy="7230863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1" name="CustomShape 14"/>
          <p:cNvSpPr/>
          <p:nvPr/>
        </p:nvSpPr>
        <p:spPr>
          <a:xfrm rot="10800000">
            <a:off x="1337758" y="5167225"/>
            <a:ext cx="7711760" cy="1161363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3087450" y="5831789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3064410" y="6328589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695950" y="99087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5" name="CustomShape 18"/>
          <p:cNvSpPr/>
          <p:nvPr/>
        </p:nvSpPr>
        <p:spPr>
          <a:xfrm>
            <a:off x="4375170" y="813389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6" name="CustomShape 19"/>
          <p:cNvSpPr/>
          <p:nvPr/>
        </p:nvSpPr>
        <p:spPr>
          <a:xfrm>
            <a:off x="3343410" y="1248629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3485970" y="345029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4049730" y="1921109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3"/>
          <p:cNvSpPr/>
          <p:nvPr/>
        </p:nvSpPr>
        <p:spPr>
          <a:xfrm>
            <a:off x="9049518" y="621982"/>
            <a:ext cx="797378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11271240" y="663227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Light bulb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11415240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13546117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11"/>
          <p:cNvSpPr/>
          <p:nvPr/>
        </p:nvSpPr>
        <p:spPr>
          <a:xfrm>
            <a:off x="13931154" y="2533906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2"/>
          <p:cNvSpPr/>
          <p:nvPr/>
        </p:nvSpPr>
        <p:spPr>
          <a:xfrm>
            <a:off x="11415240" y="1115050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3"/>
          <p:cNvSpPr/>
          <p:nvPr/>
        </p:nvSpPr>
        <p:spPr>
          <a:xfrm rot="16200000">
            <a:off x="10547933" y="5159551"/>
            <a:ext cx="45719" cy="1236842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31" name="CustomShape 13"/>
          <p:cNvSpPr/>
          <p:nvPr/>
        </p:nvSpPr>
        <p:spPr>
          <a:xfrm rot="16200000" flipH="1" flipV="1">
            <a:off x="10561168" y="5682379"/>
            <a:ext cx="45719" cy="126331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11919474" y="25265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39" name="CustomShape 17"/>
          <p:cNvSpPr/>
          <p:nvPr/>
        </p:nvSpPr>
        <p:spPr>
          <a:xfrm>
            <a:off x="5483702" y="5816682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0" name="CustomShape 18"/>
          <p:cNvSpPr/>
          <p:nvPr/>
        </p:nvSpPr>
        <p:spPr>
          <a:xfrm>
            <a:off x="7162922" y="5639201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1" name="CustomShape 19"/>
          <p:cNvSpPr/>
          <p:nvPr/>
        </p:nvSpPr>
        <p:spPr>
          <a:xfrm>
            <a:off x="6131162" y="6074441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0"/>
          <p:cNvSpPr/>
          <p:nvPr/>
        </p:nvSpPr>
        <p:spPr>
          <a:xfrm>
            <a:off x="6273722" y="5170841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27985" y="295119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 proxy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841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5824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Intermediary WoT Servient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082040" y="1217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221360" y="3911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8244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6200000" flipV="1">
            <a:off x="279720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313056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 rot="1800000">
            <a:off x="338004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"/>
          <p:cNvSpPr/>
          <p:nvPr/>
        </p:nvSpPr>
        <p:spPr>
          <a:xfrm rot="19800000">
            <a:off x="353808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9"/>
          <p:cNvSpPr/>
          <p:nvPr/>
        </p:nvSpPr>
        <p:spPr>
          <a:xfrm rot="19800000">
            <a:off x="327240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0"/>
          <p:cNvSpPr/>
          <p:nvPr/>
        </p:nvSpPr>
        <p:spPr>
          <a:xfrm rot="1800000">
            <a:off x="353844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1"/>
          <p:cNvSpPr/>
          <p:nvPr/>
        </p:nvSpPr>
        <p:spPr>
          <a:xfrm rot="5400000">
            <a:off x="510012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2"/>
          <p:cNvSpPr/>
          <p:nvPr/>
        </p:nvSpPr>
        <p:spPr>
          <a:xfrm>
            <a:off x="14781600" y="3911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14942160" y="4432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13221360" y="2128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 rot="16200000" flipH="1">
            <a:off x="310032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6"/>
          <p:cNvSpPr/>
          <p:nvPr/>
        </p:nvSpPr>
        <p:spPr>
          <a:xfrm rot="10800000">
            <a:off x="1221761" y="3980880"/>
            <a:ext cx="4311720" cy="110052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96" name="CustomShape 17"/>
          <p:cNvSpPr/>
          <p:nvPr/>
        </p:nvSpPr>
        <p:spPr>
          <a:xfrm>
            <a:off x="266868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2620440" y="5169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5502240" y="173772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0"/>
          <p:cNvSpPr/>
          <p:nvPr/>
        </p:nvSpPr>
        <p:spPr>
          <a:xfrm rot="5400000">
            <a:off x="5119560" y="32306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5502240" y="39099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図 76"/>
          <p:cNvPicPr/>
          <p:nvPr/>
        </p:nvPicPr>
        <p:blipFill>
          <a:blip r:embed="rId2"/>
          <a:stretch/>
        </p:blipFill>
        <p:spPr>
          <a:xfrm>
            <a:off x="4364280" y="1046160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02" name="CustomShape 22"/>
          <p:cNvSpPr/>
          <p:nvPr/>
        </p:nvSpPr>
        <p:spPr>
          <a:xfrm>
            <a:off x="5502240" y="270216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3"/>
          <p:cNvSpPr/>
          <p:nvPr/>
        </p:nvSpPr>
        <p:spPr>
          <a:xfrm>
            <a:off x="5502240" y="309600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5502240" y="251208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 rot="16200000" flipV="1">
            <a:off x="10527480" y="183384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6"/>
          <p:cNvSpPr/>
          <p:nvPr/>
        </p:nvSpPr>
        <p:spPr>
          <a:xfrm rot="16200000" flipV="1">
            <a:off x="10530360" y="184176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7"/>
          <p:cNvSpPr/>
          <p:nvPr/>
        </p:nvSpPr>
        <p:spPr>
          <a:xfrm>
            <a:off x="10863360" y="31878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 rot="1800000">
            <a:off x="11113200" y="34455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9"/>
          <p:cNvSpPr/>
          <p:nvPr/>
        </p:nvSpPr>
        <p:spPr>
          <a:xfrm rot="19800000">
            <a:off x="11271240" y="3401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0"/>
          <p:cNvSpPr/>
          <p:nvPr/>
        </p:nvSpPr>
        <p:spPr>
          <a:xfrm rot="19800000">
            <a:off x="11005200" y="3554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1"/>
          <p:cNvSpPr/>
          <p:nvPr/>
        </p:nvSpPr>
        <p:spPr>
          <a:xfrm rot="1800000">
            <a:off x="11271240" y="37065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2"/>
          <p:cNvSpPr/>
          <p:nvPr/>
        </p:nvSpPr>
        <p:spPr>
          <a:xfrm rot="5400000">
            <a:off x="12759120" y="32724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3"/>
          <p:cNvSpPr/>
          <p:nvPr/>
        </p:nvSpPr>
        <p:spPr>
          <a:xfrm>
            <a:off x="7946280" y="391284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4"/>
          <p:cNvSpPr/>
          <p:nvPr/>
        </p:nvSpPr>
        <p:spPr>
          <a:xfrm flipV="1">
            <a:off x="10286280" y="4667760"/>
            <a:ext cx="2934720" cy="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5"/>
          <p:cNvSpPr/>
          <p:nvPr/>
        </p:nvSpPr>
        <p:spPr>
          <a:xfrm rot="10800000" flipV="1">
            <a:off x="10307880" y="5186876"/>
            <a:ext cx="29289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16" name="CustomShape 36"/>
          <p:cNvSpPr/>
          <p:nvPr/>
        </p:nvSpPr>
        <p:spPr>
          <a:xfrm>
            <a:off x="10738440" y="47124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7"/>
          <p:cNvSpPr/>
          <p:nvPr/>
        </p:nvSpPr>
        <p:spPr>
          <a:xfrm>
            <a:off x="10652040" y="5214336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 flipH="1" flipV="1">
            <a:off x="9557719" y="1037237"/>
            <a:ext cx="6736311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CustomShape 1"/>
          <p:cNvSpPr/>
          <p:nvPr/>
        </p:nvSpPr>
        <p:spPr>
          <a:xfrm>
            <a:off x="7114616" y="2203873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Intermediary WoT Servient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082040" y="2081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221360" y="4775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2440" y="2081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 rot="16200000" flipH="1" flipV="1">
            <a:off x="2441520" y="1228680"/>
            <a:ext cx="1708200" cy="181980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3200400" y="457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1800000">
            <a:off x="3449880" y="714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8"/>
          <p:cNvSpPr/>
          <p:nvPr/>
        </p:nvSpPr>
        <p:spPr>
          <a:xfrm rot="19800000">
            <a:off x="3607920" y="670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9"/>
          <p:cNvSpPr/>
          <p:nvPr/>
        </p:nvSpPr>
        <p:spPr>
          <a:xfrm rot="19800000">
            <a:off x="3342240" y="823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0"/>
          <p:cNvSpPr/>
          <p:nvPr/>
        </p:nvSpPr>
        <p:spPr>
          <a:xfrm rot="1800000">
            <a:off x="3608280" y="9756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81600" y="4775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942160" y="5296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221360" y="2992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 rot="16200000" flipH="1">
            <a:off x="3910325" y="2279155"/>
            <a:ext cx="689505" cy="568307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3" name="CustomShape 15"/>
          <p:cNvSpPr/>
          <p:nvPr/>
        </p:nvSpPr>
        <p:spPr>
          <a:xfrm rot="10800000">
            <a:off x="1103208" y="4775813"/>
            <a:ext cx="5970727" cy="122220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4" name="CustomShape 16"/>
          <p:cNvSpPr/>
          <p:nvPr/>
        </p:nvSpPr>
        <p:spPr>
          <a:xfrm>
            <a:off x="1280940" y="5470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1232700" y="6033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7258616" y="2724433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 rot="5400000">
            <a:off x="5464440" y="5266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0"/>
          <p:cNvSpPr/>
          <p:nvPr/>
        </p:nvSpPr>
        <p:spPr>
          <a:xfrm>
            <a:off x="7258616" y="489667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図 76"/>
          <p:cNvPicPr/>
          <p:nvPr/>
        </p:nvPicPr>
        <p:blipFill>
          <a:blip r:embed="rId2"/>
          <a:stretch/>
        </p:blipFill>
        <p:spPr>
          <a:xfrm>
            <a:off x="6120656" y="2032873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40" name="CustomShape 21"/>
          <p:cNvSpPr/>
          <p:nvPr/>
        </p:nvSpPr>
        <p:spPr>
          <a:xfrm>
            <a:off x="7258616" y="3688873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2"/>
          <p:cNvSpPr/>
          <p:nvPr/>
        </p:nvSpPr>
        <p:spPr>
          <a:xfrm>
            <a:off x="7258616" y="4082713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7258616" y="3498793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 rot="16200000" flipV="1">
            <a:off x="10604788" y="-239917"/>
            <a:ext cx="415440" cy="2299993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10898402" y="1249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 rot="1800000">
            <a:off x="11148242" y="1506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7"/>
          <p:cNvSpPr/>
          <p:nvPr/>
        </p:nvSpPr>
        <p:spPr>
          <a:xfrm rot="19800000">
            <a:off x="11306282" y="1462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8"/>
          <p:cNvSpPr/>
          <p:nvPr/>
        </p:nvSpPr>
        <p:spPr>
          <a:xfrm rot="19800000">
            <a:off x="12796618" y="1738393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9"/>
          <p:cNvSpPr/>
          <p:nvPr/>
        </p:nvSpPr>
        <p:spPr>
          <a:xfrm rot="1800000">
            <a:off x="11306282" y="1767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0"/>
          <p:cNvSpPr/>
          <p:nvPr/>
        </p:nvSpPr>
        <p:spPr>
          <a:xfrm rot="9084841">
            <a:off x="12462648" y="2195278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0" name="CustomShape 31"/>
          <p:cNvSpPr/>
          <p:nvPr/>
        </p:nvSpPr>
        <p:spPr>
          <a:xfrm>
            <a:off x="9702656" y="489955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12360536" y="5486041"/>
            <a:ext cx="860464" cy="45719"/>
          </a:xfrm>
          <a:prstGeom prst="bentConnector3">
            <a:avLst>
              <a:gd name="adj1" fmla="val 1242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2" name="CustomShape 33"/>
          <p:cNvSpPr/>
          <p:nvPr/>
        </p:nvSpPr>
        <p:spPr>
          <a:xfrm rot="10800000">
            <a:off x="12330275" y="5952294"/>
            <a:ext cx="757525" cy="45719"/>
          </a:xfrm>
          <a:prstGeom prst="bentConnector3">
            <a:avLst>
              <a:gd name="adj1" fmla="val 296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5" name="CustomShape 36"/>
          <p:cNvSpPr/>
          <p:nvPr/>
        </p:nvSpPr>
        <p:spPr>
          <a:xfrm>
            <a:off x="6127920" y="70812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7"/>
          <p:cNvSpPr/>
          <p:nvPr/>
        </p:nvSpPr>
        <p:spPr>
          <a:xfrm>
            <a:off x="7793640" y="53028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7" name="CustomShape 38"/>
          <p:cNvSpPr/>
          <p:nvPr/>
        </p:nvSpPr>
        <p:spPr>
          <a:xfrm>
            <a:off x="6773760" y="96552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9"/>
          <p:cNvSpPr/>
          <p:nvPr/>
        </p:nvSpPr>
        <p:spPr>
          <a:xfrm>
            <a:off x="6916320" y="6192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6"/>
          <p:cNvSpPr/>
          <p:nvPr/>
        </p:nvSpPr>
        <p:spPr>
          <a:xfrm>
            <a:off x="3423599" y="5485605"/>
            <a:ext cx="1107642" cy="927795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7"/>
          <p:cNvSpPr/>
          <p:nvPr/>
        </p:nvSpPr>
        <p:spPr>
          <a:xfrm>
            <a:off x="5069189" y="5276520"/>
            <a:ext cx="1333136" cy="11167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5" name="CustomShape 38"/>
          <p:cNvSpPr/>
          <p:nvPr/>
        </p:nvSpPr>
        <p:spPr>
          <a:xfrm>
            <a:off x="4069439" y="5759048"/>
            <a:ext cx="1645630" cy="654352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9"/>
          <p:cNvSpPr/>
          <p:nvPr/>
        </p:nvSpPr>
        <p:spPr>
          <a:xfrm>
            <a:off x="4211999" y="4822778"/>
            <a:ext cx="1446043" cy="1211182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20696" y="11178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3983" y="247006"/>
            <a:ext cx="16423753" cy="6339839"/>
            <a:chOff x="-89437" y="300794"/>
            <a:chExt cx="16423753" cy="6339839"/>
          </a:xfrm>
        </p:grpSpPr>
        <p:sp>
          <p:nvSpPr>
            <p:cNvPr id="47" name="Rectangle 46"/>
            <p:cNvSpPr/>
            <p:nvPr/>
          </p:nvSpPr>
          <p:spPr>
            <a:xfrm flipH="1" flipV="1">
              <a:off x="8119439" y="917572"/>
              <a:ext cx="8214877" cy="565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9" name="CustomShape 2"/>
            <p:cNvSpPr/>
            <p:nvPr/>
          </p:nvSpPr>
          <p:spPr>
            <a:xfrm>
              <a:off x="13082040" y="2081160"/>
              <a:ext cx="3101760" cy="4366440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  WoT Thing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(Garage door controller)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0" name="CustomShape 3"/>
            <p:cNvSpPr/>
            <p:nvPr/>
          </p:nvSpPr>
          <p:spPr>
            <a:xfrm>
              <a:off x="13221360" y="4775760"/>
              <a:ext cx="1426680" cy="1511640"/>
            </a:xfrm>
            <a:prstGeom prst="roundRect">
              <a:avLst>
                <a:gd name="adj" fmla="val 7143"/>
              </a:avLst>
            </a:prstGeom>
            <a:solidFill>
              <a:srgbClr val="00B050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 Interface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1" name="CustomShape 4"/>
            <p:cNvSpPr/>
            <p:nvPr/>
          </p:nvSpPr>
          <p:spPr>
            <a:xfrm>
              <a:off x="370633" y="300794"/>
              <a:ext cx="2664000" cy="1139713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 </a:t>
              </a:r>
              <a:r>
                <a:rPr lang="en-US" sz="20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Consumer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4012629" y="656202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 rot="1800000">
              <a:off x="3608280" y="97560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14781600" y="4775760"/>
              <a:ext cx="1258200" cy="1511640"/>
            </a:xfrm>
            <a:prstGeom prst="roundRect">
              <a:avLst>
                <a:gd name="adj" fmla="val 7143"/>
              </a:avLst>
            </a:prstGeom>
            <a:solidFill>
              <a:srgbClr val="59595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Driver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14942160" y="5296680"/>
              <a:ext cx="93564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Local
Hardware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0" name="CustomShape 13"/>
            <p:cNvSpPr/>
            <p:nvPr/>
          </p:nvSpPr>
          <p:spPr>
            <a:xfrm>
              <a:off x="13221360" y="2992680"/>
              <a:ext cx="2818800" cy="1654560"/>
            </a:xfrm>
            <a:prstGeom prst="roundRect">
              <a:avLst>
                <a:gd name="adj" fmla="val 5281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Firmware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7" name="CustomShape 19"/>
            <p:cNvSpPr/>
            <p:nvPr/>
          </p:nvSpPr>
          <p:spPr>
            <a:xfrm rot="10800000">
              <a:off x="4765752" y="17754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44" name="CustomShape 25"/>
            <p:cNvSpPr/>
            <p:nvPr/>
          </p:nvSpPr>
          <p:spPr>
            <a:xfrm>
              <a:off x="8404689" y="1911484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9" name="CustomShape 30"/>
            <p:cNvSpPr/>
            <p:nvPr/>
          </p:nvSpPr>
          <p:spPr>
            <a:xfrm rot="10800000">
              <a:off x="9451094" y="2872545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14171" y="3964515"/>
              <a:ext cx="2776727" cy="1459497"/>
              <a:chOff x="4187418" y="3278715"/>
              <a:chExt cx="2978726" cy="1553545"/>
            </a:xfrm>
          </p:grpSpPr>
          <p:sp>
            <p:nvSpPr>
              <p:cNvPr id="43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45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345384" y="977653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Local network</a:t>
              </a:r>
              <a:endParaRPr lang="fi-FI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0964" y="3499024"/>
              <a:ext cx="3909755" cy="2788376"/>
              <a:chOff x="158424" y="1920687"/>
              <a:chExt cx="3909755" cy="2788376"/>
            </a:xfrm>
          </p:grpSpPr>
          <p:sp>
            <p:nvSpPr>
              <p:cNvPr id="49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Remote </a:t>
                </a:r>
                <a:r>
                  <a:rPr lang="en-US" sz="20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Intermediary WoT Servient </a:t>
                </a: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  <p:sp>
            <p:nvSpPr>
              <p:cNvPr id="50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51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4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5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6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338452" y="3499024"/>
              <a:ext cx="3909755" cy="2788376"/>
              <a:chOff x="158424" y="1920687"/>
              <a:chExt cx="3909755" cy="2788376"/>
            </a:xfrm>
          </p:grpSpPr>
          <p:sp>
            <p:nvSpPr>
              <p:cNvPr id="60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/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Local </a:t>
                </a:r>
                <a:r>
                  <a:rPr lang="en-US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Intermediary WoT Servient </a:t>
                </a:r>
                <a:endParaRPr lang="en-US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  <p:sp>
            <p:nvSpPr>
              <p:cNvPr id="61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62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3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4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5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099852" y="4915322"/>
              <a:ext cx="4205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Non-WoT channel</a:t>
              </a:r>
              <a:endParaRPr lang="fi-FI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632" y="1660379"/>
              <a:ext cx="2721281" cy="1453968"/>
              <a:chOff x="4187418" y="3278715"/>
              <a:chExt cx="2978726" cy="1553545"/>
            </a:xfrm>
          </p:grpSpPr>
          <p:sp>
            <p:nvSpPr>
              <p:cNvPr id="74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76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flipH="1" flipV="1">
              <a:off x="2378220" y="1516615"/>
              <a:ext cx="6448" cy="1764826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960653" y="1638720"/>
              <a:ext cx="3054" cy="1655803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2351224" y="5394436"/>
              <a:ext cx="607818" cy="9207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2314924" y="5834570"/>
              <a:ext cx="633556" cy="0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97890" y="997796"/>
              <a:ext cx="619792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95" name="CustomShape 17"/>
            <p:cNvSpPr/>
            <p:nvPr/>
          </p:nvSpPr>
          <p:spPr>
            <a:xfrm>
              <a:off x="-89437" y="1617309"/>
              <a:ext cx="1140708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1. A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request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2490867" y="1633388"/>
              <a:ext cx="1326815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2. Action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response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3"/>
            <p:cNvSpPr/>
            <p:nvPr/>
          </p:nvSpPr>
          <p:spPr>
            <a:xfrm>
              <a:off x="7687102" y="731340"/>
              <a:ext cx="550244" cy="5909293"/>
            </a:xfrm>
            <a:prstGeom prst="roundRect">
              <a:avLst>
                <a:gd name="adj" fmla="val 4472"/>
              </a:avLst>
            </a:prstGeom>
            <a:solidFill>
              <a:schemeClr val="accent6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endPara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6975206" y="3203408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NAT &amp; Firewall</a:t>
              </a:r>
              <a:endParaRPr lang="fi-FI" dirty="0"/>
            </a:p>
          </p:txBody>
        </p:sp>
        <p:sp>
          <p:nvSpPr>
            <p:cNvPr id="143" name="CustomShape 24"/>
            <p:cNvSpPr/>
            <p:nvPr/>
          </p:nvSpPr>
          <p:spPr>
            <a:xfrm rot="16200000" flipH="1" flipV="1">
              <a:off x="6985735" y="1318007"/>
              <a:ext cx="299125" cy="2406305"/>
            </a:xfrm>
            <a:prstGeom prst="bentConnector2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cxnSp>
          <p:nvCxnSpPr>
            <p:cNvPr id="5" name="Straight Connector 4"/>
            <p:cNvCxnSpPr>
              <a:stCxn id="49" idx="3"/>
              <a:endCxn id="60" idx="1"/>
            </p:cNvCxnSpPr>
            <p:nvPr/>
          </p:nvCxnSpPr>
          <p:spPr>
            <a:xfrm>
              <a:off x="4420719" y="4893212"/>
              <a:ext cx="39177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652584" y="2364536"/>
              <a:ext cx="2507899" cy="1208005"/>
              <a:chOff x="6127920" y="-222263"/>
              <a:chExt cx="3166200" cy="1519565"/>
            </a:xfrm>
          </p:grpSpPr>
          <p:sp>
            <p:nvSpPr>
              <p:cNvPr id="155" name="CustomShape 36"/>
              <p:cNvSpPr/>
              <p:nvPr/>
            </p:nvSpPr>
            <p:spPr>
              <a:xfrm>
                <a:off x="6127920" y="423941"/>
                <a:ext cx="1246680" cy="873361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37"/>
              <p:cNvSpPr/>
              <p:nvPr/>
            </p:nvSpPr>
            <p:spPr>
              <a:xfrm>
                <a:off x="7793641" y="246101"/>
                <a:ext cx="1500479" cy="1051198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7" name="CustomShape 38"/>
              <p:cNvSpPr/>
              <p:nvPr/>
            </p:nvSpPr>
            <p:spPr>
              <a:xfrm>
                <a:off x="6773760" y="681344"/>
                <a:ext cx="1852201" cy="615958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8" name="CustomShape 39"/>
              <p:cNvSpPr/>
              <p:nvPr/>
            </p:nvSpPr>
            <p:spPr>
              <a:xfrm>
                <a:off x="6916319" y="-222263"/>
                <a:ext cx="1920909" cy="1140117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Things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directory</a:t>
                </a:r>
                <a:endPara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527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672160" y="48780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Servient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(Single tenant)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16160" y="197460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5816160" y="103248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709272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367800" y="196596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 rot="1800000">
            <a:off x="3617280" y="22237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"/>
          <p:cNvSpPr/>
          <p:nvPr/>
        </p:nvSpPr>
        <p:spPr>
          <a:xfrm rot="19800000">
            <a:off x="3775320" y="2179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 rot="19800000">
            <a:off x="3509640" y="2332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9"/>
          <p:cNvSpPr/>
          <p:nvPr/>
        </p:nvSpPr>
        <p:spPr>
          <a:xfrm rot="1800000">
            <a:off x="3775680" y="2484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0"/>
          <p:cNvSpPr/>
          <p:nvPr/>
        </p:nvSpPr>
        <p:spPr>
          <a:xfrm rot="5400000">
            <a:off x="5337000" y="213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5816160" y="236844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581616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830088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9560520" y="36864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
Communi-
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8444520" y="368640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6369120" y="561960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9410760" y="53481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 flipV="1">
            <a:off x="6428160" y="4700160"/>
            <a:ext cx="36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9"/>
          <p:cNvSpPr/>
          <p:nvPr/>
        </p:nvSpPr>
        <p:spPr>
          <a:xfrm>
            <a:off x="7544520" y="4700880"/>
            <a:ext cx="360" cy="37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0"/>
          <p:cNvSpPr/>
          <p:nvPr/>
        </p:nvSpPr>
        <p:spPr>
          <a:xfrm flipV="1">
            <a:off x="6986160" y="4693680"/>
            <a:ext cx="360" cy="9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566208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 flipH="1">
            <a:off x="10027080" y="4550400"/>
            <a:ext cx="360" cy="79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5816160" y="178452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5960160" y="116208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5"/>
          <p:cNvSpPr/>
          <p:nvPr/>
        </p:nvSpPr>
        <p:spPr>
          <a:xfrm>
            <a:off x="596016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6"/>
          <p:cNvSpPr/>
          <p:nvPr/>
        </p:nvSpPr>
        <p:spPr>
          <a:xfrm>
            <a:off x="596016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7"/>
          <p:cNvSpPr/>
          <p:nvPr/>
        </p:nvSpPr>
        <p:spPr>
          <a:xfrm>
            <a:off x="707652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8"/>
          <p:cNvSpPr/>
          <p:nvPr/>
        </p:nvSpPr>
        <p:spPr>
          <a:xfrm>
            <a:off x="707652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9"/>
          <p:cNvSpPr/>
          <p:nvPr/>
        </p:nvSpPr>
        <p:spPr>
          <a:xfrm>
            <a:off x="3366000" y="28206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0"/>
          <p:cNvSpPr/>
          <p:nvPr/>
        </p:nvSpPr>
        <p:spPr>
          <a:xfrm rot="1800000">
            <a:off x="3615480" y="30783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1"/>
          <p:cNvSpPr/>
          <p:nvPr/>
        </p:nvSpPr>
        <p:spPr>
          <a:xfrm rot="19800000">
            <a:off x="3773520" y="3034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2"/>
          <p:cNvSpPr/>
          <p:nvPr/>
        </p:nvSpPr>
        <p:spPr>
          <a:xfrm rot="19800000">
            <a:off x="3507840" y="3187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3"/>
          <p:cNvSpPr/>
          <p:nvPr/>
        </p:nvSpPr>
        <p:spPr>
          <a:xfrm rot="1800000">
            <a:off x="3773880" y="33393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4"/>
          <p:cNvSpPr/>
          <p:nvPr/>
        </p:nvSpPr>
        <p:spPr>
          <a:xfrm rot="5400000">
            <a:off x="5335560" y="2989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8255880" y="114336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6"/>
          <p:cNvSpPr/>
          <p:nvPr/>
        </p:nvSpPr>
        <p:spPr>
          <a:xfrm>
            <a:off x="11237040" y="1917720"/>
            <a:ext cx="1743480" cy="151344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Servient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7"/>
          <p:cNvSpPr/>
          <p:nvPr/>
        </p:nvSpPr>
        <p:spPr>
          <a:xfrm rot="5400000">
            <a:off x="10680480" y="2377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348800" y="563040"/>
            <a:ext cx="8856720" cy="53096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Servient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(Multi-tenant)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67340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997640" y="254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 rot="1800000">
            <a:off x="2247480" y="2802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5"/>
          <p:cNvSpPr/>
          <p:nvPr/>
        </p:nvSpPr>
        <p:spPr>
          <a:xfrm rot="19800000">
            <a:off x="2405520" y="275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6"/>
          <p:cNvSpPr/>
          <p:nvPr/>
        </p:nvSpPr>
        <p:spPr>
          <a:xfrm rot="19800000">
            <a:off x="2139480" y="291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7"/>
          <p:cNvSpPr/>
          <p:nvPr/>
        </p:nvSpPr>
        <p:spPr>
          <a:xfrm rot="1800000">
            <a:off x="2405520" y="306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"/>
          <p:cNvSpPr/>
          <p:nvPr/>
        </p:nvSpPr>
        <p:spPr>
          <a:xfrm rot="5400000">
            <a:off x="3955680" y="274392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6396840" y="41403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8881560" y="41400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10141200" y="46440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
Communi-
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9025200" y="464436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6949800" y="65775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9991440" y="63057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 flipV="1">
            <a:off x="7008840" y="5658120"/>
            <a:ext cx="36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6"/>
          <p:cNvSpPr/>
          <p:nvPr/>
        </p:nvSpPr>
        <p:spPr>
          <a:xfrm>
            <a:off x="8125200" y="5658840"/>
            <a:ext cx="360" cy="37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7"/>
          <p:cNvSpPr/>
          <p:nvPr/>
        </p:nvSpPr>
        <p:spPr>
          <a:xfrm flipV="1">
            <a:off x="7566840" y="5651640"/>
            <a:ext cx="360" cy="9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8"/>
          <p:cNvSpPr/>
          <p:nvPr/>
        </p:nvSpPr>
        <p:spPr>
          <a:xfrm>
            <a:off x="624276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9"/>
          <p:cNvSpPr/>
          <p:nvPr/>
        </p:nvSpPr>
        <p:spPr>
          <a:xfrm flipH="1">
            <a:off x="10607760" y="5508000"/>
            <a:ext cx="360" cy="79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0"/>
          <p:cNvSpPr/>
          <p:nvPr/>
        </p:nvSpPr>
        <p:spPr>
          <a:xfrm>
            <a:off x="654084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1"/>
          <p:cNvSpPr/>
          <p:nvPr/>
        </p:nvSpPr>
        <p:spPr>
          <a:xfrm>
            <a:off x="654084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2"/>
          <p:cNvSpPr/>
          <p:nvPr/>
        </p:nvSpPr>
        <p:spPr>
          <a:xfrm>
            <a:off x="765720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765720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13547520" y="2491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 rot="1800000">
            <a:off x="13797000" y="2748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6"/>
          <p:cNvSpPr/>
          <p:nvPr/>
        </p:nvSpPr>
        <p:spPr>
          <a:xfrm rot="19800000">
            <a:off x="13955040" y="2704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7"/>
          <p:cNvSpPr/>
          <p:nvPr/>
        </p:nvSpPr>
        <p:spPr>
          <a:xfrm rot="19800000">
            <a:off x="13689360" y="2857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8"/>
          <p:cNvSpPr/>
          <p:nvPr/>
        </p:nvSpPr>
        <p:spPr>
          <a:xfrm rot="1800000">
            <a:off x="13955400" y="3009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9"/>
          <p:cNvSpPr/>
          <p:nvPr/>
        </p:nvSpPr>
        <p:spPr>
          <a:xfrm rot="16200000">
            <a:off x="13005720" y="27158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0"/>
          <p:cNvSpPr/>
          <p:nvPr/>
        </p:nvSpPr>
        <p:spPr>
          <a:xfrm>
            <a:off x="13385520" y="405900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Generic Servient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1"/>
          <p:cNvSpPr/>
          <p:nvPr/>
        </p:nvSpPr>
        <p:spPr>
          <a:xfrm>
            <a:off x="4509000" y="204984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2"/>
          <p:cNvSpPr/>
          <p:nvPr/>
        </p:nvSpPr>
        <p:spPr>
          <a:xfrm>
            <a:off x="4509000" y="110772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3"/>
          <p:cNvSpPr/>
          <p:nvPr/>
        </p:nvSpPr>
        <p:spPr>
          <a:xfrm>
            <a:off x="4509000" y="244332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4"/>
          <p:cNvSpPr/>
          <p:nvPr/>
        </p:nvSpPr>
        <p:spPr>
          <a:xfrm>
            <a:off x="4509000" y="185976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5"/>
          <p:cNvSpPr/>
          <p:nvPr/>
        </p:nvSpPr>
        <p:spPr>
          <a:xfrm>
            <a:off x="4546800" y="123732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6"/>
          <p:cNvSpPr/>
          <p:nvPr/>
        </p:nvSpPr>
        <p:spPr>
          <a:xfrm>
            <a:off x="6641640" y="121860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7"/>
          <p:cNvSpPr/>
          <p:nvPr/>
        </p:nvSpPr>
        <p:spPr>
          <a:xfrm>
            <a:off x="8874720" y="204732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8"/>
          <p:cNvSpPr/>
          <p:nvPr/>
        </p:nvSpPr>
        <p:spPr>
          <a:xfrm>
            <a:off x="8874720" y="110520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9"/>
          <p:cNvSpPr/>
          <p:nvPr/>
        </p:nvSpPr>
        <p:spPr>
          <a:xfrm>
            <a:off x="8874720" y="244116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0"/>
          <p:cNvSpPr/>
          <p:nvPr/>
        </p:nvSpPr>
        <p:spPr>
          <a:xfrm>
            <a:off x="8874720" y="185688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1"/>
          <p:cNvSpPr/>
          <p:nvPr/>
        </p:nvSpPr>
        <p:spPr>
          <a:xfrm>
            <a:off x="8912520" y="123480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2"/>
          <p:cNvSpPr/>
          <p:nvPr/>
        </p:nvSpPr>
        <p:spPr>
          <a:xfrm>
            <a:off x="11007360" y="121608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3"/>
          <p:cNvSpPr/>
          <p:nvPr/>
        </p:nvSpPr>
        <p:spPr>
          <a:xfrm>
            <a:off x="4509000" y="3257280"/>
            <a:ext cx="849816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10462320" y="3422880"/>
            <a:ext cx="1349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5"/>
          <p:cNvSpPr/>
          <p:nvPr/>
        </p:nvSpPr>
        <p:spPr>
          <a:xfrm rot="7393200">
            <a:off x="12357000" y="3390120"/>
            <a:ext cx="439200" cy="14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46"/>
          <p:cNvSpPr/>
          <p:nvPr/>
        </p:nvSpPr>
        <p:spPr>
          <a:xfrm>
            <a:off x="1997640" y="81936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1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 rot="17525400">
            <a:off x="3803760" y="19940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8"/>
          <p:cNvSpPr/>
          <p:nvPr/>
        </p:nvSpPr>
        <p:spPr>
          <a:xfrm>
            <a:off x="13547520" y="93492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2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 rot="3780600">
            <a:off x="13059720" y="20602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WoT scripts &amp; security – Flow 1</a:t>
            </a:r>
            <a:endParaRPr lang="fi-FI" dirty="0"/>
          </a:p>
        </p:txBody>
      </p:sp>
      <p:grpSp>
        <p:nvGrpSpPr>
          <p:cNvPr id="4" name="Group 3"/>
          <p:cNvGrpSpPr/>
          <p:nvPr/>
        </p:nvGrpSpPr>
        <p:grpSpPr>
          <a:xfrm>
            <a:off x="2777171" y="1418400"/>
            <a:ext cx="11189204" cy="5216336"/>
            <a:chOff x="818347" y="1506022"/>
            <a:chExt cx="11189204" cy="5216336"/>
          </a:xfrm>
        </p:grpSpPr>
        <p:sp>
          <p:nvSpPr>
            <p:cNvPr id="5" name="Rectangle 4"/>
            <p:cNvSpPr/>
            <p:nvPr/>
          </p:nvSpPr>
          <p:spPr>
            <a:xfrm>
              <a:off x="7083712" y="2027208"/>
              <a:ext cx="4923839" cy="46718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114855" y="2488669"/>
              <a:ext cx="25161" cy="3994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38200" y="2027208"/>
              <a:ext cx="2793522" cy="46718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423460" y="2464923"/>
              <a:ext cx="0" cy="4028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06106" y="1506022"/>
              <a:ext cx="2107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Consumer</a:t>
              </a:r>
              <a:endParaRPr lang="fi-FI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46853" y="1585801"/>
              <a:ext cx="32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Thing – </a:t>
              </a:r>
              <a:r>
                <a:rPr lang="en-GB" dirty="0" err="1" smtClean="0"/>
                <a:t>MyLampThing</a:t>
              </a:r>
              <a:r>
                <a:rPr lang="en-GB" dirty="0" smtClean="0"/>
                <a:t> </a:t>
              </a:r>
              <a:endParaRPr lang="fi-FI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347" y="2045263"/>
              <a:ext cx="131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script</a:t>
              </a:r>
              <a:endParaRPr lang="fi-FI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1879" y="2045263"/>
              <a:ext cx="153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runtime</a:t>
              </a:r>
              <a:endParaRPr lang="fi-FI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41332" y="2643094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38219" y="2372168"/>
              <a:ext cx="1153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  <a:r>
                <a:rPr lang="en-GB" sz="1400" dirty="0" smtClean="0"/>
                <a:t>iscover()</a:t>
              </a:r>
              <a:endParaRPr lang="fi-FI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466492" y="3213341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589417" y="2905564"/>
              <a:ext cx="1545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ConsumedThing</a:t>
              </a:r>
              <a:endParaRPr lang="fi-FI" sz="1400" dirty="0"/>
            </a:p>
          </p:txBody>
        </p:sp>
        <p:sp>
          <p:nvSpPr>
            <p:cNvPr id="17" name="Curved Left Arrow 16"/>
            <p:cNvSpPr/>
            <p:nvPr/>
          </p:nvSpPr>
          <p:spPr>
            <a:xfrm>
              <a:off x="3237780" y="2570666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4520" y="2588910"/>
              <a:ext cx="2872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1. Do network discovery via protocol bindings, find WoT Thing</a:t>
              </a:r>
              <a:endParaRPr lang="fi-FI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1610" y="2013377"/>
              <a:ext cx="471147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1200" dirty="0" smtClean="0"/>
                <a:t>"@context": ["https://w3c.github.io/wot/w3c-wot-td-context.jsonld"],</a:t>
              </a:r>
            </a:p>
            <a:p>
              <a:r>
                <a:rPr lang="en-IE" sz="1200" dirty="0" smtClean="0"/>
                <a:t>      "@type": ["Thing"],</a:t>
              </a:r>
            </a:p>
            <a:p>
              <a:r>
                <a:rPr lang="en-IE" sz="1200" dirty="0" smtClean="0"/>
                <a:t>      "name": "</a:t>
              </a:r>
              <a:r>
                <a:rPr lang="en-IE" sz="1200" dirty="0" err="1" smtClean="0"/>
                <a:t>MyLampThing</a:t>
              </a:r>
              <a:r>
                <a:rPr lang="en-IE" sz="1200" dirty="0" smtClean="0"/>
                <a:t>",</a:t>
              </a:r>
            </a:p>
            <a:p>
              <a:r>
                <a:rPr lang="en-IE" sz="1200" dirty="0" smtClean="0"/>
                <a:t>      "@id": "</a:t>
              </a:r>
              <a:r>
                <a:rPr lang="en-IE" sz="1200" dirty="0" err="1" smtClean="0"/>
                <a:t>urn:dev:wot:my-lamp-thing</a:t>
              </a:r>
              <a:r>
                <a:rPr lang="en-IE" sz="1200" dirty="0" smtClean="0"/>
                <a:t>",</a:t>
              </a:r>
            </a:p>
            <a:p>
              <a:r>
                <a:rPr lang="en-IE" sz="1200" dirty="0" smtClean="0"/>
                <a:t>      "security": [ … ]</a:t>
              </a:r>
            </a:p>
            <a:p>
              <a:r>
                <a:rPr lang="fi-FI" sz="1200" dirty="0" smtClean="0"/>
                <a:t>      {</a:t>
              </a:r>
            </a:p>
            <a:p>
              <a:r>
                <a:rPr lang="fi-FI" sz="1200" dirty="0" smtClean="0"/>
                <a:t>         "@type": ["Action"],</a:t>
              </a:r>
            </a:p>
            <a:p>
              <a:r>
                <a:rPr lang="fi-FI" sz="1200" dirty="0" smtClean="0"/>
                <a:t>          "name": "toggle",</a:t>
              </a:r>
            </a:p>
            <a:p>
              <a:r>
                <a:rPr lang="fi-FI" sz="1200" dirty="0" smtClean="0"/>
                <a:t>          "form": [   {</a:t>
              </a:r>
            </a:p>
            <a:p>
              <a:r>
                <a:rPr lang="fi-FI" sz="1200" dirty="0" smtClean="0"/>
                <a:t>              "href": "https://mylamp.example.com/toggle",</a:t>
              </a:r>
            </a:p>
            <a:p>
              <a:r>
                <a:rPr lang="fi-FI" sz="1200" dirty="0" smtClean="0"/>
                <a:t>              "mediaType": "application/json"</a:t>
              </a:r>
            </a:p>
            <a:p>
              <a:r>
                <a:rPr lang="fi-FI" sz="1200" dirty="0" smtClean="0"/>
                <a:t>              "security": "apikey-config"</a:t>
              </a:r>
            </a:p>
            <a:p>
              <a:r>
                <a:rPr lang="fi-FI" sz="1200" dirty="0" smtClean="0"/>
                <a:t>            } ] },</a:t>
              </a:r>
            </a:p>
            <a:p>
              <a:r>
                <a:rPr lang="fi-FI" sz="1200" dirty="0" smtClean="0"/>
                <a:t>{</a:t>
              </a:r>
            </a:p>
            <a:p>
              <a:r>
                <a:rPr lang="fi-FI" sz="1200" dirty="0" smtClean="0"/>
                <a:t>          "@type": ["Property"],</a:t>
              </a:r>
            </a:p>
            <a:p>
              <a:r>
                <a:rPr lang="fi-FI" sz="1200" dirty="0" smtClean="0"/>
                <a:t>          "name": "status",</a:t>
              </a:r>
            </a:p>
            <a:p>
              <a:r>
                <a:rPr lang="fi-FI" sz="1200" dirty="0" smtClean="0"/>
                <a:t>          "schema": {"type": "string"},</a:t>
              </a:r>
            </a:p>
            <a:p>
              <a:r>
                <a:rPr lang="fi-FI" sz="1200" dirty="0" smtClean="0"/>
                <a:t>          "writable": false,</a:t>
              </a:r>
            </a:p>
            <a:p>
              <a:r>
                <a:rPr lang="fi-FI" sz="1200" dirty="0" smtClean="0"/>
                <a:t>          "observable": true,</a:t>
              </a:r>
            </a:p>
            <a:p>
              <a:r>
                <a:rPr lang="fi-FI" sz="1200" dirty="0" smtClean="0"/>
                <a:t>          "form": [      {</a:t>
              </a:r>
            </a:p>
            <a:p>
              <a:r>
                <a:rPr lang="fi-FI" sz="1200" dirty="0" smtClean="0"/>
                <a:t>              "href": ”https://mylamp.example.com:5683/status",</a:t>
              </a:r>
            </a:p>
            <a:p>
              <a:r>
                <a:rPr lang="fi-FI" sz="1200" dirty="0" smtClean="0"/>
                <a:t>              "mediaType": "application/json",</a:t>
              </a:r>
            </a:p>
            <a:p>
              <a:r>
                <a:rPr lang="fi-FI" sz="1200" dirty="0" smtClean="0"/>
                <a:t>              "security": ”none"</a:t>
              </a:r>
            </a:p>
            <a:p>
              <a:r>
                <a:rPr lang="fi-FI" sz="1200" dirty="0" smtClean="0"/>
                <a:t>            },</a:t>
              </a:r>
            </a:p>
            <a:p>
              <a:r>
                <a:rPr lang="en-GB" sz="1200" dirty="0" smtClean="0"/>
                <a:t>…</a:t>
              </a:r>
              <a:endParaRPr lang="fi-FI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1331" y="3457897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8219" y="3222046"/>
              <a:ext cx="1210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invokeAction</a:t>
              </a:r>
              <a:r>
                <a:rPr lang="en-GB" sz="1400" dirty="0" smtClean="0"/>
                <a:t>(“toggle”)</a:t>
              </a:r>
              <a:endParaRPr lang="fi-FI" sz="1400" dirty="0"/>
            </a:p>
          </p:txBody>
        </p:sp>
        <p:sp>
          <p:nvSpPr>
            <p:cNvPr id="22" name="Curved Left Arrow 21"/>
            <p:cNvSpPr/>
            <p:nvPr/>
          </p:nvSpPr>
          <p:spPr>
            <a:xfrm>
              <a:off x="3260154" y="3616001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8021" y="3310655"/>
              <a:ext cx="3426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</a:t>
              </a:r>
              <a:r>
                <a:rPr lang="en-GB" sz="1400" dirty="0" smtClean="0"/>
                <a:t>. Check what security credentials required for this action (or property etc.), do required actions specified in TD to obtain them, if needed (might already have credentials)</a:t>
              </a:r>
              <a:endParaRPr lang="fi-FI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140016" y="4750274"/>
              <a:ext cx="3943696" cy="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64520" y="4482411"/>
              <a:ext cx="3134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</a:t>
              </a:r>
              <a:r>
                <a:rPr lang="en-GB" sz="1400" dirty="0" smtClean="0"/>
                <a:t>ctual invocation of action(“toggle”)</a:t>
              </a:r>
              <a:endParaRPr lang="fi-FI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3114855" y="5194328"/>
              <a:ext cx="3968857" cy="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78776" y="4933443"/>
              <a:ext cx="2166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Result of action or error</a:t>
              </a:r>
              <a:endParaRPr lang="fi-FI" sz="1400" dirty="0"/>
            </a:p>
          </p:txBody>
        </p:sp>
        <p:sp>
          <p:nvSpPr>
            <p:cNvPr id="28" name="Curved Left Arrow 27"/>
            <p:cNvSpPr/>
            <p:nvPr/>
          </p:nvSpPr>
          <p:spPr>
            <a:xfrm>
              <a:off x="3174241" y="5326778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36200" y="5363201"/>
              <a:ext cx="3582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3. If error, check if it is due to security, retry obtaining credentials and then retry action.</a:t>
              </a:r>
              <a:endParaRPr lang="fi-FI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466492" y="6083062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53842" y="5802551"/>
              <a:ext cx="1530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Result of action or security error </a:t>
              </a:r>
              <a:endParaRPr lang="fi-FI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7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10514</TotalTime>
  <Words>862</Words>
  <Application>Microsoft Office PowerPoint</Application>
  <PresentationFormat>Custom</PresentationFormat>
  <Paragraphs>242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HG明朝E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WoT scripts &amp; security – Flow 1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Reshetova, Elena</dc:creator>
  <cp:keywords>CTPClassification=CTP_NT</cp:keywords>
  <dc:description/>
  <cp:lastModifiedBy>Reshetova, Elena</cp:lastModifiedBy>
  <cp:revision>60</cp:revision>
  <dcterms:created xsi:type="dcterms:W3CDTF">2017-09-07T06:54:09Z</dcterms:created>
  <dcterms:modified xsi:type="dcterms:W3CDTF">2019-06-11T13:17:27Z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Intel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TitusGUID">
    <vt:lpwstr>6c8af034-5a07-4c0a-8dd2-c9d9704fd10d</vt:lpwstr>
  </property>
  <property fmtid="{D5CDD505-2E9C-101B-9397-08002B2CF9AE}" pid="14" name="CTP_TimeStamp">
    <vt:lpwstr>2018-04-22 08:34:33Z</vt:lpwstr>
  </property>
  <property fmtid="{D5CDD505-2E9C-101B-9397-08002B2CF9AE}" pid="15" name="CTP_BU">
    <vt:lpwstr>NA</vt:lpwstr>
  </property>
  <property fmtid="{D5CDD505-2E9C-101B-9397-08002B2CF9AE}" pid="16" name="CTP_IDSID">
    <vt:lpwstr>NA</vt:lpwstr>
  </property>
  <property fmtid="{D5CDD505-2E9C-101B-9397-08002B2CF9AE}" pid="17" name="CTP_WWID">
    <vt:lpwstr>NA</vt:lpwstr>
  </property>
  <property fmtid="{D5CDD505-2E9C-101B-9397-08002B2CF9AE}" pid="18" name="CTPClassification">
    <vt:lpwstr>CTP_NT</vt:lpwstr>
  </property>
</Properties>
</file>