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8" r:id="rId4"/>
    <p:sldId id="265" r:id="rId5"/>
    <p:sldId id="266" r:id="rId6"/>
  </p:sldIdLst>
  <p:sldSz cx="12198350" cy="6858000"/>
  <p:notesSz cx="6858000" cy="9144000"/>
  <p:custDataLst>
    <p:tags r:id="rId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D9DFF"/>
    <a:srgbClr val="7F7F7F"/>
    <a:srgbClr val="D2DEDF"/>
    <a:srgbClr val="3B3BFF"/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4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8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coap:methodCode</a:t>
            </a:r>
            <a:r>
              <a:rPr lang="en-US" dirty="0" smtClean="0"/>
              <a:t> = PUT</a:t>
            </a:r>
          </a:p>
          <a:p>
            <a:r>
              <a:rPr lang="en-US" dirty="0" err="1" smtClean="0"/>
              <a:t>coap:optionNumber</a:t>
            </a:r>
            <a:r>
              <a:rPr lang="en-US" dirty="0" smtClean="0"/>
              <a:t> 2053 = OCF-Content-Format-Version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8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2018-11-05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pull/27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</a:t>
            </a:r>
            <a:r>
              <a:rPr lang="en-US" sz="4800" b="1" dirty="0" smtClean="0"/>
              <a:t>Things</a:t>
            </a:r>
            <a:br>
              <a:rPr lang="en-US" sz="4800" b="1" dirty="0" smtClean="0"/>
            </a:br>
            <a:r>
              <a:rPr lang="en-US" sz="4800" b="1" dirty="0" smtClean="0"/>
              <a:t>Security Definitions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 smtClean="0"/>
              <a:t>5 November </a:t>
            </a:r>
            <a:r>
              <a:rPr lang="de-DE" sz="3200" dirty="0" smtClean="0"/>
              <a:t>2018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268761"/>
            <a:ext cx="10978515" cy="4857404"/>
          </a:xfrm>
        </p:spPr>
        <p:txBody>
          <a:bodyPr/>
          <a:lstStyle/>
          <a:p>
            <a:r>
              <a:rPr lang="en-US" dirty="0" smtClean="0"/>
              <a:t>Add new "</a:t>
            </a:r>
            <a:r>
              <a:rPr lang="en-US" dirty="0" err="1" smtClean="0"/>
              <a:t>securityDefinitions</a:t>
            </a:r>
            <a:r>
              <a:rPr lang="en-US" dirty="0" smtClean="0"/>
              <a:t>" section</a:t>
            </a:r>
          </a:p>
          <a:p>
            <a:r>
              <a:rPr lang="en-US" dirty="0" smtClean="0"/>
              <a:t>Map of names to </a:t>
            </a:r>
            <a:r>
              <a:rPr lang="en-US" dirty="0" err="1" smtClean="0"/>
              <a:t>SecurityScheme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Defined names (@ids) can be used later in place of </a:t>
            </a:r>
            <a:r>
              <a:rPr lang="en-US" dirty="0" err="1" smtClean="0"/>
              <a:t>SecurityScheme</a:t>
            </a:r>
            <a:r>
              <a:rPr lang="en-US" dirty="0" smtClean="0"/>
              <a:t> objects in "security" configurations</a:t>
            </a:r>
          </a:p>
          <a:p>
            <a:r>
              <a:rPr lang="en-US" dirty="0" smtClean="0"/>
              <a:t>Definitions themselves do not do anything</a:t>
            </a:r>
          </a:p>
          <a:p>
            <a:r>
              <a:rPr lang="en-US" dirty="0" smtClean="0"/>
              <a:t>Semantics of "security" do not change, except for substitution of defined names</a:t>
            </a:r>
          </a:p>
          <a:p>
            <a:pPr marL="0" indent="0">
              <a:buNone/>
            </a:pPr>
            <a:r>
              <a:rPr lang="en-US" dirty="0" smtClean="0"/>
              <a:t>HOWEVER: It may not be possible to use "@id or object" in "security", or at least I haven't figured out how to do it yet…</a:t>
            </a:r>
          </a:p>
          <a:p>
            <a:pPr marL="0" indent="0">
              <a:buNone/>
            </a:pPr>
            <a:r>
              <a:rPr lang="en-US" dirty="0"/>
              <a:t>PR: </a:t>
            </a:r>
            <a:r>
              <a:rPr lang="en-US" dirty="0">
                <a:hlinkClick r:id="rId2"/>
              </a:rPr>
              <a:t>https://github.com/w3c/wot-thing-description/pull/277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5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642791" y="980728"/>
            <a:ext cx="9041218" cy="54107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security" </a:t>
            </a:r>
            <a:r>
              <a:rPr lang="de-DE" sz="1600" dirty="0">
                <a:latin typeface="Consolas" panose="020B0609020204030204" pitchFamily="49" charset="0"/>
              </a:rPr>
              <a:t>: [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"oauth2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 lvl="0" defTabSz="1219535">
              <a:lnSpc>
                <a:spcPct val="90000"/>
              </a:lnSpc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}],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 </a:t>
            </a:r>
            <a:r>
              <a:rPr lang="de-DE" sz="1600" dirty="0" smtClean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latin typeface="Consolas" panose="020B0609020204030204" pitchFamily="49" charset="0"/>
              </a:rPr>
              <a:t>[{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 smtClean="0">
                <a:latin typeface="Consolas" panose="020B0609020204030204" pitchFamily="49" charset="0"/>
              </a:rPr>
              <a:t>: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"digest"</a:t>
            </a:r>
            <a:r>
              <a:rPr lang="de-DE" sz="1600" dirty="0" smtClean="0">
                <a:latin typeface="Consolas" panose="020B0609020204030204" pitchFamily="49" charset="0"/>
              </a:rPr>
              <a:t>}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4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197662" y="836712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Default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770583" y="3789040"/>
            <a:ext cx="2247469" cy="1118988"/>
          </a:xfrm>
          <a:prstGeom prst="cloudCallout">
            <a:avLst>
              <a:gd name="adj1" fmla="val 70097"/>
              <a:gd name="adj2" fmla="val 382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Overridden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412070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Security Definitions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642791" y="980728"/>
            <a:ext cx="904121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securityDefinitions" 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latin typeface="Consolas" panose="020B0609020204030204" pitchFamily="49" charset="0"/>
              </a:rPr>
              <a:t>{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"oauthScheme": 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"oauth2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 lvl="0" defTabSz="1219535">
              <a:lnSpc>
                <a:spcPct val="90000"/>
              </a:lnSpc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}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"security" </a:t>
            </a:r>
            <a:r>
              <a:rPr lang="de-DE" sz="1600" dirty="0">
                <a:latin typeface="Consolas" panose="020B0609020204030204" pitchFamily="49" charset="0"/>
              </a:rPr>
              <a:t>: [{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"digest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}]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security" 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latin typeface="Consolas" panose="020B0609020204030204" pitchFamily="49" charset="0"/>
              </a:rPr>
              <a:t>[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"oauthScheme"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122511" y="1772816"/>
            <a:ext cx="2247469" cy="1118988"/>
          </a:xfrm>
          <a:prstGeom prst="cloudCallout">
            <a:avLst>
              <a:gd name="adj1" fmla="val 62443"/>
              <a:gd name="adj2" fmla="val 293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Default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  <p:sp>
        <p:nvSpPr>
          <p:cNvPr id="7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90093" y="260648"/>
            <a:ext cx="2247469" cy="1118988"/>
          </a:xfrm>
          <a:prstGeom prst="cloudCallout">
            <a:avLst>
              <a:gd name="adj1" fmla="val 66874"/>
              <a:gd name="adj2" fmla="val 56028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Security Definition</a:t>
            </a:r>
            <a:endParaRPr lang="en-US" sz="2000" dirty="0"/>
          </a:p>
        </p:txBody>
      </p:sp>
      <p:sp>
        <p:nvSpPr>
          <p:cNvPr id="9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482551" y="3521620"/>
            <a:ext cx="2619845" cy="1402023"/>
          </a:xfrm>
          <a:prstGeom prst="cloudCallout">
            <a:avLst>
              <a:gd name="adj1" fmla="val 72145"/>
              <a:gd name="adj2" fmla="val 24839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Security Definition</a:t>
            </a:r>
            <a:br>
              <a:rPr lang="de-DE" sz="2000" dirty="0" smtClean="0"/>
            </a:br>
            <a:r>
              <a:rPr lang="de-DE" sz="2000" dirty="0" smtClean="0"/>
              <a:t>Use (and Override)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66562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with</a:t>
            </a:r>
            <a:r>
              <a:rPr lang="en-US" dirty="0" smtClean="0"/>
              <a:t> Security Definitions</a:t>
            </a:r>
            <a:endParaRPr lang="en-US" dirty="0"/>
          </a:p>
        </p:txBody>
      </p:sp>
      <p:sp>
        <p:nvSpPr>
          <p:cNvPr id="8" name="Rectangle 3"/>
          <p:cNvSpPr/>
          <p:nvPr/>
        </p:nvSpPr>
        <p:spPr>
          <a:xfrm>
            <a:off x="2426767" y="908720"/>
            <a:ext cx="9041218" cy="629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"securityDefinitions" 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latin typeface="Consolas" panose="020B0609020204030204" pitchFamily="49" charset="0"/>
              </a:rPr>
              <a:t>{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"oauthScheme": </a:t>
            </a:r>
            <a:r>
              <a:rPr lang="de-DE" sz="1600" dirty="0" smtClean="0"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"oauth2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 lvl="0" defTabSz="1219535">
              <a:lnSpc>
                <a:spcPct val="90000"/>
              </a:lnSpc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authenticationUrl"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"https://authority-issuing.example.org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   },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"digestScheme":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scheme"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digest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latin typeface="Consolas" panose="020B0609020204030204" pitchFamily="49" charset="0"/>
              </a:rPr>
              <a:t>}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"security" 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latin typeface="Consolas" panose="020B0609020204030204" pitchFamily="49" charset="0"/>
              </a:rPr>
              <a:t>[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"digestScheme"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  <a:endParaRPr lang="de-DE" sz="1600" b="1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properties"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brightness"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...</a:t>
            </a:r>
            <a:b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 smtClean="0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"https://portal.com/things/lamp45/pwr"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smtClean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b="1" dirty="0" smtClean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security" 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latin typeface="Consolas" panose="020B0609020204030204" pitchFamily="49" charset="0"/>
              </a:rPr>
              <a:t>[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"oauthScheme"</a:t>
            </a:r>
            <a:r>
              <a:rPr lang="de-DE" sz="1600" dirty="0" smtClean="0">
                <a:latin typeface="Consolas" panose="020B0609020204030204" pitchFamily="49" charset="0"/>
              </a:rPr>
              <a:t>]</a:t>
            </a:r>
            <a:endParaRPr lang="de-DE" sz="16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"href"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portal.com/things/lamp45/pwr"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"mediaType"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de-DE" sz="16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de-DE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10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66705" y="980728"/>
            <a:ext cx="2247469" cy="1118988"/>
          </a:xfrm>
          <a:prstGeom prst="cloudCallout">
            <a:avLst>
              <a:gd name="adj1" fmla="val 69694"/>
              <a:gd name="adj2" fmla="val -2407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Security Definitions</a:t>
            </a:r>
            <a:endParaRPr lang="en-US" sz="2000" dirty="0"/>
          </a:p>
        </p:txBody>
      </p:sp>
      <p:sp>
        <p:nvSpPr>
          <p:cNvPr id="12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1" y="2869506"/>
            <a:ext cx="2247469" cy="1118988"/>
          </a:xfrm>
          <a:prstGeom prst="cloudCallout">
            <a:avLst>
              <a:gd name="adj1" fmla="val 59623"/>
              <a:gd name="adj2" fmla="val -3378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Default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xmlns="" id="{DC96D5A0-9077-421F-920D-EC4EDE6FBF4C}"/>
              </a:ext>
            </a:extLst>
          </p:cNvPr>
          <p:cNvSpPr/>
          <p:nvPr/>
        </p:nvSpPr>
        <p:spPr>
          <a:xfrm>
            <a:off x="572666" y="4337720"/>
            <a:ext cx="2247469" cy="1118988"/>
          </a:xfrm>
          <a:prstGeom prst="cloudCallout">
            <a:avLst>
              <a:gd name="adj1" fmla="val 80571"/>
              <a:gd name="adj2" fmla="val -10317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smtClean="0"/>
              <a:t>Overridden</a:t>
            </a:r>
          </a:p>
          <a:p>
            <a:pPr algn="ctr"/>
            <a:r>
              <a:rPr lang="de-DE" sz="2000" dirty="0" smtClean="0"/>
              <a:t>Security Scheme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688269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303</Words>
  <Application>Microsoft Office PowerPoint</Application>
  <PresentationFormat>Custom</PresentationFormat>
  <Paragraphs>111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Times New Roman</vt:lpstr>
      <vt:lpstr>Wingdings</vt:lpstr>
      <vt:lpstr>Larissa</vt:lpstr>
      <vt:lpstr>W3C Web of Things Security Definitions</vt:lpstr>
      <vt:lpstr>Security Definitions</vt:lpstr>
      <vt:lpstr>Current Security</vt:lpstr>
      <vt:lpstr>With Security Definitions</vt:lpstr>
      <vt:lpstr>Alternative with Security Definitions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141</cp:revision>
  <dcterms:created xsi:type="dcterms:W3CDTF">2018-05-15T12:31:41Z</dcterms:created>
  <dcterms:modified xsi:type="dcterms:W3CDTF">2018-11-05T12:42:20Z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2f572094-c6a8-4365-846f-f30b88329da0</vt:lpwstr>
  </property>
  <property fmtid="{D5CDD505-2E9C-101B-9397-08002B2CF9AE}" pid="3" name="CTP_TimeStamp">
    <vt:lpwstr>2018-11-05 12:42:20Z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