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4" r:id="rId4"/>
    <p:sldId id="266" r:id="rId5"/>
    <p:sldId id="268" r:id="rId6"/>
    <p:sldId id="258" r:id="rId7"/>
    <p:sldId id="259" r:id="rId8"/>
    <p:sldId id="260" r:id="rId9"/>
    <p:sldId id="267" r:id="rId10"/>
    <p:sldId id="265" r:id="rId11"/>
    <p:sldId id="263" r:id="rId12"/>
    <p:sldId id="261" r:id="rId13"/>
  </p:sldIdLst>
  <p:sldSz cx="12198350" cy="6858000"/>
  <p:notesSz cx="6858000" cy="9144000"/>
  <p:custDataLst>
    <p:tags r:id="rId15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2DEDF"/>
    <a:srgbClr val="3B3BFF"/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0" y="52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6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2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2018-10-25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52" TargetMode="External"/><Relationship Id="rId2" Type="http://schemas.openxmlformats.org/officeDocument/2006/relationships/hyperlink" Target="https://datatracker.ietf.org/doc/rfc792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</a:t>
            </a:r>
            <a:r>
              <a:rPr lang="en-US" sz="4800" b="1" dirty="0" smtClean="0"/>
              <a:t>Things</a:t>
            </a:r>
            <a:br>
              <a:rPr lang="en-US" sz="4800" b="1" dirty="0" smtClean="0"/>
            </a:br>
            <a:r>
              <a:rPr lang="en-US" sz="4800" b="1" dirty="0" smtClean="0"/>
              <a:t>Security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 smtClean="0"/>
              <a:t>25 </a:t>
            </a:r>
            <a:r>
              <a:rPr lang="de-DE" sz="3200" dirty="0" smtClean="0"/>
              <a:t>October 2018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073429"/>
          </a:xfrm>
        </p:spPr>
        <p:txBody>
          <a:bodyPr/>
          <a:lstStyle/>
          <a:p>
            <a:r>
              <a:rPr lang="en-US" dirty="0" smtClean="0"/>
              <a:t>Add Additional "Context Leak" Privacy Consideration to TD Specification</a:t>
            </a:r>
          </a:p>
          <a:p>
            <a:pPr lvl="1"/>
            <a:r>
              <a:rPr lang="en-US" dirty="0" smtClean="0"/>
              <a:t>Privacy Risk: Dereferencing context file can leak information about devices</a:t>
            </a:r>
          </a:p>
          <a:p>
            <a:pPr lvl="1"/>
            <a:r>
              <a:rPr lang="en-US" dirty="0" smtClean="0"/>
              <a:t>Suggested Mitigation: Implementations SHOULD cache or hard-code fixed vocabularies</a:t>
            </a:r>
          </a:p>
          <a:p>
            <a:pPr lvl="1"/>
            <a:r>
              <a:rPr lang="en-US" dirty="0" smtClean="0"/>
              <a:t>Following example of XML resolvers</a:t>
            </a:r>
          </a:p>
          <a:p>
            <a:r>
              <a:rPr lang="en-US" dirty="0" smtClean="0"/>
              <a:t>Complete Best Practices Document</a:t>
            </a:r>
          </a:p>
          <a:p>
            <a:pPr lvl="1"/>
            <a:r>
              <a:rPr lang="en-US" dirty="0" smtClean="0"/>
              <a:t>Defines which protocols and scheme combinations are to be tested</a:t>
            </a:r>
          </a:p>
          <a:p>
            <a:pPr lvl="1"/>
            <a:r>
              <a:rPr lang="en-US" dirty="0" smtClean="0"/>
              <a:t>Reorganize so only best practices relevant to testing are included</a:t>
            </a:r>
          </a:p>
          <a:p>
            <a:pPr lvl="1"/>
            <a:r>
              <a:rPr lang="en-US" dirty="0" smtClean="0"/>
              <a:t>General recommendations should be moved to Security and Privacy Considerations Note</a:t>
            </a:r>
          </a:p>
          <a:p>
            <a:r>
              <a:rPr lang="en-US" dirty="0" smtClean="0"/>
              <a:t>Add Functional Security Assertions and Test Specifications</a:t>
            </a:r>
          </a:p>
          <a:p>
            <a:r>
              <a:rPr lang="en-US" dirty="0" smtClean="0"/>
              <a:t>Specify Non-Functional Security Tests</a:t>
            </a:r>
          </a:p>
          <a:p>
            <a:pPr lvl="1"/>
            <a:r>
              <a:rPr lang="en-US" dirty="0" smtClean="0"/>
              <a:t>Adversarial tests, e.g. using Burp Suite to test vulnerability of HTTP-based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Proposal: Security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4983164"/>
          </a:xfrm>
        </p:spPr>
        <p:txBody>
          <a:bodyPr/>
          <a:lstStyle/>
          <a:p>
            <a:r>
              <a:rPr lang="en-US" dirty="0" smtClean="0"/>
              <a:t>Summary: </a:t>
            </a:r>
          </a:p>
          <a:p>
            <a:pPr lvl="1"/>
            <a:r>
              <a:rPr lang="en-US" dirty="0" smtClean="0"/>
              <a:t>Allow named definitions of "security scheme" objects</a:t>
            </a:r>
          </a:p>
          <a:p>
            <a:pPr lvl="1"/>
            <a:r>
              <a:rPr lang="en-US" dirty="0" smtClean="0"/>
              <a:t>Names could then be used in place of scheme objects</a:t>
            </a:r>
          </a:p>
          <a:p>
            <a:pPr lvl="1"/>
            <a:r>
              <a:rPr lang="en-US" dirty="0" smtClean="0"/>
              <a:t>Would avoid redundant definition of scheme objects</a:t>
            </a:r>
          </a:p>
          <a:p>
            <a:pPr lvl="1"/>
            <a:r>
              <a:rPr lang="en-US" dirty="0" smtClean="0"/>
              <a:t>Definitions would be given in a separate block at the Thing level</a:t>
            </a:r>
          </a:p>
          <a:p>
            <a:r>
              <a:rPr lang="en-US" dirty="0" smtClean="0"/>
              <a:t>If we still want it, we can still make a formal PR against the TD spec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t's just a convenience feature</a:t>
            </a:r>
          </a:p>
          <a:p>
            <a:pPr lvl="1"/>
            <a:r>
              <a:rPr lang="en-US" dirty="0" smtClean="0"/>
              <a:t>It complicates implementations</a:t>
            </a:r>
          </a:p>
          <a:p>
            <a:pPr lvl="1"/>
            <a:r>
              <a:rPr lang="en-US" dirty="0" smtClean="0"/>
              <a:t>Current overriding mechanism seems to avoid most redundancy</a:t>
            </a:r>
          </a:p>
          <a:p>
            <a:pPr lvl="1"/>
            <a:r>
              <a:rPr lang="en-US" dirty="0" smtClean="0"/>
              <a:t>A more general "definitions" mechanism might be better</a:t>
            </a:r>
          </a:p>
        </p:txBody>
      </p:sp>
    </p:spTree>
    <p:extLst>
      <p:ext uri="{BB962C8B-B14F-4D97-AF65-F5344CB8AC3E}">
        <p14:creationId xmlns:p14="http://schemas.microsoft.com/office/powerpoint/2010/main" val="299057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2132856"/>
          </a:xfrm>
        </p:spPr>
        <p:txBody>
          <a:bodyPr/>
          <a:lstStyle/>
          <a:p>
            <a:r>
              <a:rPr lang="en-US" dirty="0" smtClean="0"/>
              <a:t>Proposed Terminology Change</a:t>
            </a:r>
            <a:br>
              <a:rPr lang="en-US" dirty="0" smtClean="0"/>
            </a:br>
            <a:r>
              <a:rPr lang="en-US" sz="2800" dirty="0" smtClean="0"/>
              <a:t>(Additional proposal, not yet brought </a:t>
            </a:r>
            <a:r>
              <a:rPr lang="en-US" sz="2800" dirty="0"/>
              <a:t>up in meeting or </a:t>
            </a:r>
            <a:r>
              <a:rPr lang="en-US" sz="2800" dirty="0" smtClean="0"/>
              <a:t>issues…)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916832"/>
            <a:ext cx="10978515" cy="4209332"/>
          </a:xfrm>
        </p:spPr>
        <p:txBody>
          <a:bodyPr/>
          <a:lstStyle/>
          <a:p>
            <a:r>
              <a:rPr lang="en-US" dirty="0" smtClean="0"/>
              <a:t>Remove "</a:t>
            </a:r>
            <a:r>
              <a:rPr lang="en-US" dirty="0" err="1" smtClean="0"/>
              <a:t>Url</a:t>
            </a:r>
            <a:r>
              <a:rPr lang="en-US" dirty="0" smtClean="0"/>
              <a:t>" from any scheme parameters that have them</a:t>
            </a:r>
          </a:p>
          <a:p>
            <a:r>
              <a:rPr lang="en-US" dirty="0" smtClean="0"/>
              <a:t>For example, "</a:t>
            </a:r>
            <a:r>
              <a:rPr lang="en-US" dirty="0" err="1" smtClean="0"/>
              <a:t>authorizationUrl</a:t>
            </a:r>
            <a:r>
              <a:rPr lang="en-US" dirty="0" smtClean="0"/>
              <a:t>" -&gt; "authorization"</a:t>
            </a:r>
          </a:p>
          <a:p>
            <a:r>
              <a:rPr lang="en-US" dirty="0" smtClean="0"/>
              <a:t>Argument to not change: consistency with </a:t>
            </a:r>
            <a:r>
              <a:rPr lang="en-US" dirty="0" err="1" smtClean="0"/>
              <a:t>OpenAPI</a:t>
            </a:r>
            <a:endParaRPr lang="en-US" dirty="0" smtClean="0"/>
          </a:p>
          <a:p>
            <a:pPr lvl="1"/>
            <a:r>
              <a:rPr lang="en-US" dirty="0" smtClean="0"/>
              <a:t>But, there are many other inconsistencies with </a:t>
            </a:r>
            <a:r>
              <a:rPr lang="en-US" dirty="0" err="1" smtClean="0"/>
              <a:t>OpenAPI</a:t>
            </a:r>
            <a:endParaRPr lang="en-US" dirty="0" smtClean="0"/>
          </a:p>
          <a:p>
            <a:r>
              <a:rPr lang="en-US" dirty="0" smtClean="0"/>
              <a:t>Arguments to change:</a:t>
            </a:r>
          </a:p>
          <a:p>
            <a:pPr lvl="1"/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Internal consistency (other URI-valued parameters do not use this convention)</a:t>
            </a:r>
          </a:p>
          <a:p>
            <a:pPr lvl="1"/>
            <a:r>
              <a:rPr lang="en-US" dirty="0" smtClean="0"/>
              <a:t>Should really be "Uri" anyway, but this would be inconsistent with </a:t>
            </a:r>
            <a:r>
              <a:rPr lang="en-US" dirty="0" err="1" smtClean="0"/>
              <a:t>OpenAPI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02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4983164"/>
          </a:xfrm>
        </p:spPr>
        <p:txBody>
          <a:bodyPr/>
          <a:lstStyle/>
          <a:p>
            <a:r>
              <a:rPr lang="en-US" dirty="0" smtClean="0"/>
              <a:t>Summary of Recent Work</a:t>
            </a:r>
          </a:p>
          <a:p>
            <a:r>
              <a:rPr lang="en-US" dirty="0" smtClean="0"/>
              <a:t>Summary of Special Security Meeting</a:t>
            </a:r>
          </a:p>
          <a:p>
            <a:r>
              <a:rPr lang="en-US" dirty="0" smtClean="0"/>
              <a:t>Summary of HTTPS Local Meeting</a:t>
            </a:r>
          </a:p>
          <a:p>
            <a:r>
              <a:rPr lang="en-US" dirty="0" smtClean="0"/>
              <a:t>Opens</a:t>
            </a:r>
          </a:p>
          <a:p>
            <a:r>
              <a:rPr lang="en-US" dirty="0" smtClean="0"/>
              <a:t>To Do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Deferred </a:t>
            </a:r>
          </a:p>
          <a:p>
            <a:pPr lvl="2"/>
            <a:r>
              <a:rPr lang="en-US" dirty="0" smtClean="0"/>
              <a:t>Security definitions</a:t>
            </a:r>
          </a:p>
          <a:p>
            <a:pPr lvl="1"/>
            <a:r>
              <a:rPr lang="en-US" dirty="0" smtClean="0"/>
              <a:t>Proposed Terminology Change</a:t>
            </a:r>
          </a:p>
          <a:p>
            <a:pPr lvl="2"/>
            <a:r>
              <a:rPr lang="en-US" dirty="0" smtClean="0"/>
              <a:t>Last minute, not currently an issue</a:t>
            </a:r>
          </a:p>
        </p:txBody>
      </p:sp>
    </p:spTree>
    <p:extLst>
      <p:ext uri="{BB962C8B-B14F-4D97-AF65-F5344CB8AC3E}">
        <p14:creationId xmlns:p14="http://schemas.microsoft.com/office/powerpoint/2010/main" val="410101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Recent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268761"/>
            <a:ext cx="10978515" cy="4857404"/>
          </a:xfrm>
        </p:spPr>
        <p:txBody>
          <a:bodyPr/>
          <a:lstStyle/>
          <a:p>
            <a:r>
              <a:rPr lang="en-US" dirty="0" smtClean="0"/>
              <a:t>Addition of </a:t>
            </a:r>
            <a:r>
              <a:rPr lang="en-US" dirty="0" err="1" smtClean="0"/>
              <a:t>CoAPS</a:t>
            </a:r>
            <a:r>
              <a:rPr lang="en-US" dirty="0" smtClean="0"/>
              <a:t> Security Schemes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psk</a:t>
            </a:r>
            <a:r>
              <a:rPr lang="en-US" dirty="0" smtClean="0"/>
              <a:t>": pre-shared (symmetric) keys</a:t>
            </a:r>
          </a:p>
          <a:p>
            <a:pPr lvl="1"/>
            <a:r>
              <a:rPr lang="en-US" dirty="0" smtClean="0"/>
              <a:t>"public": raw asymmetric key pairs</a:t>
            </a:r>
          </a:p>
          <a:p>
            <a:pPr lvl="1"/>
            <a:r>
              <a:rPr lang="en-US" dirty="0" smtClean="0"/>
              <a:t>"cert": asymmetric key pairs contained </a:t>
            </a:r>
            <a:r>
              <a:rPr lang="en-US" dirty="0"/>
              <a:t>in X.509 certificates</a:t>
            </a:r>
            <a:endParaRPr lang="en-US" dirty="0" smtClean="0"/>
          </a:p>
          <a:p>
            <a:pPr lvl="1"/>
            <a:r>
              <a:rPr lang="en-US" dirty="0" smtClean="0"/>
              <a:t>Three schemes are defined </a:t>
            </a:r>
            <a:r>
              <a:rPr lang="en-US" dirty="0"/>
              <a:t>in </a:t>
            </a:r>
            <a:r>
              <a:rPr lang="en-US" dirty="0" smtClean="0">
                <a:hlinkClick r:id="rId2"/>
              </a:rPr>
              <a:t>IETF RFC7925</a:t>
            </a:r>
            <a:r>
              <a:rPr lang="en-US" dirty="0" smtClean="0"/>
              <a:t> (DTLS) </a:t>
            </a:r>
            <a:r>
              <a:rPr lang="en-US" dirty="0"/>
              <a:t>and </a:t>
            </a:r>
            <a:r>
              <a:rPr lang="en-US" dirty="0" smtClean="0">
                <a:hlinkClick r:id="rId3"/>
              </a:rPr>
              <a:t>IETF RFC7252</a:t>
            </a:r>
            <a:r>
              <a:rPr lang="en-US" dirty="0" smtClean="0"/>
              <a:t> (</a:t>
            </a:r>
            <a:r>
              <a:rPr lang="en-US" dirty="0" err="1" smtClean="0"/>
              <a:t>CoAP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and Privacy Considerations Sections in Normative Documents</a:t>
            </a:r>
          </a:p>
          <a:p>
            <a:pPr lvl="1"/>
            <a:r>
              <a:rPr lang="en-US" dirty="0" smtClean="0"/>
              <a:t>Thing Description</a:t>
            </a:r>
          </a:p>
          <a:p>
            <a:pPr lvl="1"/>
            <a:r>
              <a:rPr lang="en-US" dirty="0" smtClean="0"/>
              <a:t>Scripting API</a:t>
            </a:r>
          </a:p>
          <a:p>
            <a:r>
              <a:rPr lang="en-US" dirty="0" smtClean="0"/>
              <a:t>Updates to Security and Privacy Considerations W3C Note</a:t>
            </a:r>
          </a:p>
          <a:p>
            <a:pPr lvl="1"/>
            <a:r>
              <a:rPr lang="en-US" dirty="0" smtClean="0"/>
              <a:t>Privacy (Risks and Mitigations), Use Cases</a:t>
            </a:r>
          </a:p>
          <a:p>
            <a:pPr lvl="1"/>
            <a:r>
              <a:rPr lang="en-US" dirty="0" smtClean="0"/>
              <a:t>Publication still pending</a:t>
            </a:r>
          </a:p>
          <a:p>
            <a:r>
              <a:rPr lang="en-US" dirty="0" smtClean="0"/>
              <a:t>(WIP) Best Practices Document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53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Security Meeting (Monday Oct 22)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4983164"/>
          </a:xfrm>
        </p:spPr>
        <p:txBody>
          <a:bodyPr/>
          <a:lstStyle/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Link to normative documents, </a:t>
            </a:r>
            <a:r>
              <a:rPr lang="en-US" dirty="0" err="1" smtClean="0"/>
              <a:t>eg</a:t>
            </a:r>
            <a:r>
              <a:rPr lang="en-US" dirty="0" smtClean="0"/>
              <a:t> for MQTTS, use "basic" + "</a:t>
            </a:r>
            <a:r>
              <a:rPr lang="en-US" dirty="0" err="1" smtClean="0"/>
              <a:t>psk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Review of Lyon </a:t>
            </a:r>
            <a:r>
              <a:rPr lang="en-US" dirty="0" err="1" smtClean="0"/>
              <a:t>Plugfest</a:t>
            </a:r>
            <a:r>
              <a:rPr lang="en-US" dirty="0" smtClean="0"/>
              <a:t> security testing experiments</a:t>
            </a:r>
          </a:p>
          <a:p>
            <a:r>
              <a:rPr lang="en-US" dirty="0" smtClean="0"/>
              <a:t>Review of Normative </a:t>
            </a:r>
            <a:r>
              <a:rPr lang="en-US" dirty="0"/>
              <a:t>Security </a:t>
            </a:r>
            <a:r>
              <a:rPr lang="en-US" dirty="0" smtClean="0"/>
              <a:t>Considerations</a:t>
            </a:r>
          </a:p>
          <a:p>
            <a:pPr lvl="1"/>
            <a:r>
              <a:rPr lang="en-US" dirty="0" smtClean="0"/>
              <a:t>Scripting API</a:t>
            </a:r>
          </a:p>
          <a:p>
            <a:pPr lvl="1"/>
            <a:r>
              <a:rPr lang="en-US" dirty="0" smtClean="0"/>
              <a:t>Thing </a:t>
            </a:r>
            <a:r>
              <a:rPr lang="en-US" dirty="0"/>
              <a:t>Description</a:t>
            </a:r>
          </a:p>
          <a:p>
            <a:r>
              <a:rPr lang="en-US" dirty="0" smtClean="0"/>
              <a:t>Additional </a:t>
            </a:r>
            <a:r>
              <a:rPr lang="en-US" dirty="0"/>
              <a:t>Security </a:t>
            </a:r>
            <a:r>
              <a:rPr lang="en-US" dirty="0" smtClean="0"/>
              <a:t>Schemes</a:t>
            </a:r>
          </a:p>
          <a:p>
            <a:pPr lvl="1"/>
            <a:r>
              <a:rPr lang="en-US" dirty="0" smtClean="0"/>
              <a:t>Proposal: allow "</a:t>
            </a:r>
            <a:r>
              <a:rPr lang="en-US" dirty="0" err="1" smtClean="0"/>
              <a:t>psk</a:t>
            </a:r>
            <a:r>
              <a:rPr lang="en-US" dirty="0"/>
              <a:t>"</a:t>
            </a:r>
            <a:r>
              <a:rPr lang="en-US" dirty="0" smtClean="0"/>
              <a:t>, "public", or "cert" </a:t>
            </a:r>
            <a:r>
              <a:rPr lang="en-US" dirty="0"/>
              <a:t>with HTTPS </a:t>
            </a:r>
            <a:r>
              <a:rPr lang="en-US" dirty="0" smtClean="0"/>
              <a:t>to support local HTTPS</a:t>
            </a:r>
          </a:p>
          <a:p>
            <a:pPr lvl="1"/>
            <a:r>
              <a:rPr lang="en-US" dirty="0" smtClean="0"/>
              <a:t>Object security (we discussed a new scheme, however </a:t>
            </a:r>
            <a:r>
              <a:rPr lang="en-US" dirty="0" err="1" smtClean="0"/>
              <a:t>contentType</a:t>
            </a:r>
            <a:r>
              <a:rPr lang="en-US" dirty="0" smtClean="0"/>
              <a:t> resolves this)</a:t>
            </a:r>
            <a:endParaRPr lang="en-US" dirty="0"/>
          </a:p>
          <a:p>
            <a:r>
              <a:rPr lang="en-US" dirty="0" smtClean="0"/>
              <a:t>Plans </a:t>
            </a:r>
            <a:r>
              <a:rPr lang="en-US" dirty="0"/>
              <a:t>for Dec Online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r>
              <a:rPr lang="en-US" dirty="0" smtClean="0"/>
              <a:t>Pen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3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268761"/>
            <a:ext cx="10978515" cy="4857404"/>
          </a:xfrm>
        </p:spPr>
        <p:txBody>
          <a:bodyPr/>
          <a:lstStyle/>
          <a:p>
            <a:r>
              <a:rPr lang="en-US" dirty="0" smtClean="0"/>
              <a:t>Developed HTTPS Local Strawman Proposal</a:t>
            </a:r>
          </a:p>
          <a:p>
            <a:r>
              <a:rPr lang="en-US" dirty="0" smtClean="0"/>
              <a:t>Presented to HTTP Local CG on Thursday 24 October…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7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HTTPS Security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642791" y="980728"/>
            <a:ext cx="9041218" cy="65187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security" </a:t>
            </a:r>
            <a:r>
              <a:rPr lang="de-DE" sz="1600" dirty="0">
                <a:latin typeface="Consolas" panose="020B0609020204030204" pitchFamily="49" charset="0"/>
              </a:rPr>
              <a:t>: [</a:t>
            </a:r>
            <a:r>
              <a:rPr lang="de-DE" sz="1600" dirty="0" smtClean="0"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scheme"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"oauth2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 lvl="0" defTabSz="1219535">
              <a:lnSpc>
                <a:spcPct val="90000"/>
              </a:lnSpc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authenticationUrl"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"https://authority-issuing.example.org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scopes" </a:t>
            </a:r>
            <a:r>
              <a:rPr lang="de-DE" sz="1600" dirty="0"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"admin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de-DE" sz="1600" dirty="0">
                <a:solidFill>
                  <a:srgbClr val="3B3B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latin typeface="Consolas" panose="020B0609020204030204" pitchFamily="49" charset="0"/>
              </a:rPr>
              <a:t>}],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"https://portal.com/things/lamp45/pwr"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application/json"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        "scopes" </a:t>
            </a:r>
            <a:r>
              <a:rPr lang="de-DE" sz="1600" dirty="0" smtClean="0"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3B3BFF"/>
                </a:solidFill>
                <a:latin typeface="Consolas" panose="020B0609020204030204" pitchFamily="49" charset="0"/>
              </a:rPr>
              <a:t>"admin"</a:t>
            </a:r>
            <a:endParaRPr lang="de-DE" sz="1600" dirty="0">
              <a:solidFill>
                <a:srgbClr val="3B3B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portal.com/things/lamp45/pwr"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"security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 </a:t>
            </a:r>
            <a:r>
              <a:rPr lang="de-DE" sz="1600" dirty="0" smtClean="0">
                <a:latin typeface="Consolas" panose="020B0609020204030204" pitchFamily="49" charset="0"/>
              </a:rPr>
              <a:t>: [{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"scheme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"digest"</a:t>
            </a:r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dirty="0" smtClean="0">
                <a:latin typeface="Consolas" panose="020B0609020204030204" pitchFamily="49" charset="0"/>
              </a:rPr>
              <a:t>}]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4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197662" y="836712"/>
            <a:ext cx="2247469" cy="1118988"/>
          </a:xfrm>
          <a:prstGeom prst="cloudCallout">
            <a:avLst>
              <a:gd name="adj1" fmla="val 70097"/>
              <a:gd name="adj2" fmla="val 3822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Default</a:t>
            </a:r>
          </a:p>
          <a:p>
            <a:pPr algn="ctr"/>
            <a:r>
              <a:rPr lang="de-DE" sz="2000" dirty="0" smtClean="0"/>
              <a:t>Security Scheme</a:t>
            </a:r>
            <a:endParaRPr lang="en-US" sz="2000" dirty="0"/>
          </a:p>
        </p:txBody>
      </p:sp>
      <p:sp>
        <p:nvSpPr>
          <p:cNvPr id="5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842591" y="4509120"/>
            <a:ext cx="2247469" cy="1118988"/>
          </a:xfrm>
          <a:prstGeom prst="cloudCallout">
            <a:avLst>
              <a:gd name="adj1" fmla="val 70097"/>
              <a:gd name="adj2" fmla="val 3822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Overridden</a:t>
            </a:r>
          </a:p>
          <a:p>
            <a:pPr algn="ctr"/>
            <a:r>
              <a:rPr lang="de-DE" sz="2000" dirty="0" smtClean="0"/>
              <a:t>Security Scheme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412070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Local Strawman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930823" y="1314789"/>
            <a:ext cx="904121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"forms"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7F7F7F"/>
                </a:solidFill>
                <a:latin typeface="Consolas" panose="020B0609020204030204" pitchFamily="49" charset="0"/>
              </a:rPr>
              <a:t>        ...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"https://lamp45.local:8080/pwr"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application/json"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"security" </a:t>
            </a:r>
            <a:r>
              <a:rPr lang="de-DE" sz="1600" dirty="0" smtClean="0">
                <a:latin typeface="Consolas" panose="020B0609020204030204" pitchFamily="49" charset="0"/>
              </a:rPr>
              <a:t>: [{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"psk"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smtClean="0">
                <a:latin typeface="Consolas" panose="020B0609020204030204" pitchFamily="49" charset="0"/>
              </a:rPr>
              <a:t>}]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lamp45.local:8080/pwr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"security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 </a:t>
            </a:r>
            <a:r>
              <a:rPr lang="de-DE" sz="1600" dirty="0" smtClean="0">
                <a:latin typeface="Consolas" panose="020B0609020204030204" pitchFamily="49" charset="0"/>
              </a:rPr>
              <a:t>: [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</a:rPr>
              <a:t>            {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scheme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"</a:t>
            </a:r>
            <a:r>
              <a:rPr lang="de-DE" sz="1600" smtClean="0">
                <a:solidFill>
                  <a:srgbClr val="0000FF"/>
                </a:solidFill>
                <a:latin typeface="Consolas" panose="020B0609020204030204" pitchFamily="49" charset="0"/>
              </a:rPr>
              <a:t>cert"</a:t>
            </a:r>
            <a:r>
              <a:rPr lang="de-DE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600" smtClean="0"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dirty="0" smtClean="0">
                <a:latin typeface="Consolas" panose="020B0609020204030204" pitchFamily="49" charset="0"/>
              </a:rPr>
              <a:t>{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scheme"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"digest"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dirty="0" smtClean="0">
                <a:latin typeface="Consolas" panose="020B0609020204030204" pitchFamily="49" charset="0"/>
              </a:rPr>
              <a:t>]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7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770583" y="1844824"/>
            <a:ext cx="2247469" cy="1656184"/>
          </a:xfrm>
          <a:prstGeom prst="cloudCallout">
            <a:avLst>
              <a:gd name="adj1" fmla="val 80973"/>
              <a:gd name="adj2" fmla="val 2838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Additional</a:t>
            </a:r>
          </a:p>
          <a:p>
            <a:pPr algn="ctr"/>
            <a:r>
              <a:rPr lang="de-DE" sz="2000" dirty="0" smtClean="0"/>
              <a:t>Local </a:t>
            </a:r>
          </a:p>
          <a:p>
            <a:pPr algn="ctr"/>
            <a:r>
              <a:rPr lang="de-DE" sz="2000" dirty="0" smtClean="0"/>
              <a:t>Security Schemes</a:t>
            </a:r>
            <a:endParaRPr lang="en-US" sz="2000" dirty="0"/>
          </a:p>
        </p:txBody>
      </p:sp>
      <p:sp>
        <p:nvSpPr>
          <p:cNvPr id="9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914599" y="3861048"/>
            <a:ext cx="2247469" cy="1656184"/>
          </a:xfrm>
          <a:prstGeom prst="cloudCallout">
            <a:avLst>
              <a:gd name="adj1" fmla="val 91044"/>
              <a:gd name="adj2" fmla="val 2893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Combined </a:t>
            </a:r>
          </a:p>
          <a:p>
            <a:pPr algn="ctr"/>
            <a:r>
              <a:rPr lang="de-DE" sz="2000" dirty="0" smtClean="0"/>
              <a:t>Security Schemes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768548" y="1556792"/>
            <a:ext cx="33454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Alternative Schemes:</a:t>
            </a:r>
          </a:p>
          <a:p>
            <a:r>
              <a:rPr lang="en-US" dirty="0" smtClean="0"/>
              <a:t>"One of" is valid; if the</a:t>
            </a:r>
          </a:p>
          <a:p>
            <a:r>
              <a:rPr lang="en-US" dirty="0" smtClean="0"/>
              <a:t>If same URL, implies that </a:t>
            </a:r>
          </a:p>
          <a:p>
            <a:r>
              <a:rPr lang="en-US" dirty="0" smtClean="0"/>
              <a:t>negotiation is supported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33975" y="3904310"/>
            <a:ext cx="30175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Combined Schemes:</a:t>
            </a:r>
          </a:p>
          <a:p>
            <a:r>
              <a:rPr lang="en-US" dirty="0" smtClean="0"/>
              <a:t>"All" must be satisfied;</a:t>
            </a:r>
          </a:p>
          <a:p>
            <a:r>
              <a:rPr lang="en-US" dirty="0" smtClean="0"/>
              <a:t>Useful to combine </a:t>
            </a:r>
          </a:p>
          <a:p>
            <a:r>
              <a:rPr lang="en-US" dirty="0" smtClean="0"/>
              <a:t>separate schemes for</a:t>
            </a:r>
          </a:p>
          <a:p>
            <a:r>
              <a:rPr lang="en-US" dirty="0" smtClean="0"/>
              <a:t>Authentication,</a:t>
            </a:r>
            <a:br>
              <a:rPr lang="en-US" dirty="0" smtClean="0"/>
            </a:br>
            <a:r>
              <a:rPr lang="en-US" dirty="0" smtClean="0"/>
              <a:t>confidentiality,</a:t>
            </a:r>
            <a:br>
              <a:rPr lang="en-US" dirty="0" smtClean="0"/>
            </a:br>
            <a:r>
              <a:rPr lang="en-US" dirty="0" smtClean="0"/>
              <a:t>authorization, etc.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4760" y="85312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Proposal:</a:t>
            </a:r>
            <a:r>
              <a:rPr lang="en-US" b="1" dirty="0"/>
              <a:t> </a:t>
            </a:r>
            <a:r>
              <a:rPr lang="en-US" dirty="0" smtClean="0"/>
              <a:t>allow use of </a:t>
            </a:r>
            <a:r>
              <a:rPr lang="en-US" dirty="0" err="1" smtClean="0"/>
              <a:t>CoAPS</a:t>
            </a:r>
            <a:r>
              <a:rPr lang="en-US" dirty="0" smtClean="0"/>
              <a:t> security schemes for HTTPS.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625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Local: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7" y="1124380"/>
            <a:ext cx="10978515" cy="4525963"/>
          </a:xfrm>
        </p:spPr>
        <p:txBody>
          <a:bodyPr/>
          <a:lstStyle/>
          <a:p>
            <a:r>
              <a:rPr lang="en-US" dirty="0" smtClean="0"/>
              <a:t>HTTPS Local CG does not have a firm recommendation for a security scheme supporting local HTTPS at this time.</a:t>
            </a:r>
          </a:p>
          <a:p>
            <a:pPr lvl="1"/>
            <a:r>
              <a:rPr lang="en-US" dirty="0" smtClean="0"/>
              <a:t>All proposals have one problem or another: lack of compatibility with current browser user agents, privacy problems, lack of support for cross-site applications, need for globally visible URLs, loss of functionality if no external network, etc.</a:t>
            </a:r>
          </a:p>
          <a:p>
            <a:r>
              <a:rPr lang="en-US" dirty="0" smtClean="0"/>
              <a:t>Pre-shared key schemes as used by </a:t>
            </a:r>
            <a:r>
              <a:rPr lang="en-US" dirty="0" err="1" smtClean="0"/>
              <a:t>CoAPS</a:t>
            </a:r>
            <a:r>
              <a:rPr lang="en-US" dirty="0" smtClean="0"/>
              <a:t> are potentially useful but need additional (currently unspecified) key management infrastructure</a:t>
            </a:r>
          </a:p>
          <a:p>
            <a:r>
              <a:rPr lang="en-US" dirty="0" smtClean="0"/>
              <a:t>Recommendation: leave specific security schemes for HTTPS local out of TD specification for now; reserve potential combinations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psk</a:t>
            </a:r>
            <a:r>
              <a:rPr lang="en-US" dirty="0" smtClean="0"/>
              <a:t> + https) for now until they can be better specified</a:t>
            </a:r>
          </a:p>
          <a:p>
            <a:r>
              <a:rPr lang="en-US" dirty="0" smtClean="0"/>
              <a:t>Unfortunately this lack also affects services of interest to us, i.e. local Thing Directories using https.</a:t>
            </a:r>
          </a:p>
        </p:txBody>
      </p:sp>
    </p:spTree>
    <p:extLst>
      <p:ext uri="{BB962C8B-B14F-4D97-AF65-F5344CB8AC3E}">
        <p14:creationId xmlns:p14="http://schemas.microsoft.com/office/powerpoint/2010/main" val="193890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908720"/>
            <a:ext cx="10978515" cy="5217445"/>
          </a:xfrm>
        </p:spPr>
        <p:txBody>
          <a:bodyPr/>
          <a:lstStyle/>
          <a:p>
            <a:r>
              <a:rPr lang="en-US" dirty="0" smtClean="0"/>
              <a:t>ACLs in </a:t>
            </a:r>
            <a:r>
              <a:rPr lang="en-US" dirty="0" err="1" smtClean="0"/>
              <a:t>CoAPs</a:t>
            </a:r>
            <a:r>
              <a:rPr lang="en-US" dirty="0" smtClean="0"/>
              <a:t> (well, in OCF):</a:t>
            </a:r>
          </a:p>
          <a:p>
            <a:pPr lvl="1"/>
            <a:r>
              <a:rPr lang="en-US" dirty="0" smtClean="0"/>
              <a:t>Do we need to represent?</a:t>
            </a:r>
          </a:p>
          <a:p>
            <a:pPr lvl="1"/>
            <a:r>
              <a:rPr lang="en-US" dirty="0" smtClean="0"/>
              <a:t>Note: Previous conclusion was that ACLs as used by OCF are an OCF concern</a:t>
            </a:r>
          </a:p>
          <a:p>
            <a:r>
              <a:rPr lang="en-US" dirty="0" smtClean="0"/>
              <a:t>Reorganization of Best Practices Document</a:t>
            </a:r>
          </a:p>
          <a:p>
            <a:pPr lvl="1"/>
            <a:r>
              <a:rPr lang="en-US" dirty="0" smtClean="0"/>
              <a:t>Limit to topics needed to control scope of testing</a:t>
            </a:r>
          </a:p>
          <a:p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How is access to discovery service controlled?</a:t>
            </a:r>
          </a:p>
          <a:p>
            <a:pPr lvl="1"/>
            <a:r>
              <a:rPr lang="en-US" dirty="0" smtClean="0"/>
              <a:t>Who is authorized to use it and how?</a:t>
            </a:r>
          </a:p>
          <a:p>
            <a:pPr lvl="1"/>
            <a:r>
              <a:rPr lang="en-US" dirty="0" smtClean="0"/>
              <a:t>Should really be part of a Thing Directory Service specification…</a:t>
            </a:r>
            <a:endParaRPr lang="en-US" dirty="0"/>
          </a:p>
          <a:p>
            <a:r>
              <a:rPr lang="en-US" dirty="0" smtClean="0"/>
              <a:t>TD Signing</a:t>
            </a:r>
          </a:p>
          <a:p>
            <a:pPr lvl="1"/>
            <a:r>
              <a:rPr lang="en-US" dirty="0" smtClean="0"/>
              <a:t>Should really be part of a Thing Directory Service specification…</a:t>
            </a:r>
          </a:p>
          <a:p>
            <a:r>
              <a:rPr lang="en-US" dirty="0" err="1" smtClean="0"/>
              <a:t>CoAPS</a:t>
            </a:r>
            <a:r>
              <a:rPr lang="en-US" dirty="0" smtClean="0"/>
              <a:t> and MQTT Adversarial Testing</a:t>
            </a:r>
          </a:p>
          <a:p>
            <a:pPr lvl="1"/>
            <a:r>
              <a:rPr lang="en-US" dirty="0" smtClean="0"/>
              <a:t>No good tools (unlike the case with HTTP)</a:t>
            </a:r>
          </a:p>
        </p:txBody>
      </p:sp>
    </p:spTree>
    <p:extLst>
      <p:ext uri="{BB962C8B-B14F-4D97-AF65-F5344CB8AC3E}">
        <p14:creationId xmlns:p14="http://schemas.microsoft.com/office/powerpoint/2010/main" val="3780468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879</Words>
  <Application>Microsoft Office PowerPoint</Application>
  <PresentationFormat>Custom</PresentationFormat>
  <Paragraphs>174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Times New Roman</vt:lpstr>
      <vt:lpstr>Wingdings</vt:lpstr>
      <vt:lpstr>Larissa</vt:lpstr>
      <vt:lpstr>W3C Web of Things Security</vt:lpstr>
      <vt:lpstr>Agenda</vt:lpstr>
      <vt:lpstr>Summary of Recent Work</vt:lpstr>
      <vt:lpstr>Special Security Meeting (Monday Oct 22)</vt:lpstr>
      <vt:lpstr>HTTPS Local</vt:lpstr>
      <vt:lpstr>Current HTTPS Security</vt:lpstr>
      <vt:lpstr>HTTPS Local Strawman</vt:lpstr>
      <vt:lpstr>HTTPS Local: Conclusions</vt:lpstr>
      <vt:lpstr>Opens</vt:lpstr>
      <vt:lpstr>To Do</vt:lpstr>
      <vt:lpstr>Deferred Proposal: Security Definitions</vt:lpstr>
      <vt:lpstr>Proposed Terminology Change (Additional proposal, not yet brought up in meeting or issues…) 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132</cp:revision>
  <dcterms:created xsi:type="dcterms:W3CDTF">2018-05-15T12:31:41Z</dcterms:created>
  <dcterms:modified xsi:type="dcterms:W3CDTF">2018-10-25T20:35:08Z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2018-10-25 20:35:08Z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