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1" r:id="rId9"/>
    <p:sldId id="264" r:id="rId10"/>
  </p:sldIdLst>
  <p:sldSz cx="16764000" cy="6858000"/>
  <p:notesSz cx="7772400" cy="100584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69" autoAdjust="0"/>
  </p:normalViewPr>
  <p:slideViewPr>
    <p:cSldViewPr snapToGrid="0">
      <p:cViewPr varScale="1">
        <p:scale>
          <a:sx n="71" d="100"/>
          <a:sy n="71" d="100"/>
        </p:scale>
        <p:origin x="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2DAE5-6C64-45F7-8FEC-5B83DAA0BFFD}" type="datetimeFigureOut">
              <a:rPr lang="fi-FI" smtClean="0"/>
              <a:t>21.4.2018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61938" y="1257300"/>
            <a:ext cx="8296276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8597F-58D8-420E-88F6-19764D75E53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79699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Tunnelling</a:t>
            </a:r>
          </a:p>
          <a:p>
            <a:r>
              <a:rPr lang="en-GB" dirty="0" smtClean="0"/>
              <a:t>Http proxy</a:t>
            </a:r>
          </a:p>
          <a:p>
            <a:r>
              <a:rPr lang="en-GB" dirty="0" smtClean="0"/>
              <a:t>Remote &amp; local</a:t>
            </a:r>
            <a:r>
              <a:rPr lang="en-GB" baseline="0" dirty="0" smtClean="0"/>
              <a:t> gateway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8597F-58D8-420E-88F6-19764D75E539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57519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8597F-58D8-420E-88F6-19764D75E539}" type="slidenum">
              <a:rPr lang="fi-FI" smtClean="0"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90553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8597F-58D8-420E-88F6-19764D75E539}" type="slidenum">
              <a:rPr lang="fi-FI" smtClean="0"/>
              <a:t>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77832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15087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3682080"/>
            <a:ext cx="15087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7362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8569080" y="1604520"/>
            <a:ext cx="7362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569080" y="3682080"/>
            <a:ext cx="7362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3682080"/>
            <a:ext cx="7362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15087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604520"/>
            <a:ext cx="15087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5888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5888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604520"/>
            <a:ext cx="15087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15087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73623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8569080" y="1604520"/>
            <a:ext cx="73623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273600"/>
            <a:ext cx="15087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7362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3682080"/>
            <a:ext cx="7362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569080" y="1604520"/>
            <a:ext cx="73623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73623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8569080" y="1604520"/>
            <a:ext cx="7362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8569080" y="3682080"/>
            <a:ext cx="7362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i-FI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604520"/>
            <a:ext cx="7362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8569080" y="1604520"/>
            <a:ext cx="73623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3682080"/>
            <a:ext cx="15087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i-FI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1152360" y="6356520"/>
            <a:ext cx="3771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10/10/17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5553000" y="6356520"/>
            <a:ext cx="565740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11839680" y="6356520"/>
            <a:ext cx="37717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B96B359-389A-452E-9D9E-9CE543F730F0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838080" y="273600"/>
            <a:ext cx="15087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i-FI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838080" y="1604520"/>
            <a:ext cx="15087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8453880" y="1217160"/>
            <a:ext cx="5112360" cy="43664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  WoT Thing (Garage door controller)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8597880" y="3911760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3197520" y="1217160"/>
            <a:ext cx="2664000" cy="26942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Client (Browser)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 rot="16200000" flipV="1">
            <a:off x="5912640" y="1718280"/>
            <a:ext cx="943200" cy="1764720"/>
          </a:xfrm>
          <a:prstGeom prst="bentConnector2">
            <a:avLst/>
          </a:pr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5"/>
          <p:cNvSpPr/>
          <p:nvPr/>
        </p:nvSpPr>
        <p:spPr>
          <a:xfrm>
            <a:off x="6246000" y="3064320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32000" tIns="14400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
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 rot="1800000">
            <a:off x="6495480" y="3322080"/>
            <a:ext cx="305640" cy="2635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7"/>
          <p:cNvSpPr/>
          <p:nvPr/>
        </p:nvSpPr>
        <p:spPr>
          <a:xfrm rot="19800000">
            <a:off x="6653520" y="327780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8"/>
          <p:cNvSpPr/>
          <p:nvPr/>
        </p:nvSpPr>
        <p:spPr>
          <a:xfrm rot="19800000">
            <a:off x="6387840" y="343080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9"/>
          <p:cNvSpPr/>
          <p:nvPr/>
        </p:nvSpPr>
        <p:spPr>
          <a:xfrm rot="1800000">
            <a:off x="6653880" y="358272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10"/>
          <p:cNvSpPr/>
          <p:nvPr/>
        </p:nvSpPr>
        <p:spPr>
          <a:xfrm rot="5400000">
            <a:off x="8215200" y="323280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11"/>
          <p:cNvSpPr/>
          <p:nvPr/>
        </p:nvSpPr>
        <p:spPr>
          <a:xfrm>
            <a:off x="11082240" y="3911760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59595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Driver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2"/>
          <p:cNvSpPr/>
          <p:nvPr/>
        </p:nvSpPr>
        <p:spPr>
          <a:xfrm>
            <a:off x="11225880" y="4416120"/>
            <a:ext cx="935640" cy="863640"/>
          </a:xfrm>
          <a:prstGeom prst="rect">
            <a:avLst/>
          </a:prstGeom>
          <a:solidFill>
            <a:srgbClr val="BFBFB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
Hardware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3"/>
          <p:cNvSpPr/>
          <p:nvPr/>
        </p:nvSpPr>
        <p:spPr>
          <a:xfrm>
            <a:off x="8597880" y="1738440"/>
            <a:ext cx="4824000" cy="2044800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bIns="90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Firmware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4"/>
          <p:cNvSpPr/>
          <p:nvPr/>
        </p:nvSpPr>
        <p:spPr>
          <a:xfrm rot="16200000" flipH="1">
            <a:off x="6215760" y="2225160"/>
            <a:ext cx="694080" cy="4067640"/>
          </a:xfrm>
          <a:prstGeom prst="bentConnector2">
            <a:avLst/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15"/>
          <p:cNvSpPr/>
          <p:nvPr/>
        </p:nvSpPr>
        <p:spPr>
          <a:xfrm rot="5400000" flipH="1">
            <a:off x="6041160" y="2070360"/>
            <a:ext cx="1511640" cy="5237640"/>
          </a:xfrm>
          <a:prstGeom prst="bentConnector3">
            <a:avLst>
              <a:gd name="adj1" fmla="val -15119"/>
            </a:avLst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16"/>
          <p:cNvSpPr/>
          <p:nvPr/>
        </p:nvSpPr>
        <p:spPr>
          <a:xfrm>
            <a:off x="5784120" y="4606200"/>
            <a:ext cx="2200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Action request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7"/>
          <p:cNvSpPr/>
          <p:nvPr/>
        </p:nvSpPr>
        <p:spPr>
          <a:xfrm>
            <a:off x="5781600" y="5719320"/>
            <a:ext cx="2296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Action response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8528040" y="2206080"/>
            <a:ext cx="5112360" cy="43664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  WoT Thing (Garage door controller)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8672040" y="4900680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3272040" y="2206080"/>
            <a:ext cx="2664000" cy="26942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Client (Browser)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4"/>
          <p:cNvSpPr/>
          <p:nvPr/>
        </p:nvSpPr>
        <p:spPr>
          <a:xfrm rot="5400000">
            <a:off x="6213960" y="2176200"/>
            <a:ext cx="368640" cy="1862280"/>
          </a:xfrm>
          <a:prstGeom prst="bentConnector2">
            <a:avLst/>
          </a:pr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5"/>
          <p:cNvSpPr/>
          <p:nvPr/>
        </p:nvSpPr>
        <p:spPr>
          <a:xfrm>
            <a:off x="6299280" y="2095200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32000" tIns="14400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
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6"/>
          <p:cNvSpPr/>
          <p:nvPr/>
        </p:nvSpPr>
        <p:spPr>
          <a:xfrm rot="1800000">
            <a:off x="6548760" y="2353320"/>
            <a:ext cx="305640" cy="2635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7"/>
          <p:cNvSpPr/>
          <p:nvPr/>
        </p:nvSpPr>
        <p:spPr>
          <a:xfrm rot="19800000">
            <a:off x="6706800" y="23086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8"/>
          <p:cNvSpPr/>
          <p:nvPr/>
        </p:nvSpPr>
        <p:spPr>
          <a:xfrm rot="19800000">
            <a:off x="6441120" y="24616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9"/>
          <p:cNvSpPr/>
          <p:nvPr/>
        </p:nvSpPr>
        <p:spPr>
          <a:xfrm rot="1800000">
            <a:off x="6707160" y="261396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10"/>
          <p:cNvSpPr/>
          <p:nvPr/>
        </p:nvSpPr>
        <p:spPr>
          <a:xfrm>
            <a:off x="11156760" y="4900680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59595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Driver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11"/>
          <p:cNvSpPr/>
          <p:nvPr/>
        </p:nvSpPr>
        <p:spPr>
          <a:xfrm>
            <a:off x="11300400" y="5404680"/>
            <a:ext cx="935640" cy="863640"/>
          </a:xfrm>
          <a:prstGeom prst="rect">
            <a:avLst/>
          </a:prstGeom>
          <a:solidFill>
            <a:srgbClr val="BFBFB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
Hardware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12"/>
          <p:cNvSpPr/>
          <p:nvPr/>
        </p:nvSpPr>
        <p:spPr>
          <a:xfrm>
            <a:off x="8672040" y="2727360"/>
            <a:ext cx="4824000" cy="2044800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bIns="90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Firmware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13"/>
          <p:cNvSpPr/>
          <p:nvPr/>
        </p:nvSpPr>
        <p:spPr>
          <a:xfrm rot="16200000" flipH="1">
            <a:off x="6290280" y="3214080"/>
            <a:ext cx="694080" cy="4067640"/>
          </a:xfrm>
          <a:prstGeom prst="bentConnector2">
            <a:avLst/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14"/>
          <p:cNvSpPr/>
          <p:nvPr/>
        </p:nvSpPr>
        <p:spPr>
          <a:xfrm rot="10800000">
            <a:off x="4108950" y="4930559"/>
            <a:ext cx="4418640" cy="1091160"/>
          </a:xfrm>
          <a:prstGeom prst="bentConnector3">
            <a:avLst>
              <a:gd name="adj1" fmla="val 100045"/>
            </a:avLst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72" name="CustomShape 15"/>
          <p:cNvSpPr/>
          <p:nvPr/>
        </p:nvSpPr>
        <p:spPr>
          <a:xfrm>
            <a:off x="5858640" y="5595120"/>
            <a:ext cx="2200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Action request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16"/>
          <p:cNvSpPr/>
          <p:nvPr/>
        </p:nvSpPr>
        <p:spPr>
          <a:xfrm>
            <a:off x="5835600" y="6091920"/>
            <a:ext cx="2296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Action response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17"/>
          <p:cNvSpPr/>
          <p:nvPr/>
        </p:nvSpPr>
        <p:spPr>
          <a:xfrm>
            <a:off x="5468760" y="754560"/>
            <a:ext cx="1246680" cy="87336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18"/>
          <p:cNvSpPr/>
          <p:nvPr/>
        </p:nvSpPr>
        <p:spPr>
          <a:xfrm>
            <a:off x="7146360" y="576720"/>
            <a:ext cx="1500480" cy="105120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19"/>
          <p:cNvSpPr/>
          <p:nvPr/>
        </p:nvSpPr>
        <p:spPr>
          <a:xfrm>
            <a:off x="6114600" y="1011960"/>
            <a:ext cx="1852200" cy="61596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20"/>
          <p:cNvSpPr/>
          <p:nvPr/>
        </p:nvSpPr>
        <p:spPr>
          <a:xfrm>
            <a:off x="6257160" y="108360"/>
            <a:ext cx="1627560" cy="114012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Things Directory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(Cloud)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1"/>
          <p:cNvSpPr/>
          <p:nvPr/>
        </p:nvSpPr>
        <p:spPr>
          <a:xfrm>
            <a:off x="6820920" y="168444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H="1" flipV="1">
            <a:off x="9557720" y="268941"/>
            <a:ext cx="6736311" cy="6424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7" name="CustomShape 1"/>
          <p:cNvSpPr/>
          <p:nvPr/>
        </p:nvSpPr>
        <p:spPr>
          <a:xfrm>
            <a:off x="11271240" y="3689873"/>
            <a:ext cx="4413409" cy="2882646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  WoT Thing (Garage door controller)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11415240" y="5173506"/>
            <a:ext cx="2019769" cy="1238813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500850" y="2442749"/>
            <a:ext cx="2664000" cy="26942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Client (Browser)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4"/>
          <p:cNvSpPr/>
          <p:nvPr/>
        </p:nvSpPr>
        <p:spPr>
          <a:xfrm rot="5400000">
            <a:off x="3442770" y="2412869"/>
            <a:ext cx="368640" cy="1862280"/>
          </a:xfrm>
          <a:prstGeom prst="bentConnector2">
            <a:avLst/>
          </a:pr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5"/>
          <p:cNvSpPr/>
          <p:nvPr/>
        </p:nvSpPr>
        <p:spPr>
          <a:xfrm>
            <a:off x="3528090" y="2331869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32000" tIns="14400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
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6"/>
          <p:cNvSpPr/>
          <p:nvPr/>
        </p:nvSpPr>
        <p:spPr>
          <a:xfrm rot="1800000">
            <a:off x="3777570" y="2589989"/>
            <a:ext cx="305640" cy="2635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7"/>
          <p:cNvSpPr/>
          <p:nvPr/>
        </p:nvSpPr>
        <p:spPr>
          <a:xfrm rot="19800000">
            <a:off x="3935610" y="2545349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8"/>
          <p:cNvSpPr/>
          <p:nvPr/>
        </p:nvSpPr>
        <p:spPr>
          <a:xfrm rot="19800000">
            <a:off x="3669930" y="2698349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9"/>
          <p:cNvSpPr/>
          <p:nvPr/>
        </p:nvSpPr>
        <p:spPr>
          <a:xfrm rot="1800000">
            <a:off x="3935970" y="2850629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10"/>
          <p:cNvSpPr/>
          <p:nvPr/>
        </p:nvSpPr>
        <p:spPr>
          <a:xfrm>
            <a:off x="13546117" y="5173506"/>
            <a:ext cx="2019769" cy="1238813"/>
          </a:xfrm>
          <a:prstGeom prst="roundRect">
            <a:avLst>
              <a:gd name="adj" fmla="val 7143"/>
            </a:avLst>
          </a:prstGeom>
          <a:solidFill>
            <a:srgbClr val="59595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Driver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11"/>
          <p:cNvSpPr/>
          <p:nvPr/>
        </p:nvSpPr>
        <p:spPr>
          <a:xfrm>
            <a:off x="13931154" y="5560552"/>
            <a:ext cx="1226372" cy="707767"/>
          </a:xfrm>
          <a:prstGeom prst="rect">
            <a:avLst/>
          </a:prstGeom>
          <a:solidFill>
            <a:srgbClr val="BFBFB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
Hardware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12"/>
          <p:cNvSpPr/>
          <p:nvPr/>
        </p:nvSpPr>
        <p:spPr>
          <a:xfrm>
            <a:off x="11415240" y="4141696"/>
            <a:ext cx="4097287" cy="953195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bIns="90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Firmware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13"/>
          <p:cNvSpPr/>
          <p:nvPr/>
        </p:nvSpPr>
        <p:spPr>
          <a:xfrm rot="16200000" flipH="1">
            <a:off x="5131571" y="1838268"/>
            <a:ext cx="632341" cy="7230863"/>
          </a:xfrm>
          <a:prstGeom prst="bentConnector2">
            <a:avLst/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71" name="CustomShape 14"/>
          <p:cNvSpPr/>
          <p:nvPr/>
        </p:nvSpPr>
        <p:spPr>
          <a:xfrm rot="10800000">
            <a:off x="1337758" y="5167225"/>
            <a:ext cx="7711760" cy="1161363"/>
          </a:xfrm>
          <a:prstGeom prst="bentConnector3">
            <a:avLst>
              <a:gd name="adj1" fmla="val 100045"/>
            </a:avLst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72" name="CustomShape 15"/>
          <p:cNvSpPr/>
          <p:nvPr/>
        </p:nvSpPr>
        <p:spPr>
          <a:xfrm>
            <a:off x="3087450" y="5831789"/>
            <a:ext cx="2200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Action request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16"/>
          <p:cNvSpPr/>
          <p:nvPr/>
        </p:nvSpPr>
        <p:spPr>
          <a:xfrm>
            <a:off x="3064410" y="6328589"/>
            <a:ext cx="2296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Action response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17"/>
          <p:cNvSpPr/>
          <p:nvPr/>
        </p:nvSpPr>
        <p:spPr>
          <a:xfrm>
            <a:off x="2695950" y="990870"/>
            <a:ext cx="1246680" cy="87336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75" name="CustomShape 18"/>
          <p:cNvSpPr/>
          <p:nvPr/>
        </p:nvSpPr>
        <p:spPr>
          <a:xfrm>
            <a:off x="4375170" y="813389"/>
            <a:ext cx="1500480" cy="105120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76" name="CustomShape 19"/>
          <p:cNvSpPr/>
          <p:nvPr/>
        </p:nvSpPr>
        <p:spPr>
          <a:xfrm>
            <a:off x="3343410" y="1248629"/>
            <a:ext cx="1852200" cy="61596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20"/>
          <p:cNvSpPr/>
          <p:nvPr/>
        </p:nvSpPr>
        <p:spPr>
          <a:xfrm>
            <a:off x="3485970" y="345029"/>
            <a:ext cx="1627560" cy="114012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Things Directory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(Cloud)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1"/>
          <p:cNvSpPr/>
          <p:nvPr/>
        </p:nvSpPr>
        <p:spPr>
          <a:xfrm>
            <a:off x="4049730" y="1921109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3"/>
          <p:cNvSpPr/>
          <p:nvPr/>
        </p:nvSpPr>
        <p:spPr>
          <a:xfrm>
            <a:off x="9049518" y="621982"/>
            <a:ext cx="797378" cy="5909293"/>
          </a:xfrm>
          <a:prstGeom prst="roundRect">
            <a:avLst>
              <a:gd name="adj" fmla="val 4472"/>
            </a:avLst>
          </a:prstGeom>
          <a:solidFill>
            <a:schemeClr val="accent6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endParaRPr lang="en-US" sz="20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HG明朝E"/>
            </a:endParaRPr>
          </a:p>
          <a:p>
            <a:pPr algn="ctr">
              <a:lnSpc>
                <a:spcPct val="100000"/>
              </a:lnSpc>
            </a:pPr>
            <a:endParaRPr lang="en-US" sz="20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20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20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20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20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20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20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CustomShape 1"/>
          <p:cNvSpPr/>
          <p:nvPr/>
        </p:nvSpPr>
        <p:spPr>
          <a:xfrm>
            <a:off x="11271240" y="663227"/>
            <a:ext cx="4413409" cy="2882646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  WoT Thing </a:t>
            </a:r>
            <a:r>
              <a:rPr lang="en-U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(</a:t>
            </a:r>
            <a:r>
              <a:rPr lang="en-U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Light bulb</a:t>
            </a:r>
            <a:r>
              <a:rPr lang="en-U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CustomShape 2"/>
          <p:cNvSpPr/>
          <p:nvPr/>
        </p:nvSpPr>
        <p:spPr>
          <a:xfrm>
            <a:off x="11415240" y="2146860"/>
            <a:ext cx="2019769" cy="1238813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CustomShape 10"/>
          <p:cNvSpPr/>
          <p:nvPr/>
        </p:nvSpPr>
        <p:spPr>
          <a:xfrm>
            <a:off x="13546117" y="2146860"/>
            <a:ext cx="2019769" cy="1238813"/>
          </a:xfrm>
          <a:prstGeom prst="roundRect">
            <a:avLst>
              <a:gd name="adj" fmla="val 7143"/>
            </a:avLst>
          </a:prstGeom>
          <a:solidFill>
            <a:srgbClr val="59595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Driver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CustomShape 11"/>
          <p:cNvSpPr/>
          <p:nvPr/>
        </p:nvSpPr>
        <p:spPr>
          <a:xfrm>
            <a:off x="13931154" y="2533906"/>
            <a:ext cx="1226372" cy="707767"/>
          </a:xfrm>
          <a:prstGeom prst="rect">
            <a:avLst/>
          </a:prstGeom>
          <a:solidFill>
            <a:srgbClr val="BFBFB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
Hardware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CustomShape 12"/>
          <p:cNvSpPr/>
          <p:nvPr/>
        </p:nvSpPr>
        <p:spPr>
          <a:xfrm>
            <a:off x="11415240" y="1115050"/>
            <a:ext cx="4097287" cy="953195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bIns="90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Firmware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CustomShape 13"/>
          <p:cNvSpPr/>
          <p:nvPr/>
        </p:nvSpPr>
        <p:spPr>
          <a:xfrm rot="16200000">
            <a:off x="10547933" y="5159551"/>
            <a:ext cx="45719" cy="1236842"/>
          </a:xfrm>
          <a:prstGeom prst="bentConnector2">
            <a:avLst/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31" name="CustomShape 13"/>
          <p:cNvSpPr/>
          <p:nvPr/>
        </p:nvSpPr>
        <p:spPr>
          <a:xfrm rot="16200000" flipH="1" flipV="1">
            <a:off x="10561168" y="5682379"/>
            <a:ext cx="45719" cy="1263316"/>
          </a:xfrm>
          <a:prstGeom prst="bentConnector2">
            <a:avLst/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4" name="TextBox 3"/>
          <p:cNvSpPr txBox="1"/>
          <p:nvPr/>
        </p:nvSpPr>
        <p:spPr>
          <a:xfrm>
            <a:off x="11919474" y="252650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Local network</a:t>
            </a:r>
            <a:endParaRPr lang="fi-FI" dirty="0"/>
          </a:p>
        </p:txBody>
      </p:sp>
      <p:sp>
        <p:nvSpPr>
          <p:cNvPr id="39" name="CustomShape 17"/>
          <p:cNvSpPr/>
          <p:nvPr/>
        </p:nvSpPr>
        <p:spPr>
          <a:xfrm>
            <a:off x="5483702" y="5816682"/>
            <a:ext cx="1246680" cy="87336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40" name="CustomShape 18"/>
          <p:cNvSpPr/>
          <p:nvPr/>
        </p:nvSpPr>
        <p:spPr>
          <a:xfrm>
            <a:off x="7162922" y="5639201"/>
            <a:ext cx="1500480" cy="105120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41" name="CustomShape 19"/>
          <p:cNvSpPr/>
          <p:nvPr/>
        </p:nvSpPr>
        <p:spPr>
          <a:xfrm>
            <a:off x="6131162" y="6074441"/>
            <a:ext cx="1852200" cy="61596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20"/>
          <p:cNvSpPr/>
          <p:nvPr/>
        </p:nvSpPr>
        <p:spPr>
          <a:xfrm>
            <a:off x="6273722" y="5170841"/>
            <a:ext cx="1627560" cy="114012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 rot="16200000">
            <a:off x="8427985" y="2951190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 proxy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884139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358240" y="1217160"/>
            <a:ext cx="5112360" cy="43664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Servient (Gateway)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13082040" y="1217160"/>
            <a:ext cx="3101760" cy="43664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  WoT Thing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(Garage door controller)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13221360" y="3911760"/>
            <a:ext cx="142668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82440" y="1217160"/>
            <a:ext cx="2664000" cy="26942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Client (Browser)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5"/>
          <p:cNvSpPr/>
          <p:nvPr/>
        </p:nvSpPr>
        <p:spPr>
          <a:xfrm rot="16200000" flipV="1">
            <a:off x="2797200" y="1718280"/>
            <a:ext cx="943200" cy="1764720"/>
          </a:xfrm>
          <a:prstGeom prst="bentConnector2">
            <a:avLst/>
          </a:pr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6"/>
          <p:cNvSpPr/>
          <p:nvPr/>
        </p:nvSpPr>
        <p:spPr>
          <a:xfrm>
            <a:off x="3130560" y="3064320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32000" tIns="14400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
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7"/>
          <p:cNvSpPr/>
          <p:nvPr/>
        </p:nvSpPr>
        <p:spPr>
          <a:xfrm rot="1800000">
            <a:off x="3380040" y="3322080"/>
            <a:ext cx="305640" cy="2635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8"/>
          <p:cNvSpPr/>
          <p:nvPr/>
        </p:nvSpPr>
        <p:spPr>
          <a:xfrm rot="19800000">
            <a:off x="3538080" y="327780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9"/>
          <p:cNvSpPr/>
          <p:nvPr/>
        </p:nvSpPr>
        <p:spPr>
          <a:xfrm rot="19800000">
            <a:off x="3272400" y="343080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10"/>
          <p:cNvSpPr/>
          <p:nvPr/>
        </p:nvSpPr>
        <p:spPr>
          <a:xfrm rot="1800000">
            <a:off x="3538440" y="358272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11"/>
          <p:cNvSpPr/>
          <p:nvPr/>
        </p:nvSpPr>
        <p:spPr>
          <a:xfrm rot="5400000">
            <a:off x="5100120" y="323280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12"/>
          <p:cNvSpPr/>
          <p:nvPr/>
        </p:nvSpPr>
        <p:spPr>
          <a:xfrm>
            <a:off x="14781600" y="3911760"/>
            <a:ext cx="1258200" cy="1511640"/>
          </a:xfrm>
          <a:prstGeom prst="roundRect">
            <a:avLst>
              <a:gd name="adj" fmla="val 7143"/>
            </a:avLst>
          </a:prstGeom>
          <a:solidFill>
            <a:srgbClr val="59595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Driver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13"/>
          <p:cNvSpPr/>
          <p:nvPr/>
        </p:nvSpPr>
        <p:spPr>
          <a:xfrm>
            <a:off x="14942160" y="4432680"/>
            <a:ext cx="935640" cy="863640"/>
          </a:xfrm>
          <a:prstGeom prst="rect">
            <a:avLst/>
          </a:prstGeom>
          <a:solidFill>
            <a:srgbClr val="BFBFB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
Hardware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14"/>
          <p:cNvSpPr/>
          <p:nvPr/>
        </p:nvSpPr>
        <p:spPr>
          <a:xfrm>
            <a:off x="13221360" y="2128680"/>
            <a:ext cx="2818800" cy="1654560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bIns="90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Firmware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15"/>
          <p:cNvSpPr/>
          <p:nvPr/>
        </p:nvSpPr>
        <p:spPr>
          <a:xfrm rot="16200000" flipH="1">
            <a:off x="3100320" y="2225160"/>
            <a:ext cx="694080" cy="4067640"/>
          </a:xfrm>
          <a:prstGeom prst="bentConnector2">
            <a:avLst/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16"/>
          <p:cNvSpPr/>
          <p:nvPr/>
        </p:nvSpPr>
        <p:spPr>
          <a:xfrm rot="10800000">
            <a:off x="1221761" y="3980880"/>
            <a:ext cx="4311720" cy="1100520"/>
          </a:xfrm>
          <a:prstGeom prst="bentConnector3">
            <a:avLst>
              <a:gd name="adj1" fmla="val 100057"/>
            </a:avLst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96" name="CustomShape 17"/>
          <p:cNvSpPr/>
          <p:nvPr/>
        </p:nvSpPr>
        <p:spPr>
          <a:xfrm>
            <a:off x="2668680" y="4606200"/>
            <a:ext cx="2200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Action request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18"/>
          <p:cNvSpPr/>
          <p:nvPr/>
        </p:nvSpPr>
        <p:spPr>
          <a:xfrm>
            <a:off x="2620440" y="5169960"/>
            <a:ext cx="2296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Action response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19"/>
          <p:cNvSpPr/>
          <p:nvPr/>
        </p:nvSpPr>
        <p:spPr>
          <a:xfrm>
            <a:off x="5502240" y="1737720"/>
            <a:ext cx="4824000" cy="113544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20"/>
          <p:cNvSpPr/>
          <p:nvPr/>
        </p:nvSpPr>
        <p:spPr>
          <a:xfrm rot="5400000">
            <a:off x="5119560" y="323064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21"/>
          <p:cNvSpPr/>
          <p:nvPr/>
        </p:nvSpPr>
        <p:spPr>
          <a:xfrm>
            <a:off x="5502240" y="3909960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図 76"/>
          <p:cNvPicPr/>
          <p:nvPr/>
        </p:nvPicPr>
        <p:blipFill>
          <a:blip r:embed="rId2"/>
          <a:stretch/>
        </p:blipFill>
        <p:spPr>
          <a:xfrm>
            <a:off x="4364280" y="1046160"/>
            <a:ext cx="1913760" cy="765360"/>
          </a:xfrm>
          <a:prstGeom prst="rect">
            <a:avLst/>
          </a:prstGeom>
          <a:ln>
            <a:noFill/>
          </a:ln>
        </p:spPr>
      </p:pic>
      <p:sp>
        <p:nvSpPr>
          <p:cNvPr id="102" name="CustomShape 22"/>
          <p:cNvSpPr/>
          <p:nvPr/>
        </p:nvSpPr>
        <p:spPr>
          <a:xfrm>
            <a:off x="5502240" y="2702160"/>
            <a:ext cx="4824000" cy="1079280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23"/>
          <p:cNvSpPr/>
          <p:nvPr/>
        </p:nvSpPr>
        <p:spPr>
          <a:xfrm>
            <a:off x="5502240" y="3096000"/>
            <a:ext cx="4824000" cy="685080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Runtime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4"/>
          <p:cNvSpPr/>
          <p:nvPr/>
        </p:nvSpPr>
        <p:spPr>
          <a:xfrm>
            <a:off x="5502240" y="2512080"/>
            <a:ext cx="4824000" cy="57564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bIns="90000" anchor="b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Scripting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5"/>
          <p:cNvSpPr/>
          <p:nvPr/>
        </p:nvSpPr>
        <p:spPr>
          <a:xfrm rot="16200000" flipV="1">
            <a:off x="10527480" y="1833840"/>
            <a:ext cx="943200" cy="1764720"/>
          </a:xfrm>
          <a:prstGeom prst="bentConnector2">
            <a:avLst/>
          </a:pr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6"/>
          <p:cNvSpPr/>
          <p:nvPr/>
        </p:nvSpPr>
        <p:spPr>
          <a:xfrm rot="16200000" flipV="1">
            <a:off x="10530360" y="1841760"/>
            <a:ext cx="943200" cy="1764720"/>
          </a:xfrm>
          <a:prstGeom prst="bentConnector2">
            <a:avLst/>
          </a:pr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27"/>
          <p:cNvSpPr/>
          <p:nvPr/>
        </p:nvSpPr>
        <p:spPr>
          <a:xfrm>
            <a:off x="10863360" y="3187800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32000" tIns="14400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
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8"/>
          <p:cNvSpPr/>
          <p:nvPr/>
        </p:nvSpPr>
        <p:spPr>
          <a:xfrm rot="1800000">
            <a:off x="11113200" y="3445560"/>
            <a:ext cx="305640" cy="2635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29"/>
          <p:cNvSpPr/>
          <p:nvPr/>
        </p:nvSpPr>
        <p:spPr>
          <a:xfrm rot="19800000">
            <a:off x="11271240" y="34012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30"/>
          <p:cNvSpPr/>
          <p:nvPr/>
        </p:nvSpPr>
        <p:spPr>
          <a:xfrm rot="19800000">
            <a:off x="11005200" y="35542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31"/>
          <p:cNvSpPr/>
          <p:nvPr/>
        </p:nvSpPr>
        <p:spPr>
          <a:xfrm rot="1800000">
            <a:off x="11271240" y="370656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32"/>
          <p:cNvSpPr/>
          <p:nvPr/>
        </p:nvSpPr>
        <p:spPr>
          <a:xfrm rot="5400000">
            <a:off x="12759120" y="327240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33"/>
          <p:cNvSpPr/>
          <p:nvPr/>
        </p:nvSpPr>
        <p:spPr>
          <a:xfrm>
            <a:off x="7946280" y="3912840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4"/>
          <p:cNvSpPr/>
          <p:nvPr/>
        </p:nvSpPr>
        <p:spPr>
          <a:xfrm flipV="1">
            <a:off x="10286280" y="4667760"/>
            <a:ext cx="2934720" cy="72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35"/>
          <p:cNvSpPr/>
          <p:nvPr/>
        </p:nvSpPr>
        <p:spPr>
          <a:xfrm rot="10800000" flipV="1">
            <a:off x="10307880" y="5186876"/>
            <a:ext cx="2928960" cy="36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116" name="CustomShape 36"/>
          <p:cNvSpPr/>
          <p:nvPr/>
        </p:nvSpPr>
        <p:spPr>
          <a:xfrm>
            <a:off x="10738440" y="4712400"/>
            <a:ext cx="2200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Action request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37"/>
          <p:cNvSpPr/>
          <p:nvPr/>
        </p:nvSpPr>
        <p:spPr>
          <a:xfrm>
            <a:off x="10652040" y="5214336"/>
            <a:ext cx="2296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Action response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 flipH="1" flipV="1">
            <a:off x="9557719" y="1037237"/>
            <a:ext cx="6736311" cy="5656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8" name="CustomShape 1"/>
          <p:cNvSpPr/>
          <p:nvPr/>
        </p:nvSpPr>
        <p:spPr>
          <a:xfrm>
            <a:off x="7114616" y="2203873"/>
            <a:ext cx="5112360" cy="43664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Servient (Gateway)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3082040" y="2081160"/>
            <a:ext cx="3101760" cy="43664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  WoT Thing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(Garage door controller)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13221360" y="4775760"/>
            <a:ext cx="142668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82440" y="2081160"/>
            <a:ext cx="2664000" cy="26942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Client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(Browser)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5"/>
          <p:cNvSpPr/>
          <p:nvPr/>
        </p:nvSpPr>
        <p:spPr>
          <a:xfrm rot="16200000" flipH="1" flipV="1">
            <a:off x="2441520" y="1228680"/>
            <a:ext cx="1708200" cy="1819800"/>
          </a:xfrm>
          <a:prstGeom prst="bentConnector2">
            <a:avLst/>
          </a:pr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6"/>
          <p:cNvSpPr/>
          <p:nvPr/>
        </p:nvSpPr>
        <p:spPr>
          <a:xfrm>
            <a:off x="3200400" y="457200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32000" tIns="14400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
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7"/>
          <p:cNvSpPr/>
          <p:nvPr/>
        </p:nvSpPr>
        <p:spPr>
          <a:xfrm rot="1800000">
            <a:off x="3449880" y="714960"/>
            <a:ext cx="305640" cy="2635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8"/>
          <p:cNvSpPr/>
          <p:nvPr/>
        </p:nvSpPr>
        <p:spPr>
          <a:xfrm rot="19800000">
            <a:off x="3607920" y="6706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9"/>
          <p:cNvSpPr/>
          <p:nvPr/>
        </p:nvSpPr>
        <p:spPr>
          <a:xfrm rot="19800000">
            <a:off x="3342240" y="8236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10"/>
          <p:cNvSpPr/>
          <p:nvPr/>
        </p:nvSpPr>
        <p:spPr>
          <a:xfrm rot="1800000">
            <a:off x="3608280" y="97560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11"/>
          <p:cNvSpPr/>
          <p:nvPr/>
        </p:nvSpPr>
        <p:spPr>
          <a:xfrm>
            <a:off x="14781600" y="4775760"/>
            <a:ext cx="1258200" cy="1511640"/>
          </a:xfrm>
          <a:prstGeom prst="roundRect">
            <a:avLst>
              <a:gd name="adj" fmla="val 7143"/>
            </a:avLst>
          </a:prstGeom>
          <a:solidFill>
            <a:srgbClr val="59595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Driver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12"/>
          <p:cNvSpPr/>
          <p:nvPr/>
        </p:nvSpPr>
        <p:spPr>
          <a:xfrm>
            <a:off x="14942160" y="5296680"/>
            <a:ext cx="935640" cy="863640"/>
          </a:xfrm>
          <a:prstGeom prst="rect">
            <a:avLst/>
          </a:prstGeom>
          <a:solidFill>
            <a:srgbClr val="BFBFB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
Hardware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3"/>
          <p:cNvSpPr/>
          <p:nvPr/>
        </p:nvSpPr>
        <p:spPr>
          <a:xfrm>
            <a:off x="13221360" y="2992680"/>
            <a:ext cx="2818800" cy="1654560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bIns="90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Firmware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4"/>
          <p:cNvSpPr/>
          <p:nvPr/>
        </p:nvSpPr>
        <p:spPr>
          <a:xfrm rot="16200000" flipH="1">
            <a:off x="3910325" y="2279155"/>
            <a:ext cx="689505" cy="5683076"/>
          </a:xfrm>
          <a:prstGeom prst="bentConnector2">
            <a:avLst/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133" name="CustomShape 15"/>
          <p:cNvSpPr/>
          <p:nvPr/>
        </p:nvSpPr>
        <p:spPr>
          <a:xfrm rot="10800000">
            <a:off x="1103208" y="4775813"/>
            <a:ext cx="5970727" cy="1222200"/>
          </a:xfrm>
          <a:prstGeom prst="bentConnector3">
            <a:avLst>
              <a:gd name="adj1" fmla="val 100057"/>
            </a:avLst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134" name="CustomShape 16"/>
          <p:cNvSpPr/>
          <p:nvPr/>
        </p:nvSpPr>
        <p:spPr>
          <a:xfrm>
            <a:off x="1280940" y="5470200"/>
            <a:ext cx="2200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Action request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7"/>
          <p:cNvSpPr/>
          <p:nvPr/>
        </p:nvSpPr>
        <p:spPr>
          <a:xfrm>
            <a:off x="1232700" y="6033960"/>
            <a:ext cx="2296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Action response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18"/>
          <p:cNvSpPr/>
          <p:nvPr/>
        </p:nvSpPr>
        <p:spPr>
          <a:xfrm>
            <a:off x="7258616" y="2724433"/>
            <a:ext cx="4824000" cy="113544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19"/>
          <p:cNvSpPr/>
          <p:nvPr/>
        </p:nvSpPr>
        <p:spPr>
          <a:xfrm rot="5400000">
            <a:off x="5464440" y="52668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20"/>
          <p:cNvSpPr/>
          <p:nvPr/>
        </p:nvSpPr>
        <p:spPr>
          <a:xfrm>
            <a:off x="7258616" y="4896673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図 76"/>
          <p:cNvPicPr/>
          <p:nvPr/>
        </p:nvPicPr>
        <p:blipFill>
          <a:blip r:embed="rId2"/>
          <a:stretch/>
        </p:blipFill>
        <p:spPr>
          <a:xfrm>
            <a:off x="6120656" y="2032873"/>
            <a:ext cx="1913760" cy="765360"/>
          </a:xfrm>
          <a:prstGeom prst="rect">
            <a:avLst/>
          </a:prstGeom>
          <a:ln>
            <a:noFill/>
          </a:ln>
        </p:spPr>
      </p:pic>
      <p:sp>
        <p:nvSpPr>
          <p:cNvPr id="140" name="CustomShape 21"/>
          <p:cNvSpPr/>
          <p:nvPr/>
        </p:nvSpPr>
        <p:spPr>
          <a:xfrm>
            <a:off x="7258616" y="3688873"/>
            <a:ext cx="4824000" cy="1079280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22"/>
          <p:cNvSpPr/>
          <p:nvPr/>
        </p:nvSpPr>
        <p:spPr>
          <a:xfrm>
            <a:off x="7258616" y="4082713"/>
            <a:ext cx="4824000" cy="685080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Runtime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3"/>
          <p:cNvSpPr/>
          <p:nvPr/>
        </p:nvSpPr>
        <p:spPr>
          <a:xfrm>
            <a:off x="7258616" y="3498793"/>
            <a:ext cx="4824000" cy="57564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bIns="90000" anchor="b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Scripting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4"/>
          <p:cNvSpPr/>
          <p:nvPr/>
        </p:nvSpPr>
        <p:spPr>
          <a:xfrm rot="16200000" flipV="1">
            <a:off x="10604788" y="-239917"/>
            <a:ext cx="415440" cy="2299993"/>
          </a:xfrm>
          <a:prstGeom prst="bentConnector2">
            <a:avLst/>
          </a:pr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144" name="CustomShape 25"/>
          <p:cNvSpPr/>
          <p:nvPr/>
        </p:nvSpPr>
        <p:spPr>
          <a:xfrm>
            <a:off x="10898402" y="1249200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32000" tIns="14400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
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6"/>
          <p:cNvSpPr/>
          <p:nvPr/>
        </p:nvSpPr>
        <p:spPr>
          <a:xfrm rot="1800000">
            <a:off x="11148242" y="1506960"/>
            <a:ext cx="305640" cy="2635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27"/>
          <p:cNvSpPr/>
          <p:nvPr/>
        </p:nvSpPr>
        <p:spPr>
          <a:xfrm rot="19800000">
            <a:off x="11306282" y="14626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28"/>
          <p:cNvSpPr/>
          <p:nvPr/>
        </p:nvSpPr>
        <p:spPr>
          <a:xfrm rot="19800000">
            <a:off x="12796618" y="1738393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29"/>
          <p:cNvSpPr/>
          <p:nvPr/>
        </p:nvSpPr>
        <p:spPr>
          <a:xfrm rot="1800000">
            <a:off x="11306282" y="176796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30"/>
          <p:cNvSpPr/>
          <p:nvPr/>
        </p:nvSpPr>
        <p:spPr>
          <a:xfrm rot="9084841">
            <a:off x="12462648" y="2195278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150" name="CustomShape 31"/>
          <p:cNvSpPr/>
          <p:nvPr/>
        </p:nvSpPr>
        <p:spPr>
          <a:xfrm>
            <a:off x="9702656" y="4899553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WoT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32"/>
          <p:cNvSpPr/>
          <p:nvPr/>
        </p:nvSpPr>
        <p:spPr>
          <a:xfrm>
            <a:off x="12360536" y="5486041"/>
            <a:ext cx="860464" cy="45719"/>
          </a:xfrm>
          <a:prstGeom prst="bentConnector3">
            <a:avLst>
              <a:gd name="adj1" fmla="val 1242"/>
            </a:avLst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152" name="CustomShape 33"/>
          <p:cNvSpPr/>
          <p:nvPr/>
        </p:nvSpPr>
        <p:spPr>
          <a:xfrm rot="10800000">
            <a:off x="12330275" y="5952294"/>
            <a:ext cx="757525" cy="45719"/>
          </a:xfrm>
          <a:prstGeom prst="bentConnector3">
            <a:avLst>
              <a:gd name="adj1" fmla="val 296"/>
            </a:avLst>
          </a:prstGeom>
          <a:noFill/>
          <a:ln w="38160">
            <a:solidFill>
              <a:srgbClr val="FF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155" name="CustomShape 36"/>
          <p:cNvSpPr/>
          <p:nvPr/>
        </p:nvSpPr>
        <p:spPr>
          <a:xfrm>
            <a:off x="6127920" y="708120"/>
            <a:ext cx="1246680" cy="87336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37"/>
          <p:cNvSpPr/>
          <p:nvPr/>
        </p:nvSpPr>
        <p:spPr>
          <a:xfrm>
            <a:off x="7793640" y="530280"/>
            <a:ext cx="1500480" cy="105120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157" name="CustomShape 38"/>
          <p:cNvSpPr/>
          <p:nvPr/>
        </p:nvSpPr>
        <p:spPr>
          <a:xfrm>
            <a:off x="6773760" y="965520"/>
            <a:ext cx="1852200" cy="61596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39"/>
          <p:cNvSpPr/>
          <p:nvPr/>
        </p:nvSpPr>
        <p:spPr>
          <a:xfrm>
            <a:off x="6916320" y="61920"/>
            <a:ext cx="1627560" cy="114012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Cloud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36"/>
          <p:cNvSpPr/>
          <p:nvPr/>
        </p:nvSpPr>
        <p:spPr>
          <a:xfrm>
            <a:off x="3423599" y="5485605"/>
            <a:ext cx="1107642" cy="927795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37"/>
          <p:cNvSpPr/>
          <p:nvPr/>
        </p:nvSpPr>
        <p:spPr>
          <a:xfrm>
            <a:off x="5069189" y="5276520"/>
            <a:ext cx="1333136" cy="1116720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/>
          </a:p>
        </p:txBody>
      </p:sp>
      <p:sp>
        <p:nvSpPr>
          <p:cNvPr id="45" name="CustomShape 38"/>
          <p:cNvSpPr/>
          <p:nvPr/>
        </p:nvSpPr>
        <p:spPr>
          <a:xfrm>
            <a:off x="4069439" y="5759048"/>
            <a:ext cx="1645630" cy="654352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39"/>
          <p:cNvSpPr/>
          <p:nvPr/>
        </p:nvSpPr>
        <p:spPr>
          <a:xfrm>
            <a:off x="4211999" y="4822778"/>
            <a:ext cx="1446043" cy="1211182"/>
          </a:xfrm>
          <a:prstGeom prst="ellipse">
            <a:avLst/>
          </a:prstGeom>
          <a:solidFill>
            <a:srgbClr val="D9D9D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620696" y="1117800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Local network</a:t>
            </a:r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89437" y="300794"/>
            <a:ext cx="16423753" cy="6339839"/>
            <a:chOff x="-89437" y="300794"/>
            <a:chExt cx="16423753" cy="6339839"/>
          </a:xfrm>
        </p:grpSpPr>
        <p:sp>
          <p:nvSpPr>
            <p:cNvPr id="47" name="Rectangle 46"/>
            <p:cNvSpPr/>
            <p:nvPr/>
          </p:nvSpPr>
          <p:spPr>
            <a:xfrm flipH="1" flipV="1">
              <a:off x="8119439" y="917572"/>
              <a:ext cx="8214877" cy="56560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19" name="CustomShape 2"/>
            <p:cNvSpPr/>
            <p:nvPr/>
          </p:nvSpPr>
          <p:spPr>
            <a:xfrm>
              <a:off x="13082040" y="2081160"/>
              <a:ext cx="3101760" cy="4366440"/>
            </a:xfrm>
            <a:prstGeom prst="roundRect">
              <a:avLst>
                <a:gd name="adj" fmla="val 4472"/>
              </a:avLst>
            </a:prstGeom>
            <a:solidFill>
              <a:srgbClr val="808080"/>
            </a:solidFill>
            <a:ln w="9360">
              <a:noFill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tIns="36000" bIns="72000"/>
            <a:lstStyle/>
            <a:p>
              <a:pPr algn="ctr">
                <a:lnSpc>
                  <a:spcPct val="100000"/>
                </a:lnSpc>
              </a:pPr>
              <a:r>
                <a:rPr lang="en-US" sz="20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 Light"/>
                  <a:ea typeface="HG明朝E"/>
                </a:rPr>
                <a:t>  WoT Thing 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 Light"/>
                  <a:ea typeface="HG明朝E"/>
                </a:rPr>
                <a:t>(Garage door controller)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20" name="CustomShape 3"/>
            <p:cNvSpPr/>
            <p:nvPr/>
          </p:nvSpPr>
          <p:spPr>
            <a:xfrm>
              <a:off x="13221360" y="4775760"/>
              <a:ext cx="1426680" cy="1511640"/>
            </a:xfrm>
            <a:prstGeom prst="roundRect">
              <a:avLst>
                <a:gd name="adj" fmla="val 7143"/>
              </a:avLst>
            </a:prstGeom>
            <a:solidFill>
              <a:srgbClr val="00B050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HG明朝E"/>
                </a:rPr>
                <a:t>WoT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HG明朝E"/>
                </a:rPr>
                <a:t> Interface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21" name="CustomShape 4"/>
            <p:cNvSpPr/>
            <p:nvPr/>
          </p:nvSpPr>
          <p:spPr>
            <a:xfrm>
              <a:off x="370633" y="300794"/>
              <a:ext cx="2664000" cy="1139713"/>
            </a:xfrm>
            <a:prstGeom prst="roundRect">
              <a:avLst>
                <a:gd name="adj" fmla="val 4472"/>
              </a:avLst>
            </a:prstGeom>
            <a:solidFill>
              <a:srgbClr val="808080"/>
            </a:solidFill>
            <a:ln w="9360">
              <a:noFill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tIns="36000" bIns="72000"/>
            <a:lstStyle/>
            <a:p>
              <a:pPr algn="ctr">
                <a:lnSpc>
                  <a:spcPct val="100000"/>
                </a:lnSpc>
              </a:pPr>
              <a:r>
                <a:rPr lang="en-US" sz="2000" b="1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HG明朝E"/>
                </a:rPr>
                <a:t>WoT Client 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1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HG明朝E"/>
                </a:rPr>
                <a:t>(Browser)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23" name="CustomShape 6"/>
            <p:cNvSpPr/>
            <p:nvPr/>
          </p:nvSpPr>
          <p:spPr>
            <a:xfrm>
              <a:off x="4012629" y="656202"/>
              <a:ext cx="2060640" cy="82764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432000" tIns="14400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 Light"/>
                  <a:ea typeface="HG明朝E"/>
                </a:rPr>
                <a:t>Thing
Description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27" name="CustomShape 10"/>
            <p:cNvSpPr/>
            <p:nvPr/>
          </p:nvSpPr>
          <p:spPr>
            <a:xfrm rot="1800000">
              <a:off x="3608280" y="975600"/>
              <a:ext cx="121320" cy="121320"/>
            </a:xfrm>
            <a:prstGeom prst="ellipse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CustomShape 11"/>
            <p:cNvSpPr/>
            <p:nvPr/>
          </p:nvSpPr>
          <p:spPr>
            <a:xfrm>
              <a:off x="14781600" y="4775760"/>
              <a:ext cx="1258200" cy="1511640"/>
            </a:xfrm>
            <a:prstGeom prst="roundRect">
              <a:avLst>
                <a:gd name="adj" fmla="val 7143"/>
              </a:avLst>
            </a:prstGeom>
            <a:solidFill>
              <a:srgbClr val="595959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HG明朝E"/>
                </a:rPr>
                <a:t>Driver API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29" name="CustomShape 12"/>
            <p:cNvSpPr/>
            <p:nvPr/>
          </p:nvSpPr>
          <p:spPr>
            <a:xfrm>
              <a:off x="14942160" y="5296680"/>
              <a:ext cx="935640" cy="863640"/>
            </a:xfrm>
            <a:prstGeom prst="rect">
              <a:avLst/>
            </a:prstGeom>
            <a:solidFill>
              <a:srgbClr val="BFBFBF"/>
            </a:solidFill>
            <a:ln w="648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Local
Hardware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30" name="CustomShape 13"/>
            <p:cNvSpPr/>
            <p:nvPr/>
          </p:nvSpPr>
          <p:spPr>
            <a:xfrm>
              <a:off x="13221360" y="2992680"/>
              <a:ext cx="2818800" cy="1654560"/>
            </a:xfrm>
            <a:prstGeom prst="roundRect">
              <a:avLst>
                <a:gd name="adj" fmla="val 5281"/>
              </a:avLst>
            </a:prstGeom>
            <a:solidFill>
              <a:srgbClr val="005A9C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bIns="9000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 Light"/>
                  <a:ea typeface="HG明朝E"/>
                </a:rPr>
                <a:t>Firmware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37" name="CustomShape 19"/>
            <p:cNvSpPr/>
            <p:nvPr/>
          </p:nvSpPr>
          <p:spPr>
            <a:xfrm rot="10800000">
              <a:off x="4765752" y="1775440"/>
              <a:ext cx="439200" cy="51876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BFBFB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/>
            </a:p>
          </p:txBody>
        </p:sp>
        <p:sp>
          <p:nvSpPr>
            <p:cNvPr id="144" name="CustomShape 25"/>
            <p:cNvSpPr/>
            <p:nvPr/>
          </p:nvSpPr>
          <p:spPr>
            <a:xfrm>
              <a:off x="8404689" y="1911484"/>
              <a:ext cx="2060640" cy="82764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432000" tIns="14400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 Light"/>
                  <a:ea typeface="HG明朝E"/>
                </a:rPr>
                <a:t>Thing
Description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49" name="CustomShape 30"/>
            <p:cNvSpPr/>
            <p:nvPr/>
          </p:nvSpPr>
          <p:spPr>
            <a:xfrm rot="10800000">
              <a:off x="9451094" y="2872545"/>
              <a:ext cx="439200" cy="51876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BFBFB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714171" y="3964515"/>
              <a:ext cx="2776727" cy="1459497"/>
              <a:chOff x="4187418" y="3278715"/>
              <a:chExt cx="2978726" cy="1553545"/>
            </a:xfrm>
          </p:grpSpPr>
          <p:sp>
            <p:nvSpPr>
              <p:cNvPr id="43" name="CustomShape 36"/>
              <p:cNvSpPr/>
              <p:nvPr/>
            </p:nvSpPr>
            <p:spPr>
              <a:xfrm>
                <a:off x="4187418" y="3904465"/>
                <a:ext cx="1107642" cy="927795"/>
              </a:xfrm>
              <a:prstGeom prst="ellipse">
                <a:avLst/>
              </a:prstGeom>
              <a:solidFill>
                <a:srgbClr val="D9D9D9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" name="CustomShape 37"/>
              <p:cNvSpPr/>
              <p:nvPr/>
            </p:nvSpPr>
            <p:spPr>
              <a:xfrm>
                <a:off x="5833008" y="3695380"/>
                <a:ext cx="1333136" cy="1116720"/>
              </a:xfrm>
              <a:prstGeom prst="ellipse">
                <a:avLst/>
              </a:prstGeom>
              <a:solidFill>
                <a:srgbClr val="D9D9D9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fi-FI"/>
              </a:p>
            </p:txBody>
          </p:sp>
          <p:sp>
            <p:nvSpPr>
              <p:cNvPr id="45" name="CustomShape 38"/>
              <p:cNvSpPr/>
              <p:nvPr/>
            </p:nvSpPr>
            <p:spPr>
              <a:xfrm>
                <a:off x="4833258" y="4177908"/>
                <a:ext cx="1645630" cy="654352"/>
              </a:xfrm>
              <a:prstGeom prst="rect">
                <a:avLst/>
              </a:prstGeom>
              <a:solidFill>
                <a:srgbClr val="D9D9D9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" name="CustomShape 39"/>
              <p:cNvSpPr/>
              <p:nvPr/>
            </p:nvSpPr>
            <p:spPr>
              <a:xfrm>
                <a:off x="4863804" y="3278715"/>
                <a:ext cx="1446043" cy="1211182"/>
              </a:xfrm>
              <a:prstGeom prst="ellipse">
                <a:avLst/>
              </a:prstGeom>
              <a:solidFill>
                <a:srgbClr val="D9D9D9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0" strike="noStrike" spc="-1" dirty="0" smtClean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Internet</a:t>
                </a:r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11345384" y="977653"/>
              <a:ext cx="2011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Local network</a:t>
              </a:r>
              <a:endParaRPr lang="fi-FI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10964" y="3499024"/>
              <a:ext cx="3909755" cy="2788376"/>
              <a:chOff x="158424" y="1920687"/>
              <a:chExt cx="3909755" cy="2788376"/>
            </a:xfrm>
          </p:grpSpPr>
          <p:sp>
            <p:nvSpPr>
              <p:cNvPr id="49" name="CustomShape 1"/>
              <p:cNvSpPr/>
              <p:nvPr/>
            </p:nvSpPr>
            <p:spPr>
              <a:xfrm>
                <a:off x="158424" y="1920687"/>
                <a:ext cx="3909755" cy="2788376"/>
              </a:xfrm>
              <a:prstGeom prst="roundRect">
                <a:avLst>
                  <a:gd name="adj" fmla="val 4472"/>
                </a:avLst>
              </a:prstGeom>
              <a:solidFill>
                <a:srgbClr val="808080"/>
              </a:solidFill>
              <a:ln w="9360">
                <a:noFill/>
              </a:ln>
              <a:effectLst>
                <a:outerShdw blurRad="76200" dist="50800" dir="2700000" rotWithShape="0">
                  <a:srgbClr val="000000">
                    <a:alpha val="3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tIns="36000" bIns="72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1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HG明朝E"/>
                  </a:rPr>
                  <a:t>Remote Proxy Servient</a:t>
                </a:r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  <p:sp>
            <p:nvSpPr>
              <p:cNvPr id="50" name="CustomShape 18"/>
              <p:cNvSpPr/>
              <p:nvPr/>
            </p:nvSpPr>
            <p:spPr>
              <a:xfrm>
                <a:off x="224661" y="2386178"/>
                <a:ext cx="3689227" cy="882014"/>
              </a:xfrm>
              <a:prstGeom prst="roundRect">
                <a:avLst>
                  <a:gd name="adj" fmla="val 10186"/>
                </a:avLst>
              </a:prstGeom>
              <a:solidFill>
                <a:srgbClr val="8EB4E3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fi-FI"/>
              </a:p>
            </p:txBody>
          </p:sp>
          <p:sp>
            <p:nvSpPr>
              <p:cNvPr id="51" name="CustomShape 20"/>
              <p:cNvSpPr/>
              <p:nvPr/>
            </p:nvSpPr>
            <p:spPr>
              <a:xfrm>
                <a:off x="263375" y="3976304"/>
                <a:ext cx="1789275" cy="559859"/>
              </a:xfrm>
              <a:prstGeom prst="roundRect">
                <a:avLst>
                  <a:gd name="adj" fmla="val 7143"/>
                </a:avLst>
              </a:prstGeom>
              <a:solidFill>
                <a:srgbClr val="00B050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HG明朝E"/>
                  </a:rPr>
                  <a:t>WoT Interface</a:t>
                </a:r>
                <a:endPara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  <p:sp>
            <p:nvSpPr>
              <p:cNvPr id="54" name="CustomShape 22"/>
              <p:cNvSpPr/>
              <p:nvPr/>
            </p:nvSpPr>
            <p:spPr>
              <a:xfrm>
                <a:off x="225141" y="3344300"/>
                <a:ext cx="3689227" cy="532173"/>
              </a:xfrm>
              <a:prstGeom prst="roundRect">
                <a:avLst>
                  <a:gd name="adj" fmla="val 22240"/>
                </a:avLst>
              </a:prstGeom>
              <a:solidFill>
                <a:srgbClr val="4A7B7C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HG明朝E"/>
                  </a:rPr>
                  <a:t>WoT Runtime</a:t>
                </a:r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  <p:sp>
            <p:nvSpPr>
              <p:cNvPr id="55" name="CustomShape 23"/>
              <p:cNvSpPr/>
              <p:nvPr/>
            </p:nvSpPr>
            <p:spPr>
              <a:xfrm>
                <a:off x="234592" y="2875554"/>
                <a:ext cx="3689227" cy="447159"/>
              </a:xfrm>
              <a:prstGeom prst="roundRect">
                <a:avLst>
                  <a:gd name="adj" fmla="val 18750"/>
                </a:avLst>
              </a:prstGeom>
              <a:solidFill>
                <a:srgbClr val="005A9C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bIns="90000" anchor="b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 Light"/>
                    <a:ea typeface="HG明朝E"/>
                  </a:rPr>
                  <a:t>WoT Scripting API</a:t>
                </a:r>
                <a:endPara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  <p:sp>
            <p:nvSpPr>
              <p:cNvPr id="56" name="CustomShape 31"/>
              <p:cNvSpPr/>
              <p:nvPr/>
            </p:nvSpPr>
            <p:spPr>
              <a:xfrm>
                <a:off x="2148014" y="3979184"/>
                <a:ext cx="1789275" cy="488853"/>
              </a:xfrm>
              <a:prstGeom prst="roundRect">
                <a:avLst>
                  <a:gd name="adj" fmla="val 7143"/>
                </a:avLst>
              </a:prstGeom>
              <a:solidFill>
                <a:srgbClr val="00B050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HG明朝E"/>
                  </a:rPr>
                  <a:t>WoT Interface</a:t>
                </a:r>
                <a:endPara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8338452" y="3499024"/>
              <a:ext cx="3909755" cy="2788376"/>
              <a:chOff x="158424" y="1920687"/>
              <a:chExt cx="3909755" cy="2788376"/>
            </a:xfrm>
          </p:grpSpPr>
          <p:sp>
            <p:nvSpPr>
              <p:cNvPr id="60" name="CustomShape 1"/>
              <p:cNvSpPr/>
              <p:nvPr/>
            </p:nvSpPr>
            <p:spPr>
              <a:xfrm>
                <a:off x="158424" y="1920687"/>
                <a:ext cx="3909755" cy="2788376"/>
              </a:xfrm>
              <a:prstGeom prst="roundRect">
                <a:avLst>
                  <a:gd name="adj" fmla="val 4472"/>
                </a:avLst>
              </a:prstGeom>
              <a:solidFill>
                <a:srgbClr val="808080"/>
              </a:solidFill>
              <a:ln w="9360">
                <a:noFill/>
              </a:ln>
              <a:effectLst>
                <a:outerShdw blurRad="76200" dist="50800" dir="2700000" rotWithShape="0">
                  <a:srgbClr val="000000">
                    <a:alpha val="3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tIns="36000" bIns="72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1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HG明朝E"/>
                  </a:rPr>
                  <a:t>Local Proxy Servient</a:t>
                </a:r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  <p:sp>
            <p:nvSpPr>
              <p:cNvPr id="61" name="CustomShape 18"/>
              <p:cNvSpPr/>
              <p:nvPr/>
            </p:nvSpPr>
            <p:spPr>
              <a:xfrm>
                <a:off x="224661" y="2386178"/>
                <a:ext cx="3689227" cy="882014"/>
              </a:xfrm>
              <a:prstGeom prst="roundRect">
                <a:avLst>
                  <a:gd name="adj" fmla="val 10186"/>
                </a:avLst>
              </a:prstGeom>
              <a:solidFill>
                <a:srgbClr val="8EB4E3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fi-FI"/>
              </a:p>
            </p:txBody>
          </p:sp>
          <p:sp>
            <p:nvSpPr>
              <p:cNvPr id="62" name="CustomShape 20"/>
              <p:cNvSpPr/>
              <p:nvPr/>
            </p:nvSpPr>
            <p:spPr>
              <a:xfrm>
                <a:off x="263375" y="3976304"/>
                <a:ext cx="1789275" cy="559859"/>
              </a:xfrm>
              <a:prstGeom prst="roundRect">
                <a:avLst>
                  <a:gd name="adj" fmla="val 7143"/>
                </a:avLst>
              </a:prstGeom>
              <a:solidFill>
                <a:srgbClr val="00B050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HG明朝E"/>
                  </a:rPr>
                  <a:t>WoT Interface</a:t>
                </a:r>
                <a:endPara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  <p:sp>
            <p:nvSpPr>
              <p:cNvPr id="63" name="CustomShape 22"/>
              <p:cNvSpPr/>
              <p:nvPr/>
            </p:nvSpPr>
            <p:spPr>
              <a:xfrm>
                <a:off x="225141" y="3344300"/>
                <a:ext cx="3689227" cy="532173"/>
              </a:xfrm>
              <a:prstGeom prst="roundRect">
                <a:avLst>
                  <a:gd name="adj" fmla="val 22240"/>
                </a:avLst>
              </a:prstGeom>
              <a:solidFill>
                <a:srgbClr val="4A7B7C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HG明朝E"/>
                  </a:rPr>
                  <a:t>WoT Runtime</a:t>
                </a:r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  <p:sp>
            <p:nvSpPr>
              <p:cNvPr id="64" name="CustomShape 23"/>
              <p:cNvSpPr/>
              <p:nvPr/>
            </p:nvSpPr>
            <p:spPr>
              <a:xfrm>
                <a:off x="234592" y="2875554"/>
                <a:ext cx="3689227" cy="447159"/>
              </a:xfrm>
              <a:prstGeom prst="roundRect">
                <a:avLst>
                  <a:gd name="adj" fmla="val 18750"/>
                </a:avLst>
              </a:prstGeom>
              <a:solidFill>
                <a:srgbClr val="005A9C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bIns="90000" anchor="b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 Light"/>
                    <a:ea typeface="HG明朝E"/>
                  </a:rPr>
                  <a:t>WoT Scripting API</a:t>
                </a:r>
                <a:endPara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  <p:sp>
            <p:nvSpPr>
              <p:cNvPr id="65" name="CustomShape 31"/>
              <p:cNvSpPr/>
              <p:nvPr/>
            </p:nvSpPr>
            <p:spPr>
              <a:xfrm>
                <a:off x="2148014" y="3979184"/>
                <a:ext cx="1789275" cy="488853"/>
              </a:xfrm>
              <a:prstGeom prst="roundRect">
                <a:avLst>
                  <a:gd name="adj" fmla="val 7143"/>
                </a:avLst>
              </a:prstGeom>
              <a:solidFill>
                <a:srgbClr val="00B050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HG明朝E"/>
                  </a:rPr>
                  <a:t>WoT Interface</a:t>
                </a:r>
                <a:endPara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4420719" y="5025104"/>
              <a:ext cx="4205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Non-WoT </a:t>
              </a:r>
              <a:r>
                <a:rPr lang="en-GB" dirty="0" smtClean="0"/>
                <a:t>channel</a:t>
              </a:r>
              <a:endParaRPr lang="fi-FI" dirty="0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370632" y="1660379"/>
              <a:ext cx="2721281" cy="1453968"/>
              <a:chOff x="4187418" y="3278715"/>
              <a:chExt cx="2978726" cy="1553545"/>
            </a:xfrm>
          </p:grpSpPr>
          <p:sp>
            <p:nvSpPr>
              <p:cNvPr id="74" name="CustomShape 36"/>
              <p:cNvSpPr/>
              <p:nvPr/>
            </p:nvSpPr>
            <p:spPr>
              <a:xfrm>
                <a:off x="4187418" y="3904465"/>
                <a:ext cx="1107642" cy="927795"/>
              </a:xfrm>
              <a:prstGeom prst="ellipse">
                <a:avLst/>
              </a:prstGeom>
              <a:solidFill>
                <a:srgbClr val="D9D9D9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" name="CustomShape 37"/>
              <p:cNvSpPr/>
              <p:nvPr/>
            </p:nvSpPr>
            <p:spPr>
              <a:xfrm>
                <a:off x="5833008" y="3695380"/>
                <a:ext cx="1333136" cy="1116720"/>
              </a:xfrm>
              <a:prstGeom prst="ellipse">
                <a:avLst/>
              </a:prstGeom>
              <a:solidFill>
                <a:srgbClr val="D9D9D9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fi-FI"/>
              </a:p>
            </p:txBody>
          </p:sp>
          <p:sp>
            <p:nvSpPr>
              <p:cNvPr id="76" name="CustomShape 38"/>
              <p:cNvSpPr/>
              <p:nvPr/>
            </p:nvSpPr>
            <p:spPr>
              <a:xfrm>
                <a:off x="4833258" y="4177908"/>
                <a:ext cx="1645630" cy="654352"/>
              </a:xfrm>
              <a:prstGeom prst="rect">
                <a:avLst/>
              </a:prstGeom>
              <a:solidFill>
                <a:srgbClr val="D9D9D9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7" name="CustomShape 39"/>
              <p:cNvSpPr/>
              <p:nvPr/>
            </p:nvSpPr>
            <p:spPr>
              <a:xfrm>
                <a:off x="4863804" y="3278715"/>
                <a:ext cx="1446043" cy="1211182"/>
              </a:xfrm>
              <a:prstGeom prst="ellipse">
                <a:avLst/>
              </a:prstGeom>
              <a:solidFill>
                <a:srgbClr val="D9D9D9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0" strike="noStrike" spc="-1" dirty="0" smtClean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Internet</a:t>
                </a:r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</p:grpSp>
        <p:cxnSp>
          <p:nvCxnSpPr>
            <p:cNvPr id="70" name="Straight Arrow Connector 69"/>
            <p:cNvCxnSpPr/>
            <p:nvPr/>
          </p:nvCxnSpPr>
          <p:spPr>
            <a:xfrm flipH="1" flipV="1">
              <a:off x="2378220" y="1516615"/>
              <a:ext cx="6448" cy="1764826"/>
            </a:xfrm>
            <a:prstGeom prst="straightConnector1">
              <a:avLst/>
            </a:prstGeom>
            <a:noFill/>
            <a:ln w="38160">
              <a:solidFill>
                <a:srgbClr val="FF0000"/>
              </a:solidFill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960653" y="1638720"/>
              <a:ext cx="3054" cy="1655803"/>
            </a:xfrm>
            <a:prstGeom prst="straightConnector1">
              <a:avLst/>
            </a:prstGeom>
            <a:noFill/>
            <a:ln w="38160">
              <a:solidFill>
                <a:srgbClr val="FF0000"/>
              </a:solidFill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2351224" y="5394436"/>
              <a:ext cx="607818" cy="9207"/>
            </a:xfrm>
            <a:prstGeom prst="straightConnector1">
              <a:avLst/>
            </a:prstGeom>
            <a:noFill/>
            <a:ln w="38160">
              <a:solidFill>
                <a:srgbClr val="FF0000"/>
              </a:solidFill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12314924" y="5834570"/>
              <a:ext cx="633556" cy="0"/>
            </a:xfrm>
            <a:prstGeom prst="straightConnector1">
              <a:avLst/>
            </a:prstGeom>
            <a:noFill/>
            <a:ln w="38160">
              <a:solidFill>
                <a:srgbClr val="FF0000"/>
              </a:solidFill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3197890" y="997796"/>
              <a:ext cx="619792" cy="0"/>
            </a:xfrm>
            <a:prstGeom prst="straightConnector1">
              <a:avLst/>
            </a:prstGeom>
            <a:noFill/>
            <a:ln w="38160">
              <a:solidFill>
                <a:srgbClr val="000000"/>
              </a:solidFill>
              <a:custDash>
                <a:ds d="100000" sp="100000"/>
              </a:custDash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  <p:sp>
          <p:nvSpPr>
            <p:cNvPr id="95" name="CustomShape 17"/>
            <p:cNvSpPr/>
            <p:nvPr/>
          </p:nvSpPr>
          <p:spPr>
            <a:xfrm>
              <a:off x="-89437" y="1617309"/>
              <a:ext cx="1140708" cy="61631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1. A</a:t>
              </a:r>
              <a:r>
                <a:rPr lang="en-US" sz="18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ction </a:t>
              </a:r>
            </a:p>
            <a:p>
              <a:pPr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 </a:t>
              </a:r>
              <a:r>
                <a:rPr lang="en-US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   </a:t>
              </a:r>
              <a:r>
                <a:rPr lang="en-US" sz="18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request 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96" name="CustomShape 17"/>
            <p:cNvSpPr/>
            <p:nvPr/>
          </p:nvSpPr>
          <p:spPr>
            <a:xfrm>
              <a:off x="2490867" y="1633388"/>
              <a:ext cx="1326815" cy="61631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2. Action </a:t>
              </a:r>
            </a:p>
            <a:p>
              <a:pPr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 </a:t>
              </a:r>
              <a:r>
                <a:rPr lang="en-US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   </a:t>
              </a:r>
              <a:r>
                <a:rPr lang="en-US" sz="18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response 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98" name="CustomShape 3"/>
            <p:cNvSpPr/>
            <p:nvPr/>
          </p:nvSpPr>
          <p:spPr>
            <a:xfrm>
              <a:off x="7687102" y="731340"/>
              <a:ext cx="550244" cy="5909293"/>
            </a:xfrm>
            <a:prstGeom prst="roundRect">
              <a:avLst>
                <a:gd name="adj" fmla="val 4472"/>
              </a:avLst>
            </a:prstGeom>
            <a:solidFill>
              <a:schemeClr val="accent6"/>
            </a:solidFill>
            <a:ln w="9360">
              <a:noFill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tIns="36000" bIns="72000"/>
            <a:lstStyle/>
            <a:p>
              <a:pPr algn="ctr">
                <a:lnSpc>
                  <a:spcPct val="100000"/>
                </a:lnSpc>
              </a:pPr>
              <a:endParaRPr lang="en-U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 rot="16200000">
              <a:off x="6975206" y="3203408"/>
              <a:ext cx="2011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NAT &amp; Firewall</a:t>
              </a:r>
              <a:endParaRPr lang="fi-FI" dirty="0"/>
            </a:p>
          </p:txBody>
        </p:sp>
        <p:sp>
          <p:nvSpPr>
            <p:cNvPr id="143" name="CustomShape 24"/>
            <p:cNvSpPr/>
            <p:nvPr/>
          </p:nvSpPr>
          <p:spPr>
            <a:xfrm rot="16200000" flipH="1" flipV="1">
              <a:off x="6985735" y="1318007"/>
              <a:ext cx="299125" cy="2406305"/>
            </a:xfrm>
            <a:prstGeom prst="bentConnector2">
              <a:avLst/>
            </a:prstGeom>
            <a:noFill/>
            <a:ln w="38160">
              <a:solidFill>
                <a:srgbClr val="000000"/>
              </a:solidFill>
              <a:custDash>
                <a:ds d="100000" sp="100000"/>
              </a:custDash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/>
            </a:p>
          </p:txBody>
        </p:sp>
        <p:cxnSp>
          <p:nvCxnSpPr>
            <p:cNvPr id="5" name="Straight Connector 4"/>
            <p:cNvCxnSpPr>
              <a:stCxn id="49" idx="3"/>
              <a:endCxn id="60" idx="1"/>
            </p:cNvCxnSpPr>
            <p:nvPr/>
          </p:nvCxnSpPr>
          <p:spPr>
            <a:xfrm>
              <a:off x="4420719" y="4893212"/>
              <a:ext cx="391773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3652584" y="2590449"/>
              <a:ext cx="2507899" cy="1208009"/>
              <a:chOff x="6127920" y="61920"/>
              <a:chExt cx="3166200" cy="1519560"/>
            </a:xfrm>
          </p:grpSpPr>
          <p:sp>
            <p:nvSpPr>
              <p:cNvPr id="155" name="CustomShape 36"/>
              <p:cNvSpPr/>
              <p:nvPr/>
            </p:nvSpPr>
            <p:spPr>
              <a:xfrm>
                <a:off x="6127920" y="708120"/>
                <a:ext cx="1246680" cy="873360"/>
              </a:xfrm>
              <a:prstGeom prst="ellipse">
                <a:avLst/>
              </a:prstGeom>
              <a:solidFill>
                <a:srgbClr val="D9D9D9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6" name="CustomShape 37"/>
              <p:cNvSpPr/>
              <p:nvPr/>
            </p:nvSpPr>
            <p:spPr>
              <a:xfrm>
                <a:off x="7793640" y="530280"/>
                <a:ext cx="1500480" cy="1051200"/>
              </a:xfrm>
              <a:prstGeom prst="ellipse">
                <a:avLst/>
              </a:prstGeom>
              <a:solidFill>
                <a:srgbClr val="D9D9D9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fi-FI"/>
              </a:p>
            </p:txBody>
          </p:sp>
          <p:sp>
            <p:nvSpPr>
              <p:cNvPr id="157" name="CustomShape 38"/>
              <p:cNvSpPr/>
              <p:nvPr/>
            </p:nvSpPr>
            <p:spPr>
              <a:xfrm>
                <a:off x="6773760" y="965520"/>
                <a:ext cx="1852200" cy="615960"/>
              </a:xfrm>
              <a:prstGeom prst="rect">
                <a:avLst/>
              </a:prstGeom>
              <a:solidFill>
                <a:srgbClr val="D9D9D9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fi-FI"/>
              </a:p>
            </p:txBody>
          </p:sp>
          <p:sp>
            <p:nvSpPr>
              <p:cNvPr id="158" name="CustomShape 39"/>
              <p:cNvSpPr/>
              <p:nvPr/>
            </p:nvSpPr>
            <p:spPr>
              <a:xfrm>
                <a:off x="6916319" y="61920"/>
                <a:ext cx="1920909" cy="1140119"/>
              </a:xfrm>
              <a:prstGeom prst="ellipse">
                <a:avLst/>
              </a:prstGeom>
              <a:solidFill>
                <a:srgbClr val="D9D9D9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0" strike="noStrike" spc="-1" dirty="0" smtClean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Things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spc="-1" dirty="0" smtClean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directory</a:t>
                </a:r>
                <a:endParaRPr lang="en-US" sz="1800" b="0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35278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672160" y="487800"/>
            <a:ext cx="5112360" cy="43664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Servient (Single tenant)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816160" y="1974600"/>
            <a:ext cx="4824000" cy="1079280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3"/>
          <p:cNvSpPr/>
          <p:nvPr/>
        </p:nvSpPr>
        <p:spPr>
          <a:xfrm>
            <a:off x="5816160" y="1032480"/>
            <a:ext cx="4824000" cy="113544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7092720" y="5073840"/>
            <a:ext cx="1233720" cy="387000"/>
          </a:xfrm>
          <a:prstGeom prst="roundRect">
            <a:avLst>
              <a:gd name="adj" fmla="val 27876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Thing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3367800" y="1965960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32000" tIns="14400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
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 rot="1800000">
            <a:off x="3617280" y="2223720"/>
            <a:ext cx="305640" cy="2635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7"/>
          <p:cNvSpPr/>
          <p:nvPr/>
        </p:nvSpPr>
        <p:spPr>
          <a:xfrm rot="19800000">
            <a:off x="3775320" y="217944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8"/>
          <p:cNvSpPr/>
          <p:nvPr/>
        </p:nvSpPr>
        <p:spPr>
          <a:xfrm rot="19800000">
            <a:off x="3509640" y="233244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9"/>
          <p:cNvSpPr/>
          <p:nvPr/>
        </p:nvSpPr>
        <p:spPr>
          <a:xfrm rot="1800000">
            <a:off x="3775680" y="248472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10"/>
          <p:cNvSpPr/>
          <p:nvPr/>
        </p:nvSpPr>
        <p:spPr>
          <a:xfrm rot="5400000">
            <a:off x="5337000" y="213444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11"/>
          <p:cNvSpPr/>
          <p:nvPr/>
        </p:nvSpPr>
        <p:spPr>
          <a:xfrm>
            <a:off x="5816160" y="2368440"/>
            <a:ext cx="4824000" cy="685080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Runtime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12"/>
          <p:cNvSpPr/>
          <p:nvPr/>
        </p:nvSpPr>
        <p:spPr>
          <a:xfrm>
            <a:off x="5816160" y="3182400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Protocol Bindings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13"/>
          <p:cNvSpPr/>
          <p:nvPr/>
        </p:nvSpPr>
        <p:spPr>
          <a:xfrm>
            <a:off x="8300880" y="3182400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59595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System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14"/>
          <p:cNvSpPr/>
          <p:nvPr/>
        </p:nvSpPr>
        <p:spPr>
          <a:xfrm>
            <a:off x="9560520" y="3686400"/>
            <a:ext cx="934200" cy="863640"/>
          </a:xfrm>
          <a:prstGeom prst="rect">
            <a:avLst/>
          </a:prstGeom>
          <a:solidFill>
            <a:srgbClr val="BFBFB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Proprietary
Communi-
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15"/>
          <p:cNvSpPr/>
          <p:nvPr/>
        </p:nvSpPr>
        <p:spPr>
          <a:xfrm>
            <a:off x="8444520" y="3686400"/>
            <a:ext cx="935640" cy="863640"/>
          </a:xfrm>
          <a:prstGeom prst="rect">
            <a:avLst/>
          </a:prstGeom>
          <a:solidFill>
            <a:srgbClr val="BFBFB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
Hardware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16"/>
          <p:cNvSpPr/>
          <p:nvPr/>
        </p:nvSpPr>
        <p:spPr>
          <a:xfrm>
            <a:off x="6369120" y="5619600"/>
            <a:ext cx="1233720" cy="387000"/>
          </a:xfrm>
          <a:prstGeom prst="roundRect">
            <a:avLst>
              <a:gd name="adj" fmla="val 27876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Servient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17"/>
          <p:cNvSpPr/>
          <p:nvPr/>
        </p:nvSpPr>
        <p:spPr>
          <a:xfrm>
            <a:off x="9410760" y="5348160"/>
            <a:ext cx="1233720" cy="387000"/>
          </a:xfrm>
          <a:prstGeom prst="roundRect">
            <a:avLst>
              <a:gd name="adj" fmla="val 27876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Legacy Device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18"/>
          <p:cNvSpPr/>
          <p:nvPr/>
        </p:nvSpPr>
        <p:spPr>
          <a:xfrm flipV="1">
            <a:off x="6428160" y="4700160"/>
            <a:ext cx="360" cy="36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8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19"/>
          <p:cNvSpPr/>
          <p:nvPr/>
        </p:nvSpPr>
        <p:spPr>
          <a:xfrm>
            <a:off x="7544520" y="4700880"/>
            <a:ext cx="360" cy="372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8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20"/>
          <p:cNvSpPr/>
          <p:nvPr/>
        </p:nvSpPr>
        <p:spPr>
          <a:xfrm flipV="1">
            <a:off x="6986160" y="4693680"/>
            <a:ext cx="360" cy="92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8000"/>
            </a:solidFill>
            <a:custDash>
              <a:ds d="100000" sp="100000"/>
            </a:custDash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21"/>
          <p:cNvSpPr/>
          <p:nvPr/>
        </p:nvSpPr>
        <p:spPr>
          <a:xfrm>
            <a:off x="5662080" y="5073840"/>
            <a:ext cx="1233720" cy="387000"/>
          </a:xfrm>
          <a:prstGeom prst="roundRect">
            <a:avLst>
              <a:gd name="adj" fmla="val 27876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Web Client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2"/>
          <p:cNvSpPr/>
          <p:nvPr/>
        </p:nvSpPr>
        <p:spPr>
          <a:xfrm flipH="1">
            <a:off x="10027080" y="4550400"/>
            <a:ext cx="360" cy="797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23"/>
          <p:cNvSpPr/>
          <p:nvPr/>
        </p:nvSpPr>
        <p:spPr>
          <a:xfrm>
            <a:off x="5816160" y="1784520"/>
            <a:ext cx="4824000" cy="57564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bIns="90000" anchor="b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Scripting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4"/>
          <p:cNvSpPr/>
          <p:nvPr/>
        </p:nvSpPr>
        <p:spPr>
          <a:xfrm>
            <a:off x="5960160" y="1162080"/>
            <a:ext cx="2051640" cy="421200"/>
          </a:xfrm>
          <a:prstGeom prst="verticalScroll">
            <a:avLst>
              <a:gd name="adj" fmla="val 12500"/>
            </a:avLst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Application Script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5"/>
          <p:cNvSpPr/>
          <p:nvPr/>
        </p:nvSpPr>
        <p:spPr>
          <a:xfrm>
            <a:off x="5960160" y="3686400"/>
            <a:ext cx="935640" cy="359640"/>
          </a:xfrm>
          <a:prstGeom prst="rect">
            <a:avLst/>
          </a:prstGeom>
          <a:solidFill>
            <a:srgbClr val="008000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HTTP(S)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6"/>
          <p:cNvSpPr/>
          <p:nvPr/>
        </p:nvSpPr>
        <p:spPr>
          <a:xfrm>
            <a:off x="5960160" y="4190400"/>
            <a:ext cx="935640" cy="359640"/>
          </a:xfrm>
          <a:prstGeom prst="rect">
            <a:avLst/>
          </a:prstGeom>
          <a:solidFill>
            <a:srgbClr val="008000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7"/>
          <p:cNvSpPr/>
          <p:nvPr/>
        </p:nvSpPr>
        <p:spPr>
          <a:xfrm>
            <a:off x="7076520" y="3686400"/>
            <a:ext cx="935640" cy="359640"/>
          </a:xfrm>
          <a:prstGeom prst="rect">
            <a:avLst/>
          </a:prstGeom>
          <a:solidFill>
            <a:srgbClr val="008000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CoAP(S)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8"/>
          <p:cNvSpPr/>
          <p:nvPr/>
        </p:nvSpPr>
        <p:spPr>
          <a:xfrm>
            <a:off x="7076520" y="4190400"/>
            <a:ext cx="935640" cy="359640"/>
          </a:xfrm>
          <a:prstGeom prst="rect">
            <a:avLst/>
          </a:prstGeom>
          <a:solidFill>
            <a:srgbClr val="008000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MQTT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9"/>
          <p:cNvSpPr/>
          <p:nvPr/>
        </p:nvSpPr>
        <p:spPr>
          <a:xfrm>
            <a:off x="3366000" y="2820600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32000" tIns="14400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
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30"/>
          <p:cNvSpPr/>
          <p:nvPr/>
        </p:nvSpPr>
        <p:spPr>
          <a:xfrm rot="1800000">
            <a:off x="3615480" y="3078360"/>
            <a:ext cx="305640" cy="2635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31"/>
          <p:cNvSpPr/>
          <p:nvPr/>
        </p:nvSpPr>
        <p:spPr>
          <a:xfrm rot="19800000">
            <a:off x="3773520" y="30340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32"/>
          <p:cNvSpPr/>
          <p:nvPr/>
        </p:nvSpPr>
        <p:spPr>
          <a:xfrm rot="19800000">
            <a:off x="3507840" y="31870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33"/>
          <p:cNvSpPr/>
          <p:nvPr/>
        </p:nvSpPr>
        <p:spPr>
          <a:xfrm rot="1800000">
            <a:off x="3773880" y="333936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34"/>
          <p:cNvSpPr/>
          <p:nvPr/>
        </p:nvSpPr>
        <p:spPr>
          <a:xfrm rot="5400000">
            <a:off x="5335560" y="298908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35"/>
          <p:cNvSpPr/>
          <p:nvPr/>
        </p:nvSpPr>
        <p:spPr>
          <a:xfrm>
            <a:off x="8255880" y="1143360"/>
            <a:ext cx="2051640" cy="421200"/>
          </a:xfrm>
          <a:prstGeom prst="verticalScroll">
            <a:avLst>
              <a:gd name="adj" fmla="val 12500"/>
            </a:avLst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Application Script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36"/>
          <p:cNvSpPr/>
          <p:nvPr/>
        </p:nvSpPr>
        <p:spPr>
          <a:xfrm>
            <a:off x="11237040" y="1917720"/>
            <a:ext cx="1743480" cy="1513440"/>
          </a:xfrm>
          <a:prstGeom prst="horizontalScroll">
            <a:avLst>
              <a:gd name="adj" fmla="val 125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Generic Servient Security metadata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37"/>
          <p:cNvSpPr/>
          <p:nvPr/>
        </p:nvSpPr>
        <p:spPr>
          <a:xfrm rot="5400000">
            <a:off x="10680480" y="237708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348800" y="563040"/>
            <a:ext cx="8856720" cy="5309640"/>
          </a:xfrm>
          <a:prstGeom prst="roundRect">
            <a:avLst>
              <a:gd name="adj" fmla="val 4472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Servient (Multi-tenant)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7673400" y="6031440"/>
            <a:ext cx="1233720" cy="387000"/>
          </a:xfrm>
          <a:prstGeom prst="roundRect">
            <a:avLst>
              <a:gd name="adj" fmla="val 27876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Thing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1997640" y="2545200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32000" tIns="14400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
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 rot="1800000">
            <a:off x="2247480" y="2802960"/>
            <a:ext cx="305640" cy="2635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5"/>
          <p:cNvSpPr/>
          <p:nvPr/>
        </p:nvSpPr>
        <p:spPr>
          <a:xfrm rot="19800000">
            <a:off x="2405520" y="27586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6"/>
          <p:cNvSpPr/>
          <p:nvPr/>
        </p:nvSpPr>
        <p:spPr>
          <a:xfrm rot="19800000">
            <a:off x="2139480" y="29116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7"/>
          <p:cNvSpPr/>
          <p:nvPr/>
        </p:nvSpPr>
        <p:spPr>
          <a:xfrm rot="1800000">
            <a:off x="2405520" y="306396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8"/>
          <p:cNvSpPr/>
          <p:nvPr/>
        </p:nvSpPr>
        <p:spPr>
          <a:xfrm rot="5400000">
            <a:off x="3955680" y="274392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9"/>
          <p:cNvSpPr/>
          <p:nvPr/>
        </p:nvSpPr>
        <p:spPr>
          <a:xfrm>
            <a:off x="6396840" y="4140360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Protocol Bindings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10"/>
          <p:cNvSpPr/>
          <p:nvPr/>
        </p:nvSpPr>
        <p:spPr>
          <a:xfrm>
            <a:off x="8881560" y="4140000"/>
            <a:ext cx="2339640" cy="1511640"/>
          </a:xfrm>
          <a:prstGeom prst="roundRect">
            <a:avLst>
              <a:gd name="adj" fmla="val 7143"/>
            </a:avLst>
          </a:prstGeom>
          <a:solidFill>
            <a:srgbClr val="59595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System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11"/>
          <p:cNvSpPr/>
          <p:nvPr/>
        </p:nvSpPr>
        <p:spPr>
          <a:xfrm>
            <a:off x="10141200" y="4644000"/>
            <a:ext cx="934200" cy="863640"/>
          </a:xfrm>
          <a:prstGeom prst="rect">
            <a:avLst/>
          </a:prstGeom>
          <a:solidFill>
            <a:srgbClr val="BFBFB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Proprietary
Communi-
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12"/>
          <p:cNvSpPr/>
          <p:nvPr/>
        </p:nvSpPr>
        <p:spPr>
          <a:xfrm>
            <a:off x="9025200" y="4644360"/>
            <a:ext cx="935640" cy="863640"/>
          </a:xfrm>
          <a:prstGeom prst="rect">
            <a:avLst/>
          </a:prstGeom>
          <a:solidFill>
            <a:srgbClr val="BFBFB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
Hardware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13"/>
          <p:cNvSpPr/>
          <p:nvPr/>
        </p:nvSpPr>
        <p:spPr>
          <a:xfrm>
            <a:off x="6949800" y="6577560"/>
            <a:ext cx="1233720" cy="387000"/>
          </a:xfrm>
          <a:prstGeom prst="roundRect">
            <a:avLst>
              <a:gd name="adj" fmla="val 27876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Servient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14"/>
          <p:cNvSpPr/>
          <p:nvPr/>
        </p:nvSpPr>
        <p:spPr>
          <a:xfrm>
            <a:off x="9991440" y="6305760"/>
            <a:ext cx="1233720" cy="387000"/>
          </a:xfrm>
          <a:prstGeom prst="roundRect">
            <a:avLst>
              <a:gd name="adj" fmla="val 27876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Legacy Device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15"/>
          <p:cNvSpPr/>
          <p:nvPr/>
        </p:nvSpPr>
        <p:spPr>
          <a:xfrm flipV="1">
            <a:off x="7008840" y="5658120"/>
            <a:ext cx="360" cy="36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8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16"/>
          <p:cNvSpPr/>
          <p:nvPr/>
        </p:nvSpPr>
        <p:spPr>
          <a:xfrm>
            <a:off x="8125200" y="5658840"/>
            <a:ext cx="360" cy="372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8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17"/>
          <p:cNvSpPr/>
          <p:nvPr/>
        </p:nvSpPr>
        <p:spPr>
          <a:xfrm flipV="1">
            <a:off x="7566840" y="5651640"/>
            <a:ext cx="360" cy="92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8000"/>
            </a:solidFill>
            <a:custDash>
              <a:ds d="100000" sp="100000"/>
            </a:custDash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18"/>
          <p:cNvSpPr/>
          <p:nvPr/>
        </p:nvSpPr>
        <p:spPr>
          <a:xfrm>
            <a:off x="6242760" y="6031440"/>
            <a:ext cx="1233720" cy="387000"/>
          </a:xfrm>
          <a:prstGeom prst="roundRect">
            <a:avLst>
              <a:gd name="adj" fmla="val 27876"/>
            </a:avLst>
          </a:prstGeom>
          <a:solidFill>
            <a:srgbClr val="808080"/>
          </a:solidFill>
          <a:ln w="9360">
            <a:noFill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36000" bIns="72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HG明朝E"/>
              </a:rPr>
              <a:t>Web Client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19"/>
          <p:cNvSpPr/>
          <p:nvPr/>
        </p:nvSpPr>
        <p:spPr>
          <a:xfrm flipH="1">
            <a:off x="10607760" y="5508000"/>
            <a:ext cx="360" cy="797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custDash>
              <a:ds d="100000" sp="100000"/>
            </a:custDash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20"/>
          <p:cNvSpPr/>
          <p:nvPr/>
        </p:nvSpPr>
        <p:spPr>
          <a:xfrm>
            <a:off x="6540840" y="4644360"/>
            <a:ext cx="935640" cy="359640"/>
          </a:xfrm>
          <a:prstGeom prst="rect">
            <a:avLst/>
          </a:prstGeom>
          <a:solidFill>
            <a:srgbClr val="008000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HTTP(S)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1"/>
          <p:cNvSpPr/>
          <p:nvPr/>
        </p:nvSpPr>
        <p:spPr>
          <a:xfrm>
            <a:off x="6540840" y="5148360"/>
            <a:ext cx="935640" cy="359640"/>
          </a:xfrm>
          <a:prstGeom prst="rect">
            <a:avLst/>
          </a:prstGeom>
          <a:solidFill>
            <a:srgbClr val="008000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22"/>
          <p:cNvSpPr/>
          <p:nvPr/>
        </p:nvSpPr>
        <p:spPr>
          <a:xfrm>
            <a:off x="7657200" y="4644360"/>
            <a:ext cx="935640" cy="359640"/>
          </a:xfrm>
          <a:prstGeom prst="rect">
            <a:avLst/>
          </a:prstGeom>
          <a:solidFill>
            <a:srgbClr val="008000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CoAP(S)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3"/>
          <p:cNvSpPr/>
          <p:nvPr/>
        </p:nvSpPr>
        <p:spPr>
          <a:xfrm>
            <a:off x="7657200" y="5148360"/>
            <a:ext cx="935640" cy="359640"/>
          </a:xfrm>
          <a:prstGeom prst="rect">
            <a:avLst/>
          </a:prstGeom>
          <a:solidFill>
            <a:srgbClr val="008000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MQTT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4"/>
          <p:cNvSpPr/>
          <p:nvPr/>
        </p:nvSpPr>
        <p:spPr>
          <a:xfrm>
            <a:off x="13547520" y="2491200"/>
            <a:ext cx="2060640" cy="827640"/>
          </a:xfrm>
          <a:prstGeom prst="foldedCorner">
            <a:avLst>
              <a:gd name="adj" fmla="val 2019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32000" tIns="14400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Thing
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5"/>
          <p:cNvSpPr/>
          <p:nvPr/>
        </p:nvSpPr>
        <p:spPr>
          <a:xfrm rot="1800000">
            <a:off x="13797000" y="2748960"/>
            <a:ext cx="305640" cy="2635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CustomShape 26"/>
          <p:cNvSpPr/>
          <p:nvPr/>
        </p:nvSpPr>
        <p:spPr>
          <a:xfrm rot="19800000">
            <a:off x="13955040" y="27046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27"/>
          <p:cNvSpPr/>
          <p:nvPr/>
        </p:nvSpPr>
        <p:spPr>
          <a:xfrm rot="19800000">
            <a:off x="13689360" y="285768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28"/>
          <p:cNvSpPr/>
          <p:nvPr/>
        </p:nvSpPr>
        <p:spPr>
          <a:xfrm rot="1800000">
            <a:off x="13955400" y="3009960"/>
            <a:ext cx="121320" cy="1213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29"/>
          <p:cNvSpPr/>
          <p:nvPr/>
        </p:nvSpPr>
        <p:spPr>
          <a:xfrm rot="16200000">
            <a:off x="13005720" y="271584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30"/>
          <p:cNvSpPr/>
          <p:nvPr/>
        </p:nvSpPr>
        <p:spPr>
          <a:xfrm>
            <a:off x="13385520" y="4059000"/>
            <a:ext cx="1743480" cy="1478160"/>
          </a:xfrm>
          <a:prstGeom prst="horizontalScroll">
            <a:avLst>
              <a:gd name="adj" fmla="val 125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Generic Servient Security metadata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31"/>
          <p:cNvSpPr/>
          <p:nvPr/>
        </p:nvSpPr>
        <p:spPr>
          <a:xfrm>
            <a:off x="4509000" y="2049840"/>
            <a:ext cx="4132440" cy="1079280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32"/>
          <p:cNvSpPr/>
          <p:nvPr/>
        </p:nvSpPr>
        <p:spPr>
          <a:xfrm>
            <a:off x="4509000" y="1107720"/>
            <a:ext cx="4132440" cy="113544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33"/>
          <p:cNvSpPr/>
          <p:nvPr/>
        </p:nvSpPr>
        <p:spPr>
          <a:xfrm>
            <a:off x="4509000" y="2443320"/>
            <a:ext cx="4132440" cy="685080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Runtime Instance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34"/>
          <p:cNvSpPr/>
          <p:nvPr/>
        </p:nvSpPr>
        <p:spPr>
          <a:xfrm>
            <a:off x="4509000" y="1859760"/>
            <a:ext cx="4132440" cy="57564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bIns="90000" anchor="b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Scripting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5"/>
          <p:cNvSpPr/>
          <p:nvPr/>
        </p:nvSpPr>
        <p:spPr>
          <a:xfrm>
            <a:off x="4546800" y="1237320"/>
            <a:ext cx="2051640" cy="421200"/>
          </a:xfrm>
          <a:prstGeom prst="verticalScroll">
            <a:avLst>
              <a:gd name="adj" fmla="val 12500"/>
            </a:avLst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Application Script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36"/>
          <p:cNvSpPr/>
          <p:nvPr/>
        </p:nvSpPr>
        <p:spPr>
          <a:xfrm>
            <a:off x="6641640" y="1218600"/>
            <a:ext cx="2001240" cy="421200"/>
          </a:xfrm>
          <a:prstGeom prst="verticalScroll">
            <a:avLst>
              <a:gd name="adj" fmla="val 12500"/>
            </a:avLst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Application Script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37"/>
          <p:cNvSpPr/>
          <p:nvPr/>
        </p:nvSpPr>
        <p:spPr>
          <a:xfrm>
            <a:off x="8874720" y="2047320"/>
            <a:ext cx="4132440" cy="1079280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38"/>
          <p:cNvSpPr/>
          <p:nvPr/>
        </p:nvSpPr>
        <p:spPr>
          <a:xfrm>
            <a:off x="8874720" y="1105200"/>
            <a:ext cx="4132440" cy="113544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39"/>
          <p:cNvSpPr/>
          <p:nvPr/>
        </p:nvSpPr>
        <p:spPr>
          <a:xfrm>
            <a:off x="8874720" y="2441160"/>
            <a:ext cx="4132440" cy="685080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Runtime Instance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40"/>
          <p:cNvSpPr/>
          <p:nvPr/>
        </p:nvSpPr>
        <p:spPr>
          <a:xfrm>
            <a:off x="8874720" y="1856880"/>
            <a:ext cx="4132440" cy="57564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bIns="90000" anchor="b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Scripting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41"/>
          <p:cNvSpPr/>
          <p:nvPr/>
        </p:nvSpPr>
        <p:spPr>
          <a:xfrm>
            <a:off x="8912520" y="1234800"/>
            <a:ext cx="2051640" cy="421200"/>
          </a:xfrm>
          <a:prstGeom prst="verticalScroll">
            <a:avLst>
              <a:gd name="adj" fmla="val 12500"/>
            </a:avLst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Application Script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42"/>
          <p:cNvSpPr/>
          <p:nvPr/>
        </p:nvSpPr>
        <p:spPr>
          <a:xfrm>
            <a:off x="11007360" y="1216080"/>
            <a:ext cx="2001240" cy="421200"/>
          </a:xfrm>
          <a:prstGeom prst="verticalScroll">
            <a:avLst>
              <a:gd name="adj" fmla="val 12500"/>
            </a:avLst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Application Script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43"/>
          <p:cNvSpPr/>
          <p:nvPr/>
        </p:nvSpPr>
        <p:spPr>
          <a:xfrm>
            <a:off x="4509000" y="3257280"/>
            <a:ext cx="8498160" cy="685080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HG明朝E"/>
              </a:rPr>
              <a:t>WoT Runtime Core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44"/>
          <p:cNvSpPr/>
          <p:nvPr/>
        </p:nvSpPr>
        <p:spPr>
          <a:xfrm>
            <a:off x="10462320" y="3422880"/>
            <a:ext cx="1349640" cy="359640"/>
          </a:xfrm>
          <a:prstGeom prst="rect">
            <a:avLst/>
          </a:prstGeom>
          <a:solidFill>
            <a:srgbClr val="008000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Script Manager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45"/>
          <p:cNvSpPr/>
          <p:nvPr/>
        </p:nvSpPr>
        <p:spPr>
          <a:xfrm rot="7393200">
            <a:off x="12357000" y="3390120"/>
            <a:ext cx="439200" cy="1452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CustomShape 46"/>
          <p:cNvSpPr/>
          <p:nvPr/>
        </p:nvSpPr>
        <p:spPr>
          <a:xfrm>
            <a:off x="1997640" y="819360"/>
            <a:ext cx="1743480" cy="1478160"/>
          </a:xfrm>
          <a:prstGeom prst="horizontalScroll">
            <a:avLst>
              <a:gd name="adj" fmla="val 125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WoT Runtime 1 Security metadata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47"/>
          <p:cNvSpPr/>
          <p:nvPr/>
        </p:nvSpPr>
        <p:spPr>
          <a:xfrm rot="17525400">
            <a:off x="3803760" y="199404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48"/>
          <p:cNvSpPr/>
          <p:nvPr/>
        </p:nvSpPr>
        <p:spPr>
          <a:xfrm>
            <a:off x="13547520" y="934920"/>
            <a:ext cx="1743480" cy="1478160"/>
          </a:xfrm>
          <a:prstGeom prst="horizontalScroll">
            <a:avLst>
              <a:gd name="adj" fmla="val 125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WoT Runtime 2 Security metadata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49"/>
          <p:cNvSpPr/>
          <p:nvPr/>
        </p:nvSpPr>
        <p:spPr>
          <a:xfrm rot="3780600">
            <a:off x="13059720" y="2060280"/>
            <a:ext cx="439200" cy="518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WoT scripts &amp; security – Flow 1</a:t>
            </a:r>
            <a:endParaRPr lang="fi-FI" dirty="0"/>
          </a:p>
        </p:txBody>
      </p:sp>
      <p:grpSp>
        <p:nvGrpSpPr>
          <p:cNvPr id="4" name="Group 3"/>
          <p:cNvGrpSpPr/>
          <p:nvPr/>
        </p:nvGrpSpPr>
        <p:grpSpPr>
          <a:xfrm>
            <a:off x="2777171" y="1418400"/>
            <a:ext cx="11189204" cy="5216336"/>
            <a:chOff x="818347" y="1506022"/>
            <a:chExt cx="11189204" cy="5216336"/>
          </a:xfrm>
        </p:grpSpPr>
        <p:sp>
          <p:nvSpPr>
            <p:cNvPr id="5" name="Rectangle 4"/>
            <p:cNvSpPr/>
            <p:nvPr/>
          </p:nvSpPr>
          <p:spPr>
            <a:xfrm>
              <a:off x="7083712" y="2027208"/>
              <a:ext cx="4923839" cy="467182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3114855" y="2488669"/>
              <a:ext cx="25161" cy="399403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838200" y="2027208"/>
              <a:ext cx="2793522" cy="467182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1423460" y="2464923"/>
              <a:ext cx="0" cy="40285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406106" y="1506022"/>
              <a:ext cx="2107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WoT Client Device</a:t>
              </a:r>
              <a:endParaRPr lang="fi-FI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246853" y="1585801"/>
              <a:ext cx="3241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WoT Thing – </a:t>
              </a:r>
              <a:r>
                <a:rPr lang="en-GB" dirty="0" err="1" smtClean="0"/>
                <a:t>MyLampThing</a:t>
              </a:r>
              <a:r>
                <a:rPr lang="en-GB" dirty="0" smtClean="0"/>
                <a:t> </a:t>
              </a:r>
              <a:endParaRPr lang="fi-FI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8347" y="2045263"/>
              <a:ext cx="1318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WoT script</a:t>
              </a:r>
              <a:endParaRPr lang="fi-FI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11879" y="2045263"/>
              <a:ext cx="1536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WoT runtime</a:t>
              </a:r>
              <a:endParaRPr lang="fi-FI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441332" y="2643094"/>
              <a:ext cx="1673524" cy="13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738219" y="2372168"/>
              <a:ext cx="11530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d</a:t>
              </a:r>
              <a:r>
                <a:rPr lang="en-GB" sz="1400" dirty="0" smtClean="0"/>
                <a:t>iscover()</a:t>
              </a:r>
              <a:endParaRPr lang="fi-FI" sz="14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1466492" y="3213341"/>
              <a:ext cx="16483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589417" y="2905564"/>
              <a:ext cx="1545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 smtClean="0"/>
                <a:t>ConsumedThing</a:t>
              </a:r>
              <a:endParaRPr lang="fi-FI" sz="1400" dirty="0"/>
            </a:p>
          </p:txBody>
        </p:sp>
        <p:sp>
          <p:nvSpPr>
            <p:cNvPr id="17" name="Curved Left Arrow 16"/>
            <p:cNvSpPr/>
            <p:nvPr/>
          </p:nvSpPr>
          <p:spPr>
            <a:xfrm>
              <a:off x="3237780" y="2570666"/>
              <a:ext cx="276046" cy="52467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64520" y="2588910"/>
              <a:ext cx="28721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1. Do network discovery via protocol bindings, find WoT Thing</a:t>
              </a:r>
              <a:endParaRPr lang="fi-FI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01610" y="2013377"/>
              <a:ext cx="4711470" cy="4708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1200" dirty="0" smtClean="0"/>
                <a:t>"@context": ["https://w3c.github.io/wot/w3c-wot-td-context.jsonld"],</a:t>
              </a:r>
            </a:p>
            <a:p>
              <a:r>
                <a:rPr lang="en-IE" sz="1200" dirty="0" smtClean="0"/>
                <a:t>      "@type": ["Thing"],</a:t>
              </a:r>
            </a:p>
            <a:p>
              <a:r>
                <a:rPr lang="en-IE" sz="1200" dirty="0" smtClean="0"/>
                <a:t>      "name": "</a:t>
              </a:r>
              <a:r>
                <a:rPr lang="en-IE" sz="1200" dirty="0" err="1" smtClean="0"/>
                <a:t>MyLampThing</a:t>
              </a:r>
              <a:r>
                <a:rPr lang="en-IE" sz="1200" dirty="0" smtClean="0"/>
                <a:t>",</a:t>
              </a:r>
            </a:p>
            <a:p>
              <a:r>
                <a:rPr lang="en-IE" sz="1200" dirty="0" smtClean="0"/>
                <a:t>      "@id": "</a:t>
              </a:r>
              <a:r>
                <a:rPr lang="en-IE" sz="1200" dirty="0" err="1" smtClean="0"/>
                <a:t>urn:dev:wot:my-lamp-thing</a:t>
              </a:r>
              <a:r>
                <a:rPr lang="en-IE" sz="1200" dirty="0" smtClean="0"/>
                <a:t>",</a:t>
              </a:r>
            </a:p>
            <a:p>
              <a:r>
                <a:rPr lang="en-IE" sz="1200" dirty="0" smtClean="0"/>
                <a:t>      "security": [ … ]</a:t>
              </a:r>
            </a:p>
            <a:p>
              <a:r>
                <a:rPr lang="fi-FI" sz="1200" dirty="0" smtClean="0"/>
                <a:t>      {</a:t>
              </a:r>
            </a:p>
            <a:p>
              <a:r>
                <a:rPr lang="fi-FI" sz="1200" dirty="0" smtClean="0"/>
                <a:t>         "@type": ["Action"],</a:t>
              </a:r>
            </a:p>
            <a:p>
              <a:r>
                <a:rPr lang="fi-FI" sz="1200" dirty="0" smtClean="0"/>
                <a:t>          "name": "toggle",</a:t>
              </a:r>
            </a:p>
            <a:p>
              <a:r>
                <a:rPr lang="fi-FI" sz="1200" dirty="0" smtClean="0"/>
                <a:t>          "form": [   {</a:t>
              </a:r>
            </a:p>
            <a:p>
              <a:r>
                <a:rPr lang="fi-FI" sz="1200" dirty="0" smtClean="0"/>
                <a:t>              "href": "https://mylamp.example.com/toggle",</a:t>
              </a:r>
            </a:p>
            <a:p>
              <a:r>
                <a:rPr lang="fi-FI" sz="1200" dirty="0" smtClean="0"/>
                <a:t>              "mediaType": "application/json"</a:t>
              </a:r>
            </a:p>
            <a:p>
              <a:r>
                <a:rPr lang="fi-FI" sz="1200" dirty="0" smtClean="0"/>
                <a:t>              "security": "apikey-config"</a:t>
              </a:r>
            </a:p>
            <a:p>
              <a:r>
                <a:rPr lang="fi-FI" sz="1200" dirty="0" smtClean="0"/>
                <a:t>            } ] },</a:t>
              </a:r>
            </a:p>
            <a:p>
              <a:r>
                <a:rPr lang="fi-FI" sz="1200" dirty="0" smtClean="0"/>
                <a:t>{</a:t>
              </a:r>
            </a:p>
            <a:p>
              <a:r>
                <a:rPr lang="fi-FI" sz="1200" dirty="0" smtClean="0"/>
                <a:t>          "@type": ["Property"],</a:t>
              </a:r>
            </a:p>
            <a:p>
              <a:r>
                <a:rPr lang="fi-FI" sz="1200" dirty="0" smtClean="0"/>
                <a:t>          "name": "status",</a:t>
              </a:r>
            </a:p>
            <a:p>
              <a:r>
                <a:rPr lang="fi-FI" sz="1200" dirty="0" smtClean="0"/>
                <a:t>          "schema": {"type": "string"},</a:t>
              </a:r>
            </a:p>
            <a:p>
              <a:r>
                <a:rPr lang="fi-FI" sz="1200" dirty="0" smtClean="0"/>
                <a:t>          "writable": false,</a:t>
              </a:r>
            </a:p>
            <a:p>
              <a:r>
                <a:rPr lang="fi-FI" sz="1200" dirty="0" smtClean="0"/>
                <a:t>          "observable": true,</a:t>
              </a:r>
            </a:p>
            <a:p>
              <a:r>
                <a:rPr lang="fi-FI" sz="1200" dirty="0" smtClean="0"/>
                <a:t>          "form": [      {</a:t>
              </a:r>
            </a:p>
            <a:p>
              <a:r>
                <a:rPr lang="fi-FI" sz="1200" dirty="0" smtClean="0"/>
                <a:t>              "href": ”https://mylamp.example.com:5683/status",</a:t>
              </a:r>
            </a:p>
            <a:p>
              <a:r>
                <a:rPr lang="fi-FI" sz="1200" dirty="0" smtClean="0"/>
                <a:t>              "mediaType": "application/json",</a:t>
              </a:r>
            </a:p>
            <a:p>
              <a:r>
                <a:rPr lang="fi-FI" sz="1200" dirty="0" smtClean="0"/>
                <a:t>              "security": ”none"</a:t>
              </a:r>
            </a:p>
            <a:p>
              <a:r>
                <a:rPr lang="fi-FI" sz="1200" dirty="0" smtClean="0"/>
                <a:t>            },</a:t>
              </a:r>
            </a:p>
            <a:p>
              <a:r>
                <a:rPr lang="en-GB" sz="1200" dirty="0" smtClean="0"/>
                <a:t>…</a:t>
              </a:r>
              <a:endParaRPr lang="fi-FI" sz="12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441331" y="3457897"/>
              <a:ext cx="1673524" cy="13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738219" y="3222046"/>
              <a:ext cx="12106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 smtClean="0"/>
                <a:t>invokeAction</a:t>
              </a:r>
              <a:r>
                <a:rPr lang="en-GB" sz="1400" dirty="0" smtClean="0"/>
                <a:t>(“toggle”)</a:t>
              </a:r>
              <a:endParaRPr lang="fi-FI" sz="1400" dirty="0"/>
            </a:p>
          </p:txBody>
        </p:sp>
        <p:sp>
          <p:nvSpPr>
            <p:cNvPr id="22" name="Curved Left Arrow 21"/>
            <p:cNvSpPr/>
            <p:nvPr/>
          </p:nvSpPr>
          <p:spPr>
            <a:xfrm>
              <a:off x="3260154" y="3616001"/>
              <a:ext cx="276046" cy="52467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98021" y="3310655"/>
              <a:ext cx="342674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2</a:t>
              </a:r>
              <a:r>
                <a:rPr lang="en-GB" sz="1400" dirty="0" smtClean="0"/>
                <a:t>. Check what security credentials required for this action (or property etc.), do required actions specified in TD to obtain them, if needed (might already have credentials)</a:t>
              </a:r>
              <a:endParaRPr lang="fi-FI" sz="14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3140016" y="4750274"/>
              <a:ext cx="3943696" cy="95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664520" y="4482411"/>
              <a:ext cx="3134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A</a:t>
              </a:r>
              <a:r>
                <a:rPr lang="en-GB" sz="1400" dirty="0" smtClean="0"/>
                <a:t>ctual </a:t>
              </a:r>
              <a:r>
                <a:rPr lang="en-GB" sz="1400" dirty="0" smtClean="0"/>
                <a:t>invocation of action(“toggle”)</a:t>
              </a:r>
              <a:endParaRPr lang="fi-FI" sz="1400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 flipV="1">
              <a:off x="3114855" y="5194328"/>
              <a:ext cx="3968857" cy="9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178776" y="4933443"/>
              <a:ext cx="21662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Result of action or error</a:t>
              </a:r>
              <a:endParaRPr lang="fi-FI" sz="1400" dirty="0"/>
            </a:p>
          </p:txBody>
        </p:sp>
        <p:sp>
          <p:nvSpPr>
            <p:cNvPr id="28" name="Curved Left Arrow 27"/>
            <p:cNvSpPr/>
            <p:nvPr/>
          </p:nvSpPr>
          <p:spPr>
            <a:xfrm>
              <a:off x="3174241" y="5326778"/>
              <a:ext cx="276046" cy="52467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36200" y="5363201"/>
              <a:ext cx="3582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3. If error, check if it is due to security, retry obtaining credentials and then retry action.</a:t>
              </a:r>
              <a:endParaRPr lang="fi-FI" sz="14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1466492" y="6083062"/>
              <a:ext cx="16483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553842" y="5802551"/>
              <a:ext cx="15304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Result of action or </a:t>
              </a:r>
              <a:r>
                <a:rPr lang="en-GB" sz="1400" dirty="0" smtClean="0"/>
                <a:t>security error </a:t>
              </a:r>
              <a:endParaRPr lang="fi-FI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6726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10510</TotalTime>
  <Words>660</Words>
  <Application>Microsoft Office PowerPoint</Application>
  <PresentationFormat>Custom</PresentationFormat>
  <Paragraphs>210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DejaVu Sans</vt:lpstr>
      <vt:lpstr>HG明朝E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WoT scripts &amp; security – Flow 1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Reshetova, Elena</dc:creator>
  <cp:keywords>CTPClassification=CTP_NT</cp:keywords>
  <dc:description/>
  <cp:lastModifiedBy>Reshetova, Elena</cp:lastModifiedBy>
  <cp:revision>58</cp:revision>
  <dcterms:created xsi:type="dcterms:W3CDTF">2017-09-07T06:54:09Z</dcterms:created>
  <dcterms:modified xsi:type="dcterms:W3CDTF">2018-04-22T08:34:34Z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Intel Corporation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</vt:i4>
  </property>
  <property fmtid="{D5CDD505-2E9C-101B-9397-08002B2CF9AE}" pid="13" name="TitusGUID">
    <vt:lpwstr>6c8af034-5a07-4c0a-8dd2-c9d9704fd10d</vt:lpwstr>
  </property>
  <property fmtid="{D5CDD505-2E9C-101B-9397-08002B2CF9AE}" pid="14" name="CTP_TimeStamp">
    <vt:lpwstr>2018-04-22 08:34:33Z</vt:lpwstr>
  </property>
  <property fmtid="{D5CDD505-2E9C-101B-9397-08002B2CF9AE}" pid="15" name="CTP_BU">
    <vt:lpwstr>NA</vt:lpwstr>
  </property>
  <property fmtid="{D5CDD505-2E9C-101B-9397-08002B2CF9AE}" pid="16" name="CTP_IDSID">
    <vt:lpwstr>NA</vt:lpwstr>
  </property>
  <property fmtid="{D5CDD505-2E9C-101B-9397-08002B2CF9AE}" pid="17" name="CTP_WWID">
    <vt:lpwstr>NA</vt:lpwstr>
  </property>
  <property fmtid="{D5CDD505-2E9C-101B-9397-08002B2CF9AE}" pid="18" name="CTPClassification">
    <vt:lpwstr>CTP_NT</vt:lpwstr>
  </property>
</Properties>
</file>