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3EF1-DB6D-4734-9424-F8805F2B6E99}" type="datetimeFigureOut">
              <a:rPr lang="en-US" smtClean="0"/>
              <a:t>2018-07-19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W3C Web of Things</a:t>
            </a:r>
            <a:br>
              <a:rPr lang="en-US" dirty="0" smtClean="0"/>
            </a:br>
            <a:r>
              <a:rPr lang="en-US" dirty="0" smtClean="0"/>
              <a:t>Security Definitions</a:t>
            </a:r>
            <a:br>
              <a:rPr lang="en-US" dirty="0" smtClean="0"/>
            </a:br>
            <a:r>
              <a:rPr lang="en-US" i="1" dirty="0" smtClean="0"/>
              <a:t>Proposal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McCool</a:t>
            </a:r>
          </a:p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WG Security and Privacy TF</a:t>
            </a:r>
          </a:p>
          <a:p>
            <a:fld id="{5DE8D6A6-B0EC-46C5-BA88-BDCBEF63341C}" type="datetime3">
              <a:rPr lang="en-US" smtClean="0"/>
              <a:t>19 July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5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Security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983"/>
            <a:ext cx="10515600" cy="4655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securityDefinitions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proxydigest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{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"digest",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"https://portal.example.com/"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"bearer": {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"bearer",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format": "jwt",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"ES256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1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Extended Security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983"/>
            <a:ext cx="10515600" cy="4655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Later, inside a form: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"security":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proxydigest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"basic"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7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Equivalent Security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983"/>
            <a:ext cx="10515600" cy="4655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security":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"digest",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"https://portal.example.com/"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"basic"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Semantic equivalence: the "</a:t>
            </a:r>
            <a:r>
              <a:rPr lang="en-US" sz="2400" dirty="0" err="1" smtClean="0">
                <a:cs typeface="Courier New" panose="02070309020205020404" pitchFamily="49" charset="0"/>
              </a:rPr>
              <a:t>proxydigest</a:t>
            </a:r>
            <a:r>
              <a:rPr lang="en-US" sz="2400" dirty="0" smtClean="0">
                <a:cs typeface="Courier New" panose="02070309020205020404" pitchFamily="49" charset="0"/>
              </a:rPr>
              <a:t>" string acts as if it were replaced by its defined value.</a:t>
            </a:r>
          </a:p>
        </p:txBody>
      </p:sp>
    </p:spTree>
    <p:extLst>
      <p:ext uri="{BB962C8B-B14F-4D97-AF65-F5344CB8AC3E}">
        <p14:creationId xmlns:p14="http://schemas.microsoft.com/office/powerpoint/2010/main" val="223163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184"/>
          </a:xfrm>
        </p:spPr>
        <p:txBody>
          <a:bodyPr/>
          <a:lstStyle/>
          <a:p>
            <a:r>
              <a:rPr lang="en-US" dirty="0" smtClean="0"/>
              <a:t>Example 2: High-Level Definition +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539"/>
            <a:ext cx="10515600" cy="4900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securityDefinitions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proxydigest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{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"scheme": "digest",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"https://portal.example.com/"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"bearer": {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"scheme": "bearer",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"format": "jwt",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"ES256"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"security": ["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proxydigest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","bearer"],</a:t>
            </a:r>
          </a:p>
        </p:txBody>
      </p:sp>
    </p:spTree>
    <p:extLst>
      <p:ext uri="{BB962C8B-B14F-4D97-AF65-F5344CB8AC3E}">
        <p14:creationId xmlns:p14="http://schemas.microsoft.com/office/powerpoint/2010/main" val="402738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184"/>
          </a:xfrm>
        </p:spPr>
        <p:txBody>
          <a:bodyPr/>
          <a:lstStyle/>
          <a:p>
            <a:r>
              <a:rPr lang="en-US" dirty="0" smtClean="0"/>
              <a:t>Example 3: Single-Value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539"/>
            <a:ext cx="10515600" cy="4900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securityDefinitions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"scheme":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"oauth2",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"description": 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"security": "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6893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and Mandatory Security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4746515"/>
          </a:xfrm>
        </p:spPr>
        <p:txBody>
          <a:bodyPr/>
          <a:lstStyle/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Having "no security" by default seems to set a bad precedent</a:t>
            </a:r>
          </a:p>
          <a:p>
            <a:pPr lvl="1"/>
            <a:r>
              <a:rPr lang="en-US" dirty="0" smtClean="0"/>
              <a:t>Currently, using "empty array or configuration" to mean "no security" may cause semantics issues (empty nodes, </a:t>
            </a:r>
            <a:r>
              <a:rPr lang="en-US" dirty="0" err="1" smtClean="0"/>
              <a:t>etc</a:t>
            </a:r>
            <a:r>
              <a:rPr lang="en-US" dirty="0" smtClean="0"/>
              <a:t>) and it's not clear if an "empty" security declaration can be distinguished from no declaration.</a:t>
            </a:r>
          </a:p>
          <a:p>
            <a:r>
              <a:rPr lang="en-US" dirty="0" smtClean="0"/>
              <a:t>Proposal:</a:t>
            </a:r>
          </a:p>
          <a:p>
            <a:pPr lvl="1"/>
            <a:r>
              <a:rPr lang="en-US" dirty="0" smtClean="0"/>
              <a:t>Additional scheme "none" to indicate no security</a:t>
            </a:r>
          </a:p>
          <a:p>
            <a:pPr lvl="1"/>
            <a:r>
              <a:rPr lang="en-US" dirty="0" smtClean="0"/>
              <a:t>Make "security" tag mandatory</a:t>
            </a:r>
          </a:p>
          <a:p>
            <a:pPr lvl="1"/>
            <a:r>
              <a:rPr lang="en-US" dirty="0" smtClean="0"/>
              <a:t>Can still use overrides to avoid including "security" tag in each form (</a:t>
            </a:r>
            <a:r>
              <a:rPr lang="en-US" dirty="0" err="1" smtClean="0"/>
              <a:t>eg</a:t>
            </a:r>
            <a:r>
              <a:rPr lang="en-US" dirty="0" smtClean="0"/>
              <a:t> "mandatory" means it has to occur at some level above the current object.)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Can the "security tag is mandatory at some level the current object" rule be enforced/validated with current tools?</a:t>
            </a:r>
          </a:p>
        </p:txBody>
      </p:sp>
    </p:spTree>
    <p:extLst>
      <p:ext uri="{BB962C8B-B14F-4D97-AF65-F5344CB8AC3E}">
        <p14:creationId xmlns:p14="http://schemas.microsoft.com/office/powerpoint/2010/main" val="8556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current TD security metadata status</a:t>
            </a:r>
          </a:p>
          <a:p>
            <a:pPr lvl="1"/>
            <a:r>
              <a:rPr lang="en-US" dirty="0" smtClean="0"/>
              <a:t>From metadata review presented at </a:t>
            </a:r>
            <a:r>
              <a:rPr lang="en-US" dirty="0" err="1" smtClean="0"/>
              <a:t>Bundang</a:t>
            </a:r>
            <a:endParaRPr lang="en-US" dirty="0" smtClean="0"/>
          </a:p>
          <a:p>
            <a:r>
              <a:rPr lang="en-US" dirty="0" smtClean="0"/>
              <a:t>"Security Definitions" proposal</a:t>
            </a:r>
          </a:p>
          <a:p>
            <a:pPr lvl="1"/>
            <a:r>
              <a:rPr lang="en-US" dirty="0" smtClean="0"/>
              <a:t>To address issues discussed in </a:t>
            </a:r>
            <a:r>
              <a:rPr lang="en-US" dirty="0" err="1" smtClean="0"/>
              <a:t>Bundang</a:t>
            </a:r>
            <a:r>
              <a:rPr lang="en-US" dirty="0" smtClean="0"/>
              <a:t> F2F</a:t>
            </a:r>
          </a:p>
          <a:p>
            <a:pPr lvl="1"/>
            <a:r>
              <a:rPr lang="en-US" dirty="0" smtClean="0"/>
              <a:t>Designed as "backward-compatible" extension to current TD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Does proposal solve the identified problem?</a:t>
            </a:r>
          </a:p>
          <a:p>
            <a:pPr lvl="1"/>
            <a:r>
              <a:rPr lang="en-US" dirty="0" smtClean="0"/>
              <a:t>Does it satisfy "least surprise"?</a:t>
            </a:r>
          </a:p>
          <a:p>
            <a:pPr lvl="1"/>
            <a:r>
              <a:rPr lang="en-US" dirty="0" smtClean="0"/>
              <a:t>Is it feasible to implement in the JSON-LD1.1 framework?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8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Security Metadata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4878099"/>
          </a:xfrm>
        </p:spPr>
        <p:txBody>
          <a:bodyPr/>
          <a:lstStyle/>
          <a:p>
            <a:r>
              <a:rPr lang="en-US" dirty="0" smtClean="0"/>
              <a:t>The "security" array can appear at</a:t>
            </a:r>
          </a:p>
          <a:p>
            <a:pPr lvl="1"/>
            <a:r>
              <a:rPr lang="en-US" dirty="0" smtClean="0"/>
              <a:t>Thing level</a:t>
            </a:r>
          </a:p>
          <a:p>
            <a:pPr lvl="1"/>
            <a:r>
              <a:rPr lang="en-US" dirty="0" smtClean="0"/>
              <a:t>Interaction level (top level of a property, action, or event)</a:t>
            </a:r>
          </a:p>
          <a:p>
            <a:pPr lvl="1"/>
            <a:r>
              <a:rPr lang="en-US" dirty="0" smtClean="0"/>
              <a:t>Form level</a:t>
            </a:r>
          </a:p>
          <a:p>
            <a:pPr lvl="1"/>
            <a:r>
              <a:rPr lang="en-US" dirty="0" smtClean="0"/>
              <a:t>Lower levels override higher levels - semantically, "pushed" to lowest level</a:t>
            </a:r>
          </a:p>
          <a:p>
            <a:r>
              <a:rPr lang="en-US" dirty="0" smtClean="0"/>
              <a:t>Value is an array of security configuration objects</a:t>
            </a:r>
          </a:p>
          <a:p>
            <a:pPr lvl="1"/>
            <a:r>
              <a:rPr lang="en-US" dirty="0" smtClean="0"/>
              <a:t>JSON-LD 1.1: single value can be used in place of an array of one element</a:t>
            </a:r>
          </a:p>
          <a:p>
            <a:r>
              <a:rPr lang="en-US" dirty="0" smtClean="0"/>
              <a:t>Each security configuration has a </a:t>
            </a:r>
          </a:p>
          <a:p>
            <a:pPr lvl="1"/>
            <a:r>
              <a:rPr lang="en-US" dirty="0" smtClean="0"/>
              <a:t>A "scheme" identifier</a:t>
            </a:r>
            <a:r>
              <a:rPr lang="en-US" dirty="0"/>
              <a:t> </a:t>
            </a:r>
            <a:r>
              <a:rPr lang="en-US" dirty="0" smtClean="0"/>
              <a:t>(string value, conceptually from a fixed enumeration)</a:t>
            </a:r>
          </a:p>
          <a:p>
            <a:pPr lvl="1"/>
            <a:r>
              <a:rPr lang="en-US" dirty="0" smtClean="0"/>
              <a:t>A set of parameters for that scheme</a:t>
            </a:r>
          </a:p>
          <a:p>
            <a:pPr lvl="1"/>
            <a:r>
              <a:rPr lang="en-US" dirty="0" smtClean="0"/>
              <a:t>All schemes must be satisfied for access to be granted ("AND" logic)</a:t>
            </a:r>
          </a:p>
          <a:p>
            <a:pPr lvl="1"/>
            <a:r>
              <a:rPr lang="en-US" dirty="0" smtClean="0"/>
              <a:t>"OR" logic is supported by using different configurations in parallel forms</a:t>
            </a:r>
          </a:p>
        </p:txBody>
      </p:sp>
    </p:spTree>
    <p:extLst>
      <p:ext uri="{BB962C8B-B14F-4D97-AF65-F5344CB8AC3E}">
        <p14:creationId xmlns:p14="http://schemas.microsoft.com/office/powerpoint/2010/main" val="2351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865"/>
            <a:ext cx="10515600" cy="1534824"/>
          </a:xfrm>
        </p:spPr>
        <p:txBody>
          <a:bodyPr/>
          <a:lstStyle/>
          <a:p>
            <a:r>
              <a:rPr lang="en-US" dirty="0" smtClean="0"/>
              <a:t>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47845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asic</a:t>
            </a:r>
            <a:r>
              <a:rPr lang="en-US" dirty="0" smtClean="0"/>
              <a:t>: username/password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igest</a:t>
            </a:r>
            <a:r>
              <a:rPr lang="en-US" dirty="0" smtClean="0"/>
              <a:t>: protected username/password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pikey</a:t>
            </a:r>
            <a:r>
              <a:rPr lang="en-US" dirty="0" smtClean="0"/>
              <a:t>: opaque value which allows access upon presentation</a:t>
            </a:r>
          </a:p>
          <a:p>
            <a:pPr marL="717550" indent="-7175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earer</a:t>
            </a:r>
            <a:r>
              <a:rPr lang="en-US" dirty="0" smtClean="0"/>
              <a:t>: token which allows access upon presentation, internal structure provided by standard</a:t>
            </a:r>
          </a:p>
          <a:p>
            <a:pPr marL="717550" indent="-7175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 smtClean="0"/>
              <a:t>: token which allows access after challenge-response so that stolen token does not provide access</a:t>
            </a:r>
          </a:p>
          <a:p>
            <a:pPr marL="717550" indent="-71755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oauth2</a:t>
            </a:r>
            <a:r>
              <a:rPr lang="en-US" dirty="0" smtClean="0"/>
              <a:t>: OAuth flows: allows use of FIDO flows to get tokens from authentication servers, use refresh servers, etc.  Uses bearer tokens etc. as part of the 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Proxy + Endpoint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"security": [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  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"digest",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proxyUrl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"https://portal.example.com/"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  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"bearer",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format": "jwt",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"ES256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Note: The "bearer" scheme does allow an </a:t>
            </a:r>
            <a:r>
              <a:rPr lang="en-US" sz="2400" dirty="0" err="1" smtClean="0">
                <a:cs typeface="Courier New" panose="02070309020205020404" pitchFamily="49" charset="0"/>
              </a:rPr>
              <a:t>authenticationUrl</a:t>
            </a:r>
            <a:r>
              <a:rPr lang="en-US" sz="2400" dirty="0" smtClean="0">
                <a:cs typeface="Courier New" panose="02070309020205020404" pitchFamily="49" charset="0"/>
              </a:rPr>
              <a:t>, but it is optional.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5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4611578"/>
          </a:xfrm>
        </p:spPr>
        <p:txBody>
          <a:bodyPr/>
          <a:lstStyle/>
          <a:p>
            <a:r>
              <a:rPr lang="en-US" dirty="0" smtClean="0"/>
              <a:t>Some schemes can be used with multiple protocols</a:t>
            </a:r>
          </a:p>
          <a:p>
            <a:pPr lvl="1"/>
            <a:r>
              <a:rPr lang="en-US" dirty="0" smtClean="0"/>
              <a:t>In particular, "basic" can be applied to either HTTP or MQTT to represent basic username/password authentication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pplicability of a particular scheme to a particular protocol needs to be defined on a case-by-case basis</a:t>
            </a:r>
          </a:p>
          <a:p>
            <a:pPr lvl="1"/>
            <a:r>
              <a:rPr lang="en-US" dirty="0" smtClean="0"/>
              <a:t>One challenge here is the required parameters may depend on the protocol…</a:t>
            </a:r>
          </a:p>
          <a:p>
            <a:r>
              <a:rPr lang="en-US" dirty="0" smtClean="0"/>
              <a:t>Special parameter "</a:t>
            </a:r>
            <a:r>
              <a:rPr lang="en-US" dirty="0" err="1" smtClean="0"/>
              <a:t>proxyUrl</a:t>
            </a:r>
            <a:r>
              <a:rPr lang="en-US" dirty="0" smtClean="0"/>
              <a:t>" can be used with all schemes</a:t>
            </a:r>
          </a:p>
          <a:p>
            <a:pPr lvl="1"/>
            <a:r>
              <a:rPr lang="en-US" dirty="0" smtClean="0"/>
              <a:t>If used, indicates the configuration provides access to the proxy, not to the endpoint</a:t>
            </a:r>
          </a:p>
          <a:p>
            <a:pPr lvl="1"/>
            <a:r>
              <a:rPr lang="en-US" dirty="0" smtClean="0"/>
              <a:t>Can use multiple schemes, even schemes of the same type, if one is for the proxy and one is for the endpoint</a:t>
            </a:r>
          </a:p>
          <a:p>
            <a:r>
              <a:rPr lang="en-US" dirty="0" smtClean="0"/>
              <a:t>Can also include a "description" with each security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1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Vocabulary Example: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737274" cy="463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context": ["https://w3c.github.io/wot/w3c-wot-td-context.jsonld", </a:t>
            </a:r>
          </a:p>
          <a:p>
            <a:pPr marL="0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{"ilp": 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"http</a:t>
            </a: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://interledger.org/"}],</a:t>
            </a:r>
          </a:p>
          <a:p>
            <a:pPr marL="0" indent="0">
              <a:buNone/>
            </a:pP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"security": [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"oauth2",…},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ilp:spsp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ilp:account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g.us.bank1.bob"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To discuss: should ALL schemes be in external vocabularies associated with a protocol, </a:t>
            </a:r>
            <a:r>
              <a:rPr lang="en-US" dirty="0" err="1" smtClean="0">
                <a:cs typeface="Courier New" panose="02070309020205020404" pitchFamily="49" charset="0"/>
              </a:rPr>
              <a:t>eg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"scheme": "http:basic"</a:t>
            </a:r>
            <a:r>
              <a:rPr lang="en-US" dirty="0" smtClean="0">
                <a:cs typeface="Courier New" panose="02070309020205020404" pitchFamily="49" charset="0"/>
              </a:rPr>
              <a:t>, etc.?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6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737"/>
            <a:ext cx="10515600" cy="1617952"/>
          </a:xfrm>
        </p:spPr>
        <p:txBody>
          <a:bodyPr/>
          <a:lstStyle/>
          <a:p>
            <a:r>
              <a:rPr lang="en-US" dirty="0" smtClean="0"/>
              <a:t>Issues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057"/>
            <a:ext cx="10515600" cy="4981907"/>
          </a:xfrm>
        </p:spPr>
        <p:txBody>
          <a:bodyPr/>
          <a:lstStyle/>
          <a:p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Even with current scheme (using layered overrides), redundancy can occur.</a:t>
            </a:r>
          </a:p>
          <a:p>
            <a:pPr lvl="1"/>
            <a:r>
              <a:rPr lang="en-US" dirty="0" smtClean="0"/>
              <a:t>May need to repeat the same security configuration in different places, which is asking for trouble (</a:t>
            </a:r>
            <a:r>
              <a:rPr lang="en-US" dirty="0" err="1" smtClean="0"/>
              <a:t>eg</a:t>
            </a:r>
            <a:r>
              <a:rPr lang="en-US" dirty="0" smtClean="0"/>
              <a:t> configurations that should be the same not all getting updated)</a:t>
            </a:r>
          </a:p>
          <a:p>
            <a:pPr lvl="1"/>
            <a:r>
              <a:rPr lang="en-US" dirty="0" smtClean="0"/>
              <a:t>Is especially troublesome if we want to attach human-readable documentation (</a:t>
            </a:r>
            <a:r>
              <a:rPr lang="en-US" dirty="0" err="1" smtClean="0"/>
              <a:t>eg</a:t>
            </a:r>
            <a:r>
              <a:rPr lang="en-US" dirty="0" smtClean="0"/>
              <a:t> "description" objects) to security configurations.</a:t>
            </a:r>
          </a:p>
          <a:p>
            <a:r>
              <a:rPr lang="en-US" dirty="0" smtClean="0"/>
              <a:t>Overrides are not always appropriate</a:t>
            </a:r>
          </a:p>
          <a:p>
            <a:pPr lvl="1"/>
            <a:r>
              <a:rPr lang="en-US" dirty="0" smtClean="0"/>
              <a:t>It would be useful to have a way to "add" to the current set of configurations</a:t>
            </a:r>
          </a:p>
          <a:p>
            <a:r>
              <a:rPr lang="en-US" dirty="0" smtClean="0"/>
              <a:t>Mandatory "security" configuration desirable</a:t>
            </a:r>
          </a:p>
          <a:p>
            <a:pPr lvl="1"/>
            <a:r>
              <a:rPr lang="en-US" dirty="0" smtClean="0"/>
              <a:t>When used with "</a:t>
            </a:r>
            <a:r>
              <a:rPr lang="en-US" dirty="0" err="1" smtClean="0"/>
              <a:t>scheme":"none</a:t>
            </a:r>
            <a:r>
              <a:rPr lang="en-US" dirty="0" smtClean="0"/>
              <a:t>" would make it clearer when there is no security on an object</a:t>
            </a:r>
          </a:p>
          <a:p>
            <a:pPr lvl="1"/>
            <a:r>
              <a:rPr lang="en-US" dirty="0"/>
              <a:t>May have to do this anyway if JSON-LD 1.1 can't distinguish empty array or empty object definition from no </a:t>
            </a:r>
            <a:r>
              <a:rPr lang="en-US" dirty="0" smtClean="0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68060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Proposal: Security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341"/>
            <a:ext cx="10515600" cy="4764622"/>
          </a:xfrm>
        </p:spPr>
        <p:txBody>
          <a:bodyPr/>
          <a:lstStyle/>
          <a:p>
            <a:r>
              <a:rPr lang="en-US" dirty="0" smtClean="0"/>
              <a:t>New map object at the top level, "</a:t>
            </a:r>
            <a:r>
              <a:rPr lang="en-US" dirty="0" err="1" smtClean="0"/>
              <a:t>securityDefinitions</a:t>
            </a:r>
            <a:r>
              <a:rPr lang="en-US" dirty="0" smtClean="0"/>
              <a:t>"</a:t>
            </a:r>
          </a:p>
          <a:p>
            <a:r>
              <a:rPr lang="en-US" dirty="0" smtClean="0"/>
              <a:t>Map between strings and security configuration objects</a:t>
            </a:r>
          </a:p>
          <a:p>
            <a:pPr lvl="1"/>
            <a:r>
              <a:rPr lang="en-US" dirty="0" smtClean="0"/>
              <a:t>It would be acceptable to use any value for these strings, including names used elsewhere or names of existing schemes.</a:t>
            </a:r>
          </a:p>
          <a:p>
            <a:r>
              <a:rPr lang="en-US" dirty="0" smtClean="0"/>
              <a:t>Strings could then be used in place of security configuration objects in "security" definitions.</a:t>
            </a:r>
          </a:p>
          <a:p>
            <a:pPr lvl="1"/>
            <a:r>
              <a:rPr lang="en-US" dirty="0" smtClean="0"/>
              <a:t>Except for this extension to "security" objects, existing "security" definitions would not change</a:t>
            </a:r>
          </a:p>
          <a:p>
            <a:pPr lvl="1"/>
            <a:r>
              <a:rPr lang="en-US" dirty="0" smtClean="0"/>
              <a:t>In particular, local security configurations would still be allowed, override mechanism would still be effective, etc.</a:t>
            </a:r>
          </a:p>
          <a:p>
            <a:r>
              <a:rPr lang="en-US" dirty="0" smtClean="0"/>
              <a:t>Security definitions do NOT imply usage of a security configuration; they are just definitions, not bindings.</a:t>
            </a:r>
          </a:p>
        </p:txBody>
      </p:sp>
    </p:spTree>
    <p:extLst>
      <p:ext uri="{BB962C8B-B14F-4D97-AF65-F5344CB8AC3E}">
        <p14:creationId xmlns:p14="http://schemas.microsoft.com/office/powerpoint/2010/main" val="360241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1191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W3C Web of Things Security Definitions Proposal</vt:lpstr>
      <vt:lpstr>Outline</vt:lpstr>
      <vt:lpstr>Security Metadata Overview</vt:lpstr>
      <vt:lpstr>Schemes</vt:lpstr>
      <vt:lpstr>Example: Proxy + Endpoint Configuration</vt:lpstr>
      <vt:lpstr>Notes</vt:lpstr>
      <vt:lpstr>Extension Vocabulary Example: Payments</vt:lpstr>
      <vt:lpstr>Issues Identified</vt:lpstr>
      <vt:lpstr>Proposal: Security Definitions</vt:lpstr>
      <vt:lpstr>Example 1: Security Definitions</vt:lpstr>
      <vt:lpstr>Example 1: Extended Security Binding</vt:lpstr>
      <vt:lpstr>Example 1: Equivalent Security Binding</vt:lpstr>
      <vt:lpstr>Example 2: High-Level Definition + Binding</vt:lpstr>
      <vt:lpstr>Example 3: Single-Value Case</vt:lpstr>
      <vt:lpstr>Empty and Mandatory Security Schemes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Security Metadata Proposal</dc:title>
  <dc:creator>Mccool, Michael</dc:creator>
  <cp:keywords>CTPClassification=CTP_NT</cp:keywords>
  <cp:lastModifiedBy>Mccool, Michael</cp:lastModifiedBy>
  <cp:revision>93</cp:revision>
  <dcterms:created xsi:type="dcterms:W3CDTF">2018-03-20T07:35:22Z</dcterms:created>
  <dcterms:modified xsi:type="dcterms:W3CDTF">2018-07-19T05:50:19Z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8f3673cb-9aeb-4dba-bca1-ff94deb0bae9</vt:lpwstr>
  </property>
  <property fmtid="{D5CDD505-2E9C-101B-9397-08002B2CF9AE}" pid="3" name="CTP_TimeStamp">
    <vt:lpwstr>2018-07-19 05:50:19Z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