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59" r:id="rId6"/>
    <p:sldId id="263" r:id="rId7"/>
    <p:sldId id="266" r:id="rId8"/>
    <p:sldId id="268" r:id="rId9"/>
    <p:sldId id="267" r:id="rId10"/>
    <p:sldId id="260" r:id="rId11"/>
    <p:sldId id="261" r:id="rId12"/>
    <p:sldId id="264" r:id="rId13"/>
    <p:sldId id="265" r:id="rId14"/>
  </p:sldIdLst>
  <p:sldSz cx="16764000" cy="6858000"/>
  <p:notesSz cx="7772400" cy="100584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69" autoAdjust="0"/>
  </p:normalViewPr>
  <p:slideViewPr>
    <p:cSldViewPr snapToGrid="0">
      <p:cViewPr varScale="1">
        <p:scale>
          <a:sx n="58" d="100"/>
          <a:sy n="58" d="100"/>
        </p:scale>
        <p:origin x="7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DAE5-6C64-45F7-8FEC-5B83DAA0BFFD}" type="datetimeFigureOut">
              <a:rPr lang="fi-FI" smtClean="0"/>
              <a:t>18.6.2019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1938" y="1257300"/>
            <a:ext cx="8296276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8597F-58D8-420E-88F6-19764D75E53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969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Tunnelling</a:t>
            </a:r>
          </a:p>
          <a:p>
            <a:r>
              <a:rPr lang="en-GB" dirty="0" smtClean="0"/>
              <a:t>Http proxy</a:t>
            </a:r>
          </a:p>
          <a:p>
            <a:r>
              <a:rPr lang="en-GB" dirty="0" smtClean="0"/>
              <a:t>Remote &amp; local</a:t>
            </a:r>
            <a:r>
              <a:rPr lang="en-GB" baseline="0" dirty="0" smtClean="0"/>
              <a:t> gateway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055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106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94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96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7832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D071595-6C5C-4B3D-B75D-D95DE7560F2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659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273600"/>
            <a:ext cx="15087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152360" y="6356520"/>
            <a:ext cx="3771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5553000" y="6356520"/>
            <a:ext cx="56574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839680" y="6356520"/>
            <a:ext cx="37717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96B359-389A-452E-9D9E-9CE543F730F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453880" y="1217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597880" y="39117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197520" y="1217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rot="16200000" flipV="1">
            <a:off x="5912640" y="171828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6246000" y="306432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1800000">
            <a:off x="6495480" y="332208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7"/>
          <p:cNvSpPr/>
          <p:nvPr/>
        </p:nvSpPr>
        <p:spPr>
          <a:xfrm rot="19800000">
            <a:off x="6653520" y="3277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8"/>
          <p:cNvSpPr/>
          <p:nvPr/>
        </p:nvSpPr>
        <p:spPr>
          <a:xfrm rot="19800000">
            <a:off x="6387840" y="3430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9"/>
          <p:cNvSpPr/>
          <p:nvPr/>
        </p:nvSpPr>
        <p:spPr>
          <a:xfrm rot="1800000">
            <a:off x="6653880" y="3582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0"/>
          <p:cNvSpPr/>
          <p:nvPr/>
        </p:nvSpPr>
        <p:spPr>
          <a:xfrm rot="5400000">
            <a:off x="8215200" y="32328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11082240" y="39117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1225880" y="441612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597880" y="1738440"/>
            <a:ext cx="4824000" cy="20448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 rot="16200000" flipH="1">
            <a:off x="6215760" y="2225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5"/>
          <p:cNvSpPr/>
          <p:nvPr/>
        </p:nvSpPr>
        <p:spPr>
          <a:xfrm rot="5400000" flipH="1">
            <a:off x="6041160" y="2070360"/>
            <a:ext cx="1511640" cy="5237640"/>
          </a:xfrm>
          <a:prstGeom prst="bentConnector3">
            <a:avLst>
              <a:gd name="adj1" fmla="val -15119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6"/>
          <p:cNvSpPr/>
          <p:nvPr/>
        </p:nvSpPr>
        <p:spPr>
          <a:xfrm>
            <a:off x="5784120" y="4606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5781600" y="571932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672160" y="48780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Servient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(Single tenant)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816160" y="1974600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5816160" y="1032480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7092720" y="50738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Thing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367800" y="196596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 rot="1800000">
            <a:off x="3617280" y="222372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"/>
          <p:cNvSpPr/>
          <p:nvPr/>
        </p:nvSpPr>
        <p:spPr>
          <a:xfrm rot="19800000">
            <a:off x="3775320" y="217944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8"/>
          <p:cNvSpPr/>
          <p:nvPr/>
        </p:nvSpPr>
        <p:spPr>
          <a:xfrm rot="19800000">
            <a:off x="3509640" y="233244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9"/>
          <p:cNvSpPr/>
          <p:nvPr/>
        </p:nvSpPr>
        <p:spPr>
          <a:xfrm rot="1800000">
            <a:off x="3775680" y="2484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0"/>
          <p:cNvSpPr/>
          <p:nvPr/>
        </p:nvSpPr>
        <p:spPr>
          <a:xfrm rot="5400000">
            <a:off x="5337000" y="21344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5816160" y="2368440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5816160" y="31824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Protocol Bindings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8300880" y="31824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System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9560520" y="3686400"/>
            <a:ext cx="93420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Proprietary
Communi-
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8444520" y="368640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6369120" y="561960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9410760" y="53481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Legacy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8"/>
          <p:cNvSpPr/>
          <p:nvPr/>
        </p:nvSpPr>
        <p:spPr>
          <a:xfrm flipV="1">
            <a:off x="6428160" y="4700160"/>
            <a:ext cx="360" cy="36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9"/>
          <p:cNvSpPr/>
          <p:nvPr/>
        </p:nvSpPr>
        <p:spPr>
          <a:xfrm>
            <a:off x="7544520" y="4700880"/>
            <a:ext cx="360" cy="37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0"/>
          <p:cNvSpPr/>
          <p:nvPr/>
        </p:nvSpPr>
        <p:spPr>
          <a:xfrm flipV="1">
            <a:off x="6986160" y="4693680"/>
            <a:ext cx="360" cy="92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1"/>
          <p:cNvSpPr/>
          <p:nvPr/>
        </p:nvSpPr>
        <p:spPr>
          <a:xfrm>
            <a:off x="5662080" y="50738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Web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2"/>
          <p:cNvSpPr/>
          <p:nvPr/>
        </p:nvSpPr>
        <p:spPr>
          <a:xfrm flipH="1">
            <a:off x="10027080" y="4550400"/>
            <a:ext cx="360" cy="79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3"/>
          <p:cNvSpPr/>
          <p:nvPr/>
        </p:nvSpPr>
        <p:spPr>
          <a:xfrm>
            <a:off x="5816160" y="1784520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4"/>
          <p:cNvSpPr/>
          <p:nvPr/>
        </p:nvSpPr>
        <p:spPr>
          <a:xfrm>
            <a:off x="5960160" y="116208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5"/>
          <p:cNvSpPr/>
          <p:nvPr/>
        </p:nvSpPr>
        <p:spPr>
          <a:xfrm>
            <a:off x="5960160" y="3686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6"/>
          <p:cNvSpPr/>
          <p:nvPr/>
        </p:nvSpPr>
        <p:spPr>
          <a:xfrm>
            <a:off x="5960160" y="4190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7"/>
          <p:cNvSpPr/>
          <p:nvPr/>
        </p:nvSpPr>
        <p:spPr>
          <a:xfrm>
            <a:off x="7076520" y="3686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8"/>
          <p:cNvSpPr/>
          <p:nvPr/>
        </p:nvSpPr>
        <p:spPr>
          <a:xfrm>
            <a:off x="7076520" y="4190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9"/>
          <p:cNvSpPr/>
          <p:nvPr/>
        </p:nvSpPr>
        <p:spPr>
          <a:xfrm>
            <a:off x="3366000" y="28206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0"/>
          <p:cNvSpPr/>
          <p:nvPr/>
        </p:nvSpPr>
        <p:spPr>
          <a:xfrm rot="1800000">
            <a:off x="3615480" y="30783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1"/>
          <p:cNvSpPr/>
          <p:nvPr/>
        </p:nvSpPr>
        <p:spPr>
          <a:xfrm rot="19800000">
            <a:off x="3773520" y="30340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2"/>
          <p:cNvSpPr/>
          <p:nvPr/>
        </p:nvSpPr>
        <p:spPr>
          <a:xfrm rot="19800000">
            <a:off x="3507840" y="31870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3"/>
          <p:cNvSpPr/>
          <p:nvPr/>
        </p:nvSpPr>
        <p:spPr>
          <a:xfrm rot="1800000">
            <a:off x="3773880" y="33393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4"/>
          <p:cNvSpPr/>
          <p:nvPr/>
        </p:nvSpPr>
        <p:spPr>
          <a:xfrm rot="5400000">
            <a:off x="5335560" y="29890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35"/>
          <p:cNvSpPr/>
          <p:nvPr/>
        </p:nvSpPr>
        <p:spPr>
          <a:xfrm>
            <a:off x="8255880" y="114336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6"/>
          <p:cNvSpPr/>
          <p:nvPr/>
        </p:nvSpPr>
        <p:spPr>
          <a:xfrm>
            <a:off x="11237040" y="1917720"/>
            <a:ext cx="1743480" cy="151344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 Servient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7"/>
          <p:cNvSpPr/>
          <p:nvPr/>
        </p:nvSpPr>
        <p:spPr>
          <a:xfrm rot="5400000">
            <a:off x="10680480" y="23770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348800" y="563040"/>
            <a:ext cx="8856720" cy="53096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Servient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(Multi-tenant)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673400" y="60314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Thing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997640" y="2545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 rot="1800000">
            <a:off x="2247480" y="2802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5"/>
          <p:cNvSpPr/>
          <p:nvPr/>
        </p:nvSpPr>
        <p:spPr>
          <a:xfrm rot="19800000">
            <a:off x="2405520" y="2758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6"/>
          <p:cNvSpPr/>
          <p:nvPr/>
        </p:nvSpPr>
        <p:spPr>
          <a:xfrm rot="19800000">
            <a:off x="2139480" y="2911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7"/>
          <p:cNvSpPr/>
          <p:nvPr/>
        </p:nvSpPr>
        <p:spPr>
          <a:xfrm rot="1800000">
            <a:off x="2405520" y="3063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"/>
          <p:cNvSpPr/>
          <p:nvPr/>
        </p:nvSpPr>
        <p:spPr>
          <a:xfrm rot="5400000">
            <a:off x="3955680" y="274392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9"/>
          <p:cNvSpPr/>
          <p:nvPr/>
        </p:nvSpPr>
        <p:spPr>
          <a:xfrm>
            <a:off x="6396840" y="41403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Protocol Bindings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8881560" y="41400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System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10141200" y="4644000"/>
            <a:ext cx="93420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Proprietary
Communi-
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9025200" y="464436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6949800" y="65775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9991440" y="63057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Legacy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5"/>
          <p:cNvSpPr/>
          <p:nvPr/>
        </p:nvSpPr>
        <p:spPr>
          <a:xfrm flipV="1">
            <a:off x="7008840" y="5658120"/>
            <a:ext cx="360" cy="36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6"/>
          <p:cNvSpPr/>
          <p:nvPr/>
        </p:nvSpPr>
        <p:spPr>
          <a:xfrm>
            <a:off x="8125200" y="5658840"/>
            <a:ext cx="360" cy="37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7"/>
          <p:cNvSpPr/>
          <p:nvPr/>
        </p:nvSpPr>
        <p:spPr>
          <a:xfrm flipV="1">
            <a:off x="7566840" y="5651640"/>
            <a:ext cx="360" cy="92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8"/>
          <p:cNvSpPr/>
          <p:nvPr/>
        </p:nvSpPr>
        <p:spPr>
          <a:xfrm>
            <a:off x="6242760" y="60314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Web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9"/>
          <p:cNvSpPr/>
          <p:nvPr/>
        </p:nvSpPr>
        <p:spPr>
          <a:xfrm flipH="1">
            <a:off x="10607760" y="5508000"/>
            <a:ext cx="360" cy="79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0"/>
          <p:cNvSpPr/>
          <p:nvPr/>
        </p:nvSpPr>
        <p:spPr>
          <a:xfrm>
            <a:off x="6540840" y="4644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1"/>
          <p:cNvSpPr/>
          <p:nvPr/>
        </p:nvSpPr>
        <p:spPr>
          <a:xfrm>
            <a:off x="6540840" y="5148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2"/>
          <p:cNvSpPr/>
          <p:nvPr/>
        </p:nvSpPr>
        <p:spPr>
          <a:xfrm>
            <a:off x="7657200" y="4644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3"/>
          <p:cNvSpPr/>
          <p:nvPr/>
        </p:nvSpPr>
        <p:spPr>
          <a:xfrm>
            <a:off x="7657200" y="5148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4"/>
          <p:cNvSpPr/>
          <p:nvPr/>
        </p:nvSpPr>
        <p:spPr>
          <a:xfrm>
            <a:off x="13547520" y="2491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5"/>
          <p:cNvSpPr/>
          <p:nvPr/>
        </p:nvSpPr>
        <p:spPr>
          <a:xfrm rot="1800000">
            <a:off x="13797000" y="2748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6"/>
          <p:cNvSpPr/>
          <p:nvPr/>
        </p:nvSpPr>
        <p:spPr>
          <a:xfrm rot="19800000">
            <a:off x="13955040" y="2704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7"/>
          <p:cNvSpPr/>
          <p:nvPr/>
        </p:nvSpPr>
        <p:spPr>
          <a:xfrm rot="19800000">
            <a:off x="13689360" y="2857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8"/>
          <p:cNvSpPr/>
          <p:nvPr/>
        </p:nvSpPr>
        <p:spPr>
          <a:xfrm rot="1800000">
            <a:off x="13955400" y="3009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9"/>
          <p:cNvSpPr/>
          <p:nvPr/>
        </p:nvSpPr>
        <p:spPr>
          <a:xfrm rot="16200000">
            <a:off x="13005720" y="27158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30"/>
          <p:cNvSpPr/>
          <p:nvPr/>
        </p:nvSpPr>
        <p:spPr>
          <a:xfrm>
            <a:off x="13385520" y="405900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Generic Servient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1"/>
          <p:cNvSpPr/>
          <p:nvPr/>
        </p:nvSpPr>
        <p:spPr>
          <a:xfrm>
            <a:off x="4509000" y="2049840"/>
            <a:ext cx="413244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2"/>
          <p:cNvSpPr/>
          <p:nvPr/>
        </p:nvSpPr>
        <p:spPr>
          <a:xfrm>
            <a:off x="4509000" y="1107720"/>
            <a:ext cx="413244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3"/>
          <p:cNvSpPr/>
          <p:nvPr/>
        </p:nvSpPr>
        <p:spPr>
          <a:xfrm>
            <a:off x="4509000" y="2443320"/>
            <a:ext cx="413244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Instance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4"/>
          <p:cNvSpPr/>
          <p:nvPr/>
        </p:nvSpPr>
        <p:spPr>
          <a:xfrm>
            <a:off x="4509000" y="1859760"/>
            <a:ext cx="413244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5"/>
          <p:cNvSpPr/>
          <p:nvPr/>
        </p:nvSpPr>
        <p:spPr>
          <a:xfrm>
            <a:off x="4546800" y="123732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6"/>
          <p:cNvSpPr/>
          <p:nvPr/>
        </p:nvSpPr>
        <p:spPr>
          <a:xfrm>
            <a:off x="6641640" y="1218600"/>
            <a:ext cx="20012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7"/>
          <p:cNvSpPr/>
          <p:nvPr/>
        </p:nvSpPr>
        <p:spPr>
          <a:xfrm>
            <a:off x="8874720" y="2047320"/>
            <a:ext cx="413244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8"/>
          <p:cNvSpPr/>
          <p:nvPr/>
        </p:nvSpPr>
        <p:spPr>
          <a:xfrm>
            <a:off x="8874720" y="1105200"/>
            <a:ext cx="413244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39"/>
          <p:cNvSpPr/>
          <p:nvPr/>
        </p:nvSpPr>
        <p:spPr>
          <a:xfrm>
            <a:off x="8874720" y="2441160"/>
            <a:ext cx="413244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Instance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0"/>
          <p:cNvSpPr/>
          <p:nvPr/>
        </p:nvSpPr>
        <p:spPr>
          <a:xfrm>
            <a:off x="8874720" y="1856880"/>
            <a:ext cx="413244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1"/>
          <p:cNvSpPr/>
          <p:nvPr/>
        </p:nvSpPr>
        <p:spPr>
          <a:xfrm>
            <a:off x="8912520" y="123480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2"/>
          <p:cNvSpPr/>
          <p:nvPr/>
        </p:nvSpPr>
        <p:spPr>
          <a:xfrm>
            <a:off x="11007360" y="1216080"/>
            <a:ext cx="20012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3"/>
          <p:cNvSpPr/>
          <p:nvPr/>
        </p:nvSpPr>
        <p:spPr>
          <a:xfrm>
            <a:off x="4509000" y="3257280"/>
            <a:ext cx="849816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4"/>
          <p:cNvSpPr/>
          <p:nvPr/>
        </p:nvSpPr>
        <p:spPr>
          <a:xfrm>
            <a:off x="10462320" y="3422880"/>
            <a:ext cx="1349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5"/>
          <p:cNvSpPr/>
          <p:nvPr/>
        </p:nvSpPr>
        <p:spPr>
          <a:xfrm rot="7393200">
            <a:off x="12357000" y="3390120"/>
            <a:ext cx="439200" cy="145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46"/>
          <p:cNvSpPr/>
          <p:nvPr/>
        </p:nvSpPr>
        <p:spPr>
          <a:xfrm>
            <a:off x="1997640" y="81936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WoT Runtime 1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7"/>
          <p:cNvSpPr/>
          <p:nvPr/>
        </p:nvSpPr>
        <p:spPr>
          <a:xfrm rot="17525400">
            <a:off x="3803760" y="19940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8"/>
          <p:cNvSpPr/>
          <p:nvPr/>
        </p:nvSpPr>
        <p:spPr>
          <a:xfrm>
            <a:off x="13547520" y="93492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WoT Runtime 2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9"/>
          <p:cNvSpPr/>
          <p:nvPr/>
        </p:nvSpPr>
        <p:spPr>
          <a:xfrm rot="3780600">
            <a:off x="13059720" y="20602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WoT scripts &amp; security – Flow 1</a:t>
            </a:r>
            <a:endParaRPr lang="fi-FI" dirty="0"/>
          </a:p>
        </p:txBody>
      </p:sp>
      <p:grpSp>
        <p:nvGrpSpPr>
          <p:cNvPr id="4" name="Group 3"/>
          <p:cNvGrpSpPr/>
          <p:nvPr/>
        </p:nvGrpSpPr>
        <p:grpSpPr>
          <a:xfrm>
            <a:off x="2777171" y="1418400"/>
            <a:ext cx="11189204" cy="5216336"/>
            <a:chOff x="818347" y="1506022"/>
            <a:chExt cx="11189204" cy="5216336"/>
          </a:xfrm>
        </p:grpSpPr>
        <p:sp>
          <p:nvSpPr>
            <p:cNvPr id="5" name="Rectangle 4"/>
            <p:cNvSpPr/>
            <p:nvPr/>
          </p:nvSpPr>
          <p:spPr>
            <a:xfrm>
              <a:off x="7083712" y="2027208"/>
              <a:ext cx="4923839" cy="46718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114855" y="2488669"/>
              <a:ext cx="25161" cy="3994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838200" y="2027208"/>
              <a:ext cx="2793522" cy="46718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423460" y="2464923"/>
              <a:ext cx="0" cy="4028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06106" y="1506022"/>
              <a:ext cx="2107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Consumer</a:t>
              </a:r>
              <a:endParaRPr lang="fi-FI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46853" y="1585801"/>
              <a:ext cx="324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Thing – </a:t>
              </a:r>
              <a:r>
                <a:rPr lang="en-GB" dirty="0" err="1" smtClean="0"/>
                <a:t>MyLampThing</a:t>
              </a:r>
              <a:r>
                <a:rPr lang="en-GB" dirty="0" smtClean="0"/>
                <a:t> </a:t>
              </a:r>
              <a:endParaRPr lang="fi-FI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347" y="2045263"/>
              <a:ext cx="131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script</a:t>
              </a:r>
              <a:endParaRPr lang="fi-FI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1879" y="2045263"/>
              <a:ext cx="153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runtime</a:t>
              </a:r>
              <a:endParaRPr lang="fi-FI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441332" y="2643094"/>
              <a:ext cx="1673524" cy="1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38219" y="2372168"/>
              <a:ext cx="1153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</a:t>
              </a:r>
              <a:r>
                <a:rPr lang="en-GB" sz="1400" dirty="0" smtClean="0"/>
                <a:t>iscover()</a:t>
              </a:r>
              <a:endParaRPr lang="fi-FI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466492" y="3213341"/>
              <a:ext cx="1648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589417" y="2905564"/>
              <a:ext cx="1545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ConsumedThing</a:t>
              </a:r>
              <a:endParaRPr lang="fi-FI" sz="1400" dirty="0"/>
            </a:p>
          </p:txBody>
        </p:sp>
        <p:sp>
          <p:nvSpPr>
            <p:cNvPr id="17" name="Curved Left Arrow 16"/>
            <p:cNvSpPr/>
            <p:nvPr/>
          </p:nvSpPr>
          <p:spPr>
            <a:xfrm>
              <a:off x="3237780" y="2570666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4520" y="2588910"/>
              <a:ext cx="2872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1. Do network discovery via protocol bindings, find WoT Thing</a:t>
              </a:r>
              <a:endParaRPr lang="fi-FI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1610" y="2013377"/>
              <a:ext cx="4711470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1200" dirty="0" smtClean="0"/>
                <a:t>"@context": ["https://w3c.github.io/wot/w3c-wot-td-context.jsonld"],</a:t>
              </a:r>
            </a:p>
            <a:p>
              <a:r>
                <a:rPr lang="en-IE" sz="1200" dirty="0" smtClean="0"/>
                <a:t>      "@type": ["Thing"],</a:t>
              </a:r>
            </a:p>
            <a:p>
              <a:r>
                <a:rPr lang="en-IE" sz="1200" dirty="0" smtClean="0"/>
                <a:t>      "name": "</a:t>
              </a:r>
              <a:r>
                <a:rPr lang="en-IE" sz="1200" dirty="0" err="1" smtClean="0"/>
                <a:t>MyLampThing</a:t>
              </a:r>
              <a:r>
                <a:rPr lang="en-IE" sz="1200" dirty="0" smtClean="0"/>
                <a:t>",</a:t>
              </a:r>
            </a:p>
            <a:p>
              <a:r>
                <a:rPr lang="en-IE" sz="1200" dirty="0" smtClean="0"/>
                <a:t>      "@id": "</a:t>
              </a:r>
              <a:r>
                <a:rPr lang="en-IE" sz="1200" dirty="0" err="1" smtClean="0"/>
                <a:t>urn:dev:wot:my-lamp-thing</a:t>
              </a:r>
              <a:r>
                <a:rPr lang="en-IE" sz="1200" dirty="0" smtClean="0"/>
                <a:t>",</a:t>
              </a:r>
            </a:p>
            <a:p>
              <a:r>
                <a:rPr lang="en-IE" sz="1200" dirty="0" smtClean="0"/>
                <a:t>      "security": [ … ]</a:t>
              </a:r>
            </a:p>
            <a:p>
              <a:r>
                <a:rPr lang="fi-FI" sz="1200" dirty="0" smtClean="0"/>
                <a:t>      {</a:t>
              </a:r>
            </a:p>
            <a:p>
              <a:r>
                <a:rPr lang="fi-FI" sz="1200" dirty="0" smtClean="0"/>
                <a:t>         "@type": ["Action"],</a:t>
              </a:r>
            </a:p>
            <a:p>
              <a:r>
                <a:rPr lang="fi-FI" sz="1200" dirty="0" smtClean="0"/>
                <a:t>          "name": "toggle",</a:t>
              </a:r>
            </a:p>
            <a:p>
              <a:r>
                <a:rPr lang="fi-FI" sz="1200" dirty="0" smtClean="0"/>
                <a:t>          "form": [   {</a:t>
              </a:r>
            </a:p>
            <a:p>
              <a:r>
                <a:rPr lang="fi-FI" sz="1200" dirty="0" smtClean="0"/>
                <a:t>              "href": "https://mylamp.example.com/toggle",</a:t>
              </a:r>
            </a:p>
            <a:p>
              <a:r>
                <a:rPr lang="fi-FI" sz="1200" dirty="0" smtClean="0"/>
                <a:t>              "mediaType": "application/json"</a:t>
              </a:r>
            </a:p>
            <a:p>
              <a:r>
                <a:rPr lang="fi-FI" sz="1200" dirty="0" smtClean="0"/>
                <a:t>              "security": "apikey-config"</a:t>
              </a:r>
            </a:p>
            <a:p>
              <a:r>
                <a:rPr lang="fi-FI" sz="1200" dirty="0" smtClean="0"/>
                <a:t>            } ] },</a:t>
              </a:r>
            </a:p>
            <a:p>
              <a:r>
                <a:rPr lang="fi-FI" sz="1200" dirty="0" smtClean="0"/>
                <a:t>{</a:t>
              </a:r>
            </a:p>
            <a:p>
              <a:r>
                <a:rPr lang="fi-FI" sz="1200" dirty="0" smtClean="0"/>
                <a:t>          "@type": ["Property"],</a:t>
              </a:r>
            </a:p>
            <a:p>
              <a:r>
                <a:rPr lang="fi-FI" sz="1200" dirty="0" smtClean="0"/>
                <a:t>          "name": "status",</a:t>
              </a:r>
            </a:p>
            <a:p>
              <a:r>
                <a:rPr lang="fi-FI" sz="1200" dirty="0" smtClean="0"/>
                <a:t>          "schema": {"type": "string"},</a:t>
              </a:r>
            </a:p>
            <a:p>
              <a:r>
                <a:rPr lang="fi-FI" sz="1200" dirty="0" smtClean="0"/>
                <a:t>          "writable": false,</a:t>
              </a:r>
            </a:p>
            <a:p>
              <a:r>
                <a:rPr lang="fi-FI" sz="1200" dirty="0" smtClean="0"/>
                <a:t>          "observable": true,</a:t>
              </a:r>
            </a:p>
            <a:p>
              <a:r>
                <a:rPr lang="fi-FI" sz="1200" dirty="0" smtClean="0"/>
                <a:t>          "form": [      {</a:t>
              </a:r>
            </a:p>
            <a:p>
              <a:r>
                <a:rPr lang="fi-FI" sz="1200" dirty="0" smtClean="0"/>
                <a:t>              "href": ”https://mylamp.example.com:5683/status",</a:t>
              </a:r>
            </a:p>
            <a:p>
              <a:r>
                <a:rPr lang="fi-FI" sz="1200" dirty="0" smtClean="0"/>
                <a:t>              "mediaType": "application/json",</a:t>
              </a:r>
            </a:p>
            <a:p>
              <a:r>
                <a:rPr lang="fi-FI" sz="1200" dirty="0" smtClean="0"/>
                <a:t>              "security": ”none"</a:t>
              </a:r>
            </a:p>
            <a:p>
              <a:r>
                <a:rPr lang="fi-FI" sz="1200" dirty="0" smtClean="0"/>
                <a:t>            },</a:t>
              </a:r>
            </a:p>
            <a:p>
              <a:r>
                <a:rPr lang="en-GB" sz="1200" dirty="0" smtClean="0"/>
                <a:t>…</a:t>
              </a:r>
              <a:endParaRPr lang="fi-FI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441331" y="3457897"/>
              <a:ext cx="1673524" cy="1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38219" y="3222046"/>
              <a:ext cx="1210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invokeAction</a:t>
              </a:r>
              <a:r>
                <a:rPr lang="en-GB" sz="1400" dirty="0" smtClean="0"/>
                <a:t>(“toggle”)</a:t>
              </a:r>
              <a:endParaRPr lang="fi-FI" sz="1400" dirty="0"/>
            </a:p>
          </p:txBody>
        </p:sp>
        <p:sp>
          <p:nvSpPr>
            <p:cNvPr id="22" name="Curved Left Arrow 21"/>
            <p:cNvSpPr/>
            <p:nvPr/>
          </p:nvSpPr>
          <p:spPr>
            <a:xfrm>
              <a:off x="3260154" y="3616001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98021" y="3310655"/>
              <a:ext cx="34267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2</a:t>
              </a:r>
              <a:r>
                <a:rPr lang="en-GB" sz="1400" dirty="0" smtClean="0"/>
                <a:t>. Check what security credentials required for this action (or property etc.), do required actions specified in TD to obtain them, if needed (might already have credentials)</a:t>
              </a:r>
              <a:endParaRPr lang="fi-FI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140016" y="4750274"/>
              <a:ext cx="3943696" cy="9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64520" y="4482411"/>
              <a:ext cx="3134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</a:t>
              </a:r>
              <a:r>
                <a:rPr lang="en-GB" sz="1400" dirty="0" smtClean="0"/>
                <a:t>ctual invocation of action(“toggle”)</a:t>
              </a:r>
              <a:endParaRPr lang="fi-FI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3114855" y="5194328"/>
              <a:ext cx="3968857" cy="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78776" y="4933443"/>
              <a:ext cx="2166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Result of action or error</a:t>
              </a:r>
              <a:endParaRPr lang="fi-FI" sz="1400" dirty="0"/>
            </a:p>
          </p:txBody>
        </p:sp>
        <p:sp>
          <p:nvSpPr>
            <p:cNvPr id="28" name="Curved Left Arrow 27"/>
            <p:cNvSpPr/>
            <p:nvPr/>
          </p:nvSpPr>
          <p:spPr>
            <a:xfrm>
              <a:off x="3174241" y="5326778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36200" y="5363201"/>
              <a:ext cx="3582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3. If error, check if it is due to security, retry obtaining credentials and then retry action.</a:t>
              </a:r>
              <a:endParaRPr lang="fi-FI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466492" y="6083062"/>
              <a:ext cx="1648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53842" y="5802551"/>
              <a:ext cx="1530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Result of action or security error </a:t>
              </a:r>
              <a:endParaRPr lang="fi-FI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72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838080" y="273600"/>
            <a:ext cx="15086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fi-FI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scripts &amp; security – Flow 2</a:t>
            </a:r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013760" y="1921680"/>
            <a:ext cx="4923360" cy="483408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Line 3"/>
          <p:cNvSpPr/>
          <p:nvPr/>
        </p:nvSpPr>
        <p:spPr>
          <a:xfrm flipV="1">
            <a:off x="12839040" y="2350800"/>
            <a:ext cx="25200" cy="39942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4"/>
          <p:cNvSpPr/>
          <p:nvPr/>
        </p:nvSpPr>
        <p:spPr>
          <a:xfrm>
            <a:off x="10562400" y="1889640"/>
            <a:ext cx="2793240" cy="4865760"/>
          </a:xfrm>
          <a:prstGeom prst="rect">
            <a:avLst/>
          </a:prstGeom>
          <a:noFill/>
          <a:ln w="190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Line 5"/>
          <p:cNvSpPr/>
          <p:nvPr/>
        </p:nvSpPr>
        <p:spPr>
          <a:xfrm flipV="1">
            <a:off x="11147760" y="2327040"/>
            <a:ext cx="360" cy="40287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10948680" y="1322640"/>
            <a:ext cx="21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Thing Device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7"/>
          <p:cNvSpPr/>
          <p:nvPr/>
        </p:nvSpPr>
        <p:spPr>
          <a:xfrm>
            <a:off x="2009520" y="1432080"/>
            <a:ext cx="3241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Thing – MyLampThing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8"/>
          <p:cNvSpPr/>
          <p:nvPr/>
        </p:nvSpPr>
        <p:spPr>
          <a:xfrm>
            <a:off x="10542600" y="1907640"/>
            <a:ext cx="1317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script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9"/>
          <p:cNvSpPr/>
          <p:nvPr/>
        </p:nvSpPr>
        <p:spPr>
          <a:xfrm>
            <a:off x="11936160" y="1907640"/>
            <a:ext cx="1536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0"/>
          <p:cNvSpPr/>
          <p:nvPr/>
        </p:nvSpPr>
        <p:spPr>
          <a:xfrm>
            <a:off x="11085480" y="4814640"/>
            <a:ext cx="1673280" cy="1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11"/>
          <p:cNvSpPr/>
          <p:nvPr/>
        </p:nvSpPr>
        <p:spPr>
          <a:xfrm>
            <a:off x="11119680" y="4566960"/>
            <a:ext cx="1719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(myLampThing TD)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2"/>
          <p:cNvSpPr/>
          <p:nvPr/>
        </p:nvSpPr>
        <p:spPr>
          <a:xfrm>
            <a:off x="6405120" y="2302200"/>
            <a:ext cx="35751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WoT script wants to create MyLampThing TD with various security controls on its actions and properties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3"/>
          <p:cNvSpPr/>
          <p:nvPr/>
        </p:nvSpPr>
        <p:spPr>
          <a:xfrm>
            <a:off x="6408720" y="3130560"/>
            <a:ext cx="342648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WoT scripts indicates the security tag (and possibly scope) that should be used for each action/property access in TD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4"/>
          <p:cNvSpPr/>
          <p:nvPr/>
        </p:nvSpPr>
        <p:spPr>
          <a:xfrm>
            <a:off x="6400080" y="4019040"/>
            <a:ext cx="367992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At this point WoT runtime (and underneath protocol bindings) is ready to use required security mechanisms on respective WoT interfaces.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5"/>
          <p:cNvSpPr/>
          <p:nvPr/>
        </p:nvSpPr>
        <p:spPr>
          <a:xfrm flipH="1">
            <a:off x="11190960" y="5945400"/>
            <a:ext cx="1648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16"/>
          <p:cNvSpPr/>
          <p:nvPr/>
        </p:nvSpPr>
        <p:spPr>
          <a:xfrm>
            <a:off x="11278080" y="5664960"/>
            <a:ext cx="1530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ExposedObject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7"/>
          <p:cNvSpPr/>
          <p:nvPr/>
        </p:nvSpPr>
        <p:spPr>
          <a:xfrm>
            <a:off x="1136520" y="1921680"/>
            <a:ext cx="4710960" cy="49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   “id": "urn:dev:wot:com:example:servient:myThing",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"name": "MyThing",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"description": "Additional readable information 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"support": "https://servient.example.com/contact",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"security": [{"scheme": “nosec"}],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"properties":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"status":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"forms": [{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"href": "https://mylamp.example.com/status",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"mediaType": "application/json",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}]  } },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"actions":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"toggle":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"forms": [{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"href": "https://mylamp.example.com/toggle",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"mediaType": "application/json“,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"security": [{"scheme": "apikey"}]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}]  } },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61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528040" y="220608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672040" y="490068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272040" y="220608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 rot="5400000">
            <a:off x="6213960" y="2176200"/>
            <a:ext cx="368640" cy="186228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6299280" y="2095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1800000">
            <a:off x="6548760" y="235332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7"/>
          <p:cNvSpPr/>
          <p:nvPr/>
        </p:nvSpPr>
        <p:spPr>
          <a:xfrm rot="19800000">
            <a:off x="6706800" y="2308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8"/>
          <p:cNvSpPr/>
          <p:nvPr/>
        </p:nvSpPr>
        <p:spPr>
          <a:xfrm rot="19800000">
            <a:off x="6441120" y="2461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800000">
            <a:off x="6707160" y="2613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11156760" y="490068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11300400" y="5404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8672040" y="2727360"/>
            <a:ext cx="4824000" cy="20448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 rot="16200000" flipH="1">
            <a:off x="6290280" y="321408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4"/>
          <p:cNvSpPr/>
          <p:nvPr/>
        </p:nvSpPr>
        <p:spPr>
          <a:xfrm rot="10800000">
            <a:off x="4108950" y="4930559"/>
            <a:ext cx="4418640" cy="1091160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2" name="CustomShape 15"/>
          <p:cNvSpPr/>
          <p:nvPr/>
        </p:nvSpPr>
        <p:spPr>
          <a:xfrm>
            <a:off x="5858640" y="559512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5835600" y="609192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5468760" y="75456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8"/>
          <p:cNvSpPr/>
          <p:nvPr/>
        </p:nvSpPr>
        <p:spPr>
          <a:xfrm>
            <a:off x="7146360" y="576720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9"/>
          <p:cNvSpPr/>
          <p:nvPr/>
        </p:nvSpPr>
        <p:spPr>
          <a:xfrm>
            <a:off x="6114600" y="1011960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0"/>
          <p:cNvSpPr/>
          <p:nvPr/>
        </p:nvSpPr>
        <p:spPr>
          <a:xfrm>
            <a:off x="6257160" y="108360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(Cloud)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1"/>
          <p:cNvSpPr/>
          <p:nvPr/>
        </p:nvSpPr>
        <p:spPr>
          <a:xfrm>
            <a:off x="6820920" y="16844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 flipV="1">
            <a:off x="9557720" y="268941"/>
            <a:ext cx="6736311" cy="6424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CustomShape 1"/>
          <p:cNvSpPr/>
          <p:nvPr/>
        </p:nvSpPr>
        <p:spPr>
          <a:xfrm>
            <a:off x="11271240" y="3689873"/>
            <a:ext cx="4413409" cy="288264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1415240" y="5173506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00850" y="2442749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 rot="5400000">
            <a:off x="3442770" y="2412869"/>
            <a:ext cx="368640" cy="186228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3528090" y="2331869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1800000">
            <a:off x="3777570" y="2589989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7"/>
          <p:cNvSpPr/>
          <p:nvPr/>
        </p:nvSpPr>
        <p:spPr>
          <a:xfrm rot="19800000">
            <a:off x="3935610" y="254534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8"/>
          <p:cNvSpPr/>
          <p:nvPr/>
        </p:nvSpPr>
        <p:spPr>
          <a:xfrm rot="19800000">
            <a:off x="3669930" y="269834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800000">
            <a:off x="3935970" y="285062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13546117" y="5173506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13931154" y="5560552"/>
            <a:ext cx="1226372" cy="707767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11415240" y="4141696"/>
            <a:ext cx="4097287" cy="953195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 rot="16200000" flipH="1">
            <a:off x="5131571" y="1838268"/>
            <a:ext cx="632341" cy="7230863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1" name="CustomShape 14"/>
          <p:cNvSpPr/>
          <p:nvPr/>
        </p:nvSpPr>
        <p:spPr>
          <a:xfrm rot="10800000">
            <a:off x="1337758" y="5167225"/>
            <a:ext cx="7711760" cy="1161363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2" name="CustomShape 15"/>
          <p:cNvSpPr/>
          <p:nvPr/>
        </p:nvSpPr>
        <p:spPr>
          <a:xfrm>
            <a:off x="3087450" y="5831789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3064410" y="6328589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2695950" y="99087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5" name="CustomShape 18"/>
          <p:cNvSpPr/>
          <p:nvPr/>
        </p:nvSpPr>
        <p:spPr>
          <a:xfrm>
            <a:off x="4375170" y="813389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6" name="CustomShape 19"/>
          <p:cNvSpPr/>
          <p:nvPr/>
        </p:nvSpPr>
        <p:spPr>
          <a:xfrm>
            <a:off x="3343410" y="1248629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0"/>
          <p:cNvSpPr/>
          <p:nvPr/>
        </p:nvSpPr>
        <p:spPr>
          <a:xfrm>
            <a:off x="3485970" y="345029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(Cloud)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1"/>
          <p:cNvSpPr/>
          <p:nvPr/>
        </p:nvSpPr>
        <p:spPr>
          <a:xfrm>
            <a:off x="4049730" y="1921109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3"/>
          <p:cNvSpPr/>
          <p:nvPr/>
        </p:nvSpPr>
        <p:spPr>
          <a:xfrm>
            <a:off x="9049518" y="621982"/>
            <a:ext cx="797378" cy="5909293"/>
          </a:xfrm>
          <a:prstGeom prst="roundRect">
            <a:avLst>
              <a:gd name="adj" fmla="val 4472"/>
            </a:avLst>
          </a:prstGeom>
          <a:solidFill>
            <a:schemeClr val="accent6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HG明朝E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CustomShape 1"/>
          <p:cNvSpPr/>
          <p:nvPr/>
        </p:nvSpPr>
        <p:spPr>
          <a:xfrm>
            <a:off x="11271240" y="663227"/>
            <a:ext cx="4413409" cy="288264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Light bulb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2"/>
          <p:cNvSpPr/>
          <p:nvPr/>
        </p:nvSpPr>
        <p:spPr>
          <a:xfrm>
            <a:off x="11415240" y="2146860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10"/>
          <p:cNvSpPr/>
          <p:nvPr/>
        </p:nvSpPr>
        <p:spPr>
          <a:xfrm>
            <a:off x="13546117" y="2146860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11"/>
          <p:cNvSpPr/>
          <p:nvPr/>
        </p:nvSpPr>
        <p:spPr>
          <a:xfrm>
            <a:off x="13931154" y="2533906"/>
            <a:ext cx="1226372" cy="707767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12"/>
          <p:cNvSpPr/>
          <p:nvPr/>
        </p:nvSpPr>
        <p:spPr>
          <a:xfrm>
            <a:off x="11415240" y="1115050"/>
            <a:ext cx="4097287" cy="953195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13"/>
          <p:cNvSpPr/>
          <p:nvPr/>
        </p:nvSpPr>
        <p:spPr>
          <a:xfrm rot="16200000">
            <a:off x="10547933" y="5159551"/>
            <a:ext cx="45719" cy="1236842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31" name="CustomShape 13"/>
          <p:cNvSpPr/>
          <p:nvPr/>
        </p:nvSpPr>
        <p:spPr>
          <a:xfrm rot="16200000" flipH="1" flipV="1">
            <a:off x="10561168" y="5682379"/>
            <a:ext cx="45719" cy="1263316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11919474" y="25265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  <p:sp>
        <p:nvSpPr>
          <p:cNvPr id="39" name="CustomShape 17"/>
          <p:cNvSpPr/>
          <p:nvPr/>
        </p:nvSpPr>
        <p:spPr>
          <a:xfrm>
            <a:off x="5483702" y="5816682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0" name="CustomShape 18"/>
          <p:cNvSpPr/>
          <p:nvPr/>
        </p:nvSpPr>
        <p:spPr>
          <a:xfrm>
            <a:off x="7162922" y="5639201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1" name="CustomShape 19"/>
          <p:cNvSpPr/>
          <p:nvPr/>
        </p:nvSpPr>
        <p:spPr>
          <a:xfrm>
            <a:off x="6131162" y="6074441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0"/>
          <p:cNvSpPr/>
          <p:nvPr/>
        </p:nvSpPr>
        <p:spPr>
          <a:xfrm>
            <a:off x="6273722" y="5170841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27985" y="295119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 proxy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8413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358240" y="1217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Intermediary WoT Servient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082040" y="1217160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221360" y="3911760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82440" y="1217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rot="16200000" flipV="1">
            <a:off x="2797200" y="171828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6"/>
          <p:cNvSpPr/>
          <p:nvPr/>
        </p:nvSpPr>
        <p:spPr>
          <a:xfrm>
            <a:off x="3130560" y="306432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 rot="1800000">
            <a:off x="3380040" y="332208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"/>
          <p:cNvSpPr/>
          <p:nvPr/>
        </p:nvSpPr>
        <p:spPr>
          <a:xfrm rot="19800000">
            <a:off x="3538080" y="3277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9"/>
          <p:cNvSpPr/>
          <p:nvPr/>
        </p:nvSpPr>
        <p:spPr>
          <a:xfrm rot="19800000">
            <a:off x="3272400" y="3430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10"/>
          <p:cNvSpPr/>
          <p:nvPr/>
        </p:nvSpPr>
        <p:spPr>
          <a:xfrm rot="1800000">
            <a:off x="3538440" y="3582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1"/>
          <p:cNvSpPr/>
          <p:nvPr/>
        </p:nvSpPr>
        <p:spPr>
          <a:xfrm rot="5400000">
            <a:off x="5100120" y="32328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12"/>
          <p:cNvSpPr/>
          <p:nvPr/>
        </p:nvSpPr>
        <p:spPr>
          <a:xfrm>
            <a:off x="14781600" y="3911760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14942160" y="4432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13221360" y="2128680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 rot="16200000" flipH="1">
            <a:off x="3100320" y="2225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6"/>
          <p:cNvSpPr/>
          <p:nvPr/>
        </p:nvSpPr>
        <p:spPr>
          <a:xfrm rot="10800000">
            <a:off x="1221761" y="3980880"/>
            <a:ext cx="4311720" cy="110052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96" name="CustomShape 17"/>
          <p:cNvSpPr/>
          <p:nvPr/>
        </p:nvSpPr>
        <p:spPr>
          <a:xfrm>
            <a:off x="2668680" y="4606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2620440" y="516996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5502240" y="1737720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0"/>
          <p:cNvSpPr/>
          <p:nvPr/>
        </p:nvSpPr>
        <p:spPr>
          <a:xfrm rot="5400000">
            <a:off x="5119560" y="32306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1"/>
          <p:cNvSpPr/>
          <p:nvPr/>
        </p:nvSpPr>
        <p:spPr>
          <a:xfrm>
            <a:off x="5502240" y="39099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図 76"/>
          <p:cNvPicPr/>
          <p:nvPr/>
        </p:nvPicPr>
        <p:blipFill>
          <a:blip r:embed="rId2"/>
          <a:stretch/>
        </p:blipFill>
        <p:spPr>
          <a:xfrm>
            <a:off x="4364280" y="1046160"/>
            <a:ext cx="1913760" cy="765360"/>
          </a:xfrm>
          <a:prstGeom prst="rect">
            <a:avLst/>
          </a:prstGeom>
          <a:ln>
            <a:noFill/>
          </a:ln>
        </p:spPr>
      </p:pic>
      <p:sp>
        <p:nvSpPr>
          <p:cNvPr id="102" name="CustomShape 22"/>
          <p:cNvSpPr/>
          <p:nvPr/>
        </p:nvSpPr>
        <p:spPr>
          <a:xfrm>
            <a:off x="5502240" y="2702160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3"/>
          <p:cNvSpPr/>
          <p:nvPr/>
        </p:nvSpPr>
        <p:spPr>
          <a:xfrm>
            <a:off x="5502240" y="3096000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4"/>
          <p:cNvSpPr/>
          <p:nvPr/>
        </p:nvSpPr>
        <p:spPr>
          <a:xfrm>
            <a:off x="5502240" y="2512080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5"/>
          <p:cNvSpPr/>
          <p:nvPr/>
        </p:nvSpPr>
        <p:spPr>
          <a:xfrm rot="16200000" flipV="1">
            <a:off x="10527480" y="183384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6"/>
          <p:cNvSpPr/>
          <p:nvPr/>
        </p:nvSpPr>
        <p:spPr>
          <a:xfrm rot="16200000" flipV="1">
            <a:off x="10530360" y="184176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7"/>
          <p:cNvSpPr/>
          <p:nvPr/>
        </p:nvSpPr>
        <p:spPr>
          <a:xfrm>
            <a:off x="10863360" y="31878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 rot="1800000">
            <a:off x="11113200" y="34455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9"/>
          <p:cNvSpPr/>
          <p:nvPr/>
        </p:nvSpPr>
        <p:spPr>
          <a:xfrm rot="19800000">
            <a:off x="11271240" y="3401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0"/>
          <p:cNvSpPr/>
          <p:nvPr/>
        </p:nvSpPr>
        <p:spPr>
          <a:xfrm rot="19800000">
            <a:off x="11005200" y="3554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31"/>
          <p:cNvSpPr/>
          <p:nvPr/>
        </p:nvSpPr>
        <p:spPr>
          <a:xfrm rot="1800000">
            <a:off x="11271240" y="37065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2"/>
          <p:cNvSpPr/>
          <p:nvPr/>
        </p:nvSpPr>
        <p:spPr>
          <a:xfrm rot="5400000">
            <a:off x="12759120" y="32724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3"/>
          <p:cNvSpPr/>
          <p:nvPr/>
        </p:nvSpPr>
        <p:spPr>
          <a:xfrm>
            <a:off x="7946280" y="391284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4"/>
          <p:cNvSpPr/>
          <p:nvPr/>
        </p:nvSpPr>
        <p:spPr>
          <a:xfrm flipV="1">
            <a:off x="10286280" y="4667760"/>
            <a:ext cx="2934720" cy="7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5"/>
          <p:cNvSpPr/>
          <p:nvPr/>
        </p:nvSpPr>
        <p:spPr>
          <a:xfrm rot="10800000" flipV="1">
            <a:off x="10307880" y="5186876"/>
            <a:ext cx="2928960" cy="3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16" name="CustomShape 36"/>
          <p:cNvSpPr/>
          <p:nvPr/>
        </p:nvSpPr>
        <p:spPr>
          <a:xfrm>
            <a:off x="10738440" y="47124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7"/>
          <p:cNvSpPr/>
          <p:nvPr/>
        </p:nvSpPr>
        <p:spPr>
          <a:xfrm>
            <a:off x="10652040" y="5214336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 flipH="1" flipV="1">
            <a:off x="9557719" y="1037237"/>
            <a:ext cx="6736311" cy="56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CustomShape 1"/>
          <p:cNvSpPr/>
          <p:nvPr/>
        </p:nvSpPr>
        <p:spPr>
          <a:xfrm>
            <a:off x="7114616" y="2203873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Intermediary WoT Servient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3082040" y="2081160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3221360" y="4775760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2440" y="2081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 rot="16200000" flipH="1" flipV="1">
            <a:off x="2441520" y="1228680"/>
            <a:ext cx="1708200" cy="181980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3200400" y="457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 rot="1800000">
            <a:off x="3449880" y="714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8"/>
          <p:cNvSpPr/>
          <p:nvPr/>
        </p:nvSpPr>
        <p:spPr>
          <a:xfrm rot="19800000">
            <a:off x="3607920" y="670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9"/>
          <p:cNvSpPr/>
          <p:nvPr/>
        </p:nvSpPr>
        <p:spPr>
          <a:xfrm rot="19800000">
            <a:off x="3342240" y="823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0"/>
          <p:cNvSpPr/>
          <p:nvPr/>
        </p:nvSpPr>
        <p:spPr>
          <a:xfrm rot="1800000">
            <a:off x="3608280" y="9756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14781600" y="4775760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4942160" y="5296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13221360" y="2992680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 rot="16200000" flipH="1">
            <a:off x="3910325" y="2279155"/>
            <a:ext cx="689505" cy="5683076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33" name="CustomShape 15"/>
          <p:cNvSpPr/>
          <p:nvPr/>
        </p:nvSpPr>
        <p:spPr>
          <a:xfrm rot="10800000">
            <a:off x="1103208" y="4775813"/>
            <a:ext cx="5970727" cy="122220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34" name="CustomShape 16"/>
          <p:cNvSpPr/>
          <p:nvPr/>
        </p:nvSpPr>
        <p:spPr>
          <a:xfrm>
            <a:off x="1280940" y="5470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1232700" y="603396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7258616" y="2724433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9"/>
          <p:cNvSpPr/>
          <p:nvPr/>
        </p:nvSpPr>
        <p:spPr>
          <a:xfrm rot="5400000">
            <a:off x="5464440" y="5266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0"/>
          <p:cNvSpPr/>
          <p:nvPr/>
        </p:nvSpPr>
        <p:spPr>
          <a:xfrm>
            <a:off x="7258616" y="4896673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図 76"/>
          <p:cNvPicPr/>
          <p:nvPr/>
        </p:nvPicPr>
        <p:blipFill>
          <a:blip r:embed="rId2"/>
          <a:stretch/>
        </p:blipFill>
        <p:spPr>
          <a:xfrm>
            <a:off x="6120656" y="2032873"/>
            <a:ext cx="1913760" cy="765360"/>
          </a:xfrm>
          <a:prstGeom prst="rect">
            <a:avLst/>
          </a:prstGeom>
          <a:ln>
            <a:noFill/>
          </a:ln>
        </p:spPr>
      </p:pic>
      <p:sp>
        <p:nvSpPr>
          <p:cNvPr id="140" name="CustomShape 21"/>
          <p:cNvSpPr/>
          <p:nvPr/>
        </p:nvSpPr>
        <p:spPr>
          <a:xfrm>
            <a:off x="7258616" y="3688873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2"/>
          <p:cNvSpPr/>
          <p:nvPr/>
        </p:nvSpPr>
        <p:spPr>
          <a:xfrm>
            <a:off x="7258616" y="4082713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7258616" y="3498793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4"/>
          <p:cNvSpPr/>
          <p:nvPr/>
        </p:nvSpPr>
        <p:spPr>
          <a:xfrm rot="16200000" flipV="1">
            <a:off x="10604788" y="-239917"/>
            <a:ext cx="415440" cy="2299993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44" name="CustomShape 25"/>
          <p:cNvSpPr/>
          <p:nvPr/>
        </p:nvSpPr>
        <p:spPr>
          <a:xfrm>
            <a:off x="10898402" y="1249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6"/>
          <p:cNvSpPr/>
          <p:nvPr/>
        </p:nvSpPr>
        <p:spPr>
          <a:xfrm rot="1800000">
            <a:off x="11148242" y="1506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7"/>
          <p:cNvSpPr/>
          <p:nvPr/>
        </p:nvSpPr>
        <p:spPr>
          <a:xfrm rot="19800000">
            <a:off x="11306282" y="1462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8"/>
          <p:cNvSpPr/>
          <p:nvPr/>
        </p:nvSpPr>
        <p:spPr>
          <a:xfrm rot="19800000">
            <a:off x="12796618" y="1738393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9"/>
          <p:cNvSpPr/>
          <p:nvPr/>
        </p:nvSpPr>
        <p:spPr>
          <a:xfrm rot="1800000">
            <a:off x="11306282" y="1767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0"/>
          <p:cNvSpPr/>
          <p:nvPr/>
        </p:nvSpPr>
        <p:spPr>
          <a:xfrm rot="9084841">
            <a:off x="12462648" y="2195278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0" name="CustomShape 31"/>
          <p:cNvSpPr/>
          <p:nvPr/>
        </p:nvSpPr>
        <p:spPr>
          <a:xfrm>
            <a:off x="9702656" y="4899553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2"/>
          <p:cNvSpPr/>
          <p:nvPr/>
        </p:nvSpPr>
        <p:spPr>
          <a:xfrm>
            <a:off x="12360536" y="5486041"/>
            <a:ext cx="860464" cy="45719"/>
          </a:xfrm>
          <a:prstGeom prst="bentConnector3">
            <a:avLst>
              <a:gd name="adj1" fmla="val 1242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2" name="CustomShape 33"/>
          <p:cNvSpPr/>
          <p:nvPr/>
        </p:nvSpPr>
        <p:spPr>
          <a:xfrm rot="10800000">
            <a:off x="12330275" y="5952294"/>
            <a:ext cx="757525" cy="45719"/>
          </a:xfrm>
          <a:prstGeom prst="bentConnector3">
            <a:avLst>
              <a:gd name="adj1" fmla="val 296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5" name="CustomShape 36"/>
          <p:cNvSpPr/>
          <p:nvPr/>
        </p:nvSpPr>
        <p:spPr>
          <a:xfrm>
            <a:off x="6127920" y="70812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7"/>
          <p:cNvSpPr/>
          <p:nvPr/>
        </p:nvSpPr>
        <p:spPr>
          <a:xfrm>
            <a:off x="7793640" y="530280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7" name="CustomShape 38"/>
          <p:cNvSpPr/>
          <p:nvPr/>
        </p:nvSpPr>
        <p:spPr>
          <a:xfrm>
            <a:off x="6773760" y="965520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9"/>
          <p:cNvSpPr/>
          <p:nvPr/>
        </p:nvSpPr>
        <p:spPr>
          <a:xfrm>
            <a:off x="6916320" y="61920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6"/>
          <p:cNvSpPr/>
          <p:nvPr/>
        </p:nvSpPr>
        <p:spPr>
          <a:xfrm>
            <a:off x="3423599" y="5485605"/>
            <a:ext cx="1107642" cy="927795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7"/>
          <p:cNvSpPr/>
          <p:nvPr/>
        </p:nvSpPr>
        <p:spPr>
          <a:xfrm>
            <a:off x="5069189" y="5276520"/>
            <a:ext cx="1333136" cy="11167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5" name="CustomShape 38"/>
          <p:cNvSpPr/>
          <p:nvPr/>
        </p:nvSpPr>
        <p:spPr>
          <a:xfrm>
            <a:off x="4069439" y="5759048"/>
            <a:ext cx="1645630" cy="654352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9"/>
          <p:cNvSpPr/>
          <p:nvPr/>
        </p:nvSpPr>
        <p:spPr>
          <a:xfrm>
            <a:off x="4211999" y="4822778"/>
            <a:ext cx="1446043" cy="1211182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20696" y="111780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3983" y="247006"/>
            <a:ext cx="16423753" cy="6339839"/>
            <a:chOff x="-89437" y="300794"/>
            <a:chExt cx="16423753" cy="6339839"/>
          </a:xfrm>
        </p:grpSpPr>
        <p:sp>
          <p:nvSpPr>
            <p:cNvPr id="47" name="Rectangle 46"/>
            <p:cNvSpPr/>
            <p:nvPr/>
          </p:nvSpPr>
          <p:spPr>
            <a:xfrm flipH="1" flipV="1">
              <a:off x="8119439" y="917572"/>
              <a:ext cx="8214877" cy="5656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9" name="CustomShape 2"/>
            <p:cNvSpPr/>
            <p:nvPr/>
          </p:nvSpPr>
          <p:spPr>
            <a:xfrm>
              <a:off x="13082040" y="2081160"/>
              <a:ext cx="3101760" cy="4366440"/>
            </a:xfrm>
            <a:prstGeom prst="roundRect">
              <a:avLst>
                <a:gd name="adj" fmla="val 4472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  WoT Thing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(Garage door controller)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0" name="CustomShape 3"/>
            <p:cNvSpPr/>
            <p:nvPr/>
          </p:nvSpPr>
          <p:spPr>
            <a:xfrm>
              <a:off x="13221360" y="4775760"/>
              <a:ext cx="1426680" cy="1511640"/>
            </a:xfrm>
            <a:prstGeom prst="roundRect">
              <a:avLst>
                <a:gd name="adj" fmla="val 7143"/>
              </a:avLst>
            </a:prstGeom>
            <a:solidFill>
              <a:srgbClr val="00B050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WoT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 Interface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1" name="CustomShape 4"/>
            <p:cNvSpPr/>
            <p:nvPr/>
          </p:nvSpPr>
          <p:spPr>
            <a:xfrm>
              <a:off x="370633" y="300794"/>
              <a:ext cx="2664000" cy="1139713"/>
            </a:xfrm>
            <a:prstGeom prst="roundRect">
              <a:avLst>
                <a:gd name="adj" fmla="val 4472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WoT </a:t>
              </a:r>
              <a:r>
                <a:rPr lang="en-US" sz="20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Consumer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3" name="CustomShape 6"/>
            <p:cNvSpPr/>
            <p:nvPr/>
          </p:nvSpPr>
          <p:spPr>
            <a:xfrm>
              <a:off x="4012629" y="656202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7" name="CustomShape 10"/>
            <p:cNvSpPr/>
            <p:nvPr/>
          </p:nvSpPr>
          <p:spPr>
            <a:xfrm rot="1800000">
              <a:off x="3608280" y="97560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1"/>
            <p:cNvSpPr/>
            <p:nvPr/>
          </p:nvSpPr>
          <p:spPr>
            <a:xfrm>
              <a:off x="14781600" y="4775760"/>
              <a:ext cx="1258200" cy="1511640"/>
            </a:xfrm>
            <a:prstGeom prst="roundRect">
              <a:avLst>
                <a:gd name="adj" fmla="val 7143"/>
              </a:avLst>
            </a:prstGeom>
            <a:solidFill>
              <a:srgbClr val="59595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Driver API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9" name="CustomShape 12"/>
            <p:cNvSpPr/>
            <p:nvPr/>
          </p:nvSpPr>
          <p:spPr>
            <a:xfrm>
              <a:off x="14942160" y="5296680"/>
              <a:ext cx="935640" cy="863640"/>
            </a:xfrm>
            <a:prstGeom prst="rect">
              <a:avLst/>
            </a:prstGeom>
            <a:solidFill>
              <a:srgbClr val="BFBFB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Local
Hardware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0" name="CustomShape 13"/>
            <p:cNvSpPr/>
            <p:nvPr/>
          </p:nvSpPr>
          <p:spPr>
            <a:xfrm>
              <a:off x="13221360" y="2992680"/>
              <a:ext cx="2818800" cy="1654560"/>
            </a:xfrm>
            <a:prstGeom prst="roundRect">
              <a:avLst>
                <a:gd name="adj" fmla="val 5281"/>
              </a:avLst>
            </a:prstGeom>
            <a:solidFill>
              <a:srgbClr val="005A9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bIns="90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Firmware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7" name="CustomShape 19"/>
            <p:cNvSpPr/>
            <p:nvPr/>
          </p:nvSpPr>
          <p:spPr>
            <a:xfrm rot="10800000">
              <a:off x="4765752" y="177544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144" name="CustomShape 25"/>
            <p:cNvSpPr/>
            <p:nvPr/>
          </p:nvSpPr>
          <p:spPr>
            <a:xfrm>
              <a:off x="8404689" y="1911484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49" name="CustomShape 30"/>
            <p:cNvSpPr/>
            <p:nvPr/>
          </p:nvSpPr>
          <p:spPr>
            <a:xfrm rot="10800000">
              <a:off x="9451094" y="2872545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714171" y="3964515"/>
              <a:ext cx="2776727" cy="1459497"/>
              <a:chOff x="4187418" y="3278715"/>
              <a:chExt cx="2978726" cy="1553545"/>
            </a:xfrm>
          </p:grpSpPr>
          <p:sp>
            <p:nvSpPr>
              <p:cNvPr id="43" name="CustomShape 36"/>
              <p:cNvSpPr/>
              <p:nvPr/>
            </p:nvSpPr>
            <p:spPr>
              <a:xfrm>
                <a:off x="4187418" y="3904465"/>
                <a:ext cx="1107642" cy="927795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7"/>
              <p:cNvSpPr/>
              <p:nvPr/>
            </p:nvSpPr>
            <p:spPr>
              <a:xfrm>
                <a:off x="5833008" y="3695380"/>
                <a:ext cx="1333136" cy="111672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45" name="CustomShape 38"/>
              <p:cNvSpPr/>
              <p:nvPr/>
            </p:nvSpPr>
            <p:spPr>
              <a:xfrm>
                <a:off x="4833258" y="4177908"/>
                <a:ext cx="1645630" cy="654352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39"/>
              <p:cNvSpPr/>
              <p:nvPr/>
            </p:nvSpPr>
            <p:spPr>
              <a:xfrm>
                <a:off x="4863804" y="3278715"/>
                <a:ext cx="1446043" cy="1211182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Internet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1345384" y="977653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Local network</a:t>
              </a:r>
              <a:endParaRPr lang="fi-FI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10964" y="3499024"/>
              <a:ext cx="3909755" cy="2788376"/>
              <a:chOff x="158424" y="1920687"/>
              <a:chExt cx="3909755" cy="2788376"/>
            </a:xfrm>
          </p:grpSpPr>
          <p:sp>
            <p:nvSpPr>
              <p:cNvPr id="49" name="CustomShape 1"/>
              <p:cNvSpPr/>
              <p:nvPr/>
            </p:nvSpPr>
            <p:spPr>
              <a:xfrm>
                <a:off x="158424" y="1920687"/>
                <a:ext cx="3909755" cy="2788376"/>
              </a:xfrm>
              <a:prstGeom prst="roundRect">
                <a:avLst>
                  <a:gd name="adj" fmla="val 4472"/>
                </a:avLst>
              </a:prstGeom>
              <a:solidFill>
                <a:srgbClr val="808080"/>
              </a:solidFill>
              <a:ln w="9360">
                <a:noFill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tIns="36000" bIns="72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Remote </a:t>
                </a:r>
                <a:r>
                  <a:rPr lang="en-US" sz="20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Intermediary WoT Servient </a:t>
                </a:r>
                <a:endPara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  <p:sp>
            <p:nvSpPr>
              <p:cNvPr id="50" name="CustomShape 18"/>
              <p:cNvSpPr/>
              <p:nvPr/>
            </p:nvSpPr>
            <p:spPr>
              <a:xfrm>
                <a:off x="224661" y="2386178"/>
                <a:ext cx="3689227" cy="882014"/>
              </a:xfrm>
              <a:prstGeom prst="roundRect">
                <a:avLst>
                  <a:gd name="adj" fmla="val 10186"/>
                </a:avLst>
              </a:prstGeom>
              <a:solidFill>
                <a:srgbClr val="8EB4E3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51" name="CustomShape 20"/>
              <p:cNvSpPr/>
              <p:nvPr/>
            </p:nvSpPr>
            <p:spPr>
              <a:xfrm>
                <a:off x="263375" y="3976304"/>
                <a:ext cx="1789275" cy="559859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4" name="CustomShape 22"/>
              <p:cNvSpPr/>
              <p:nvPr/>
            </p:nvSpPr>
            <p:spPr>
              <a:xfrm>
                <a:off x="225141" y="3344300"/>
                <a:ext cx="3689227" cy="532173"/>
              </a:xfrm>
              <a:prstGeom prst="roundRect">
                <a:avLst>
                  <a:gd name="adj" fmla="val 22240"/>
                </a:avLst>
              </a:prstGeom>
              <a:solidFill>
                <a:srgbClr val="4A7B7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Runtime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5" name="CustomShape 23"/>
              <p:cNvSpPr/>
              <p:nvPr/>
            </p:nvSpPr>
            <p:spPr>
              <a:xfrm>
                <a:off x="234592" y="2875554"/>
                <a:ext cx="3689227" cy="447159"/>
              </a:xfrm>
              <a:prstGeom prst="roundRect">
                <a:avLst>
                  <a:gd name="adj" fmla="val 18750"/>
                </a:avLst>
              </a:prstGeom>
              <a:solidFill>
                <a:srgbClr val="005A9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bIns="90000" anchor="b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  <a:ea typeface="HG明朝E"/>
                  </a:rPr>
                  <a:t>WoT Scripting API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6" name="CustomShape 31"/>
              <p:cNvSpPr/>
              <p:nvPr/>
            </p:nvSpPr>
            <p:spPr>
              <a:xfrm>
                <a:off x="2148014" y="3979184"/>
                <a:ext cx="1789275" cy="488853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338452" y="3499024"/>
              <a:ext cx="3909755" cy="2788376"/>
              <a:chOff x="158424" y="1920687"/>
              <a:chExt cx="3909755" cy="2788376"/>
            </a:xfrm>
          </p:grpSpPr>
          <p:sp>
            <p:nvSpPr>
              <p:cNvPr id="60" name="CustomShape 1"/>
              <p:cNvSpPr/>
              <p:nvPr/>
            </p:nvSpPr>
            <p:spPr>
              <a:xfrm>
                <a:off x="158424" y="1920687"/>
                <a:ext cx="3909755" cy="2788376"/>
              </a:xfrm>
              <a:prstGeom prst="roundRect">
                <a:avLst>
                  <a:gd name="adj" fmla="val 4472"/>
                </a:avLst>
              </a:prstGeom>
              <a:solidFill>
                <a:srgbClr val="808080"/>
              </a:solidFill>
              <a:ln w="9360">
                <a:noFill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tIns="36000" bIns="72000"/>
              <a:lstStyle/>
              <a:p>
                <a:pPr algn="ctr"/>
                <a:r>
                  <a:rPr lang="en-US" sz="20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Local </a:t>
                </a:r>
                <a:r>
                  <a:rPr lang="en-US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Intermediary WoT Servient </a:t>
                </a:r>
                <a:endParaRPr lang="en-US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  <p:sp>
            <p:nvSpPr>
              <p:cNvPr id="61" name="CustomShape 18"/>
              <p:cNvSpPr/>
              <p:nvPr/>
            </p:nvSpPr>
            <p:spPr>
              <a:xfrm>
                <a:off x="224661" y="2386178"/>
                <a:ext cx="3689227" cy="882014"/>
              </a:xfrm>
              <a:prstGeom prst="roundRect">
                <a:avLst>
                  <a:gd name="adj" fmla="val 10186"/>
                </a:avLst>
              </a:prstGeom>
              <a:solidFill>
                <a:srgbClr val="8EB4E3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62" name="CustomShape 20"/>
              <p:cNvSpPr/>
              <p:nvPr/>
            </p:nvSpPr>
            <p:spPr>
              <a:xfrm>
                <a:off x="263375" y="3976304"/>
                <a:ext cx="1789275" cy="559859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3" name="CustomShape 22"/>
              <p:cNvSpPr/>
              <p:nvPr/>
            </p:nvSpPr>
            <p:spPr>
              <a:xfrm>
                <a:off x="225141" y="3344300"/>
                <a:ext cx="3689227" cy="532173"/>
              </a:xfrm>
              <a:prstGeom prst="roundRect">
                <a:avLst>
                  <a:gd name="adj" fmla="val 22240"/>
                </a:avLst>
              </a:prstGeom>
              <a:solidFill>
                <a:srgbClr val="4A7B7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Runtime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4" name="CustomShape 23"/>
              <p:cNvSpPr/>
              <p:nvPr/>
            </p:nvSpPr>
            <p:spPr>
              <a:xfrm>
                <a:off x="234592" y="2875554"/>
                <a:ext cx="3689227" cy="447159"/>
              </a:xfrm>
              <a:prstGeom prst="roundRect">
                <a:avLst>
                  <a:gd name="adj" fmla="val 18750"/>
                </a:avLst>
              </a:prstGeom>
              <a:solidFill>
                <a:srgbClr val="005A9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bIns="90000" anchor="b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  <a:ea typeface="HG明朝E"/>
                  </a:rPr>
                  <a:t>WoT Scripting API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5" name="CustomShape 31"/>
              <p:cNvSpPr/>
              <p:nvPr/>
            </p:nvSpPr>
            <p:spPr>
              <a:xfrm>
                <a:off x="2148014" y="3979184"/>
                <a:ext cx="1789275" cy="488853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099852" y="4915322"/>
              <a:ext cx="4205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Non-WoT channel</a:t>
              </a:r>
              <a:endParaRPr lang="fi-FI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0632" y="1660379"/>
              <a:ext cx="2721281" cy="1453968"/>
              <a:chOff x="4187418" y="3278715"/>
              <a:chExt cx="2978726" cy="1553545"/>
            </a:xfrm>
          </p:grpSpPr>
          <p:sp>
            <p:nvSpPr>
              <p:cNvPr id="74" name="CustomShape 36"/>
              <p:cNvSpPr/>
              <p:nvPr/>
            </p:nvSpPr>
            <p:spPr>
              <a:xfrm>
                <a:off x="4187418" y="3904465"/>
                <a:ext cx="1107642" cy="927795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CustomShape 37"/>
              <p:cNvSpPr/>
              <p:nvPr/>
            </p:nvSpPr>
            <p:spPr>
              <a:xfrm>
                <a:off x="5833008" y="3695380"/>
                <a:ext cx="1333136" cy="111672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76" name="CustomShape 38"/>
              <p:cNvSpPr/>
              <p:nvPr/>
            </p:nvSpPr>
            <p:spPr>
              <a:xfrm>
                <a:off x="4833258" y="4177908"/>
                <a:ext cx="1645630" cy="654352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CustomShape 39"/>
              <p:cNvSpPr/>
              <p:nvPr/>
            </p:nvSpPr>
            <p:spPr>
              <a:xfrm>
                <a:off x="4863804" y="3278715"/>
                <a:ext cx="1446043" cy="1211182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Internet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cxnSp>
          <p:nvCxnSpPr>
            <p:cNvPr id="70" name="Straight Arrow Connector 69"/>
            <p:cNvCxnSpPr/>
            <p:nvPr/>
          </p:nvCxnSpPr>
          <p:spPr>
            <a:xfrm flipH="1" flipV="1">
              <a:off x="2378220" y="1516615"/>
              <a:ext cx="6448" cy="1764826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960653" y="1638720"/>
              <a:ext cx="3054" cy="1655803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2351224" y="5394436"/>
              <a:ext cx="607818" cy="9207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2314924" y="5834570"/>
              <a:ext cx="633556" cy="0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197890" y="997796"/>
              <a:ext cx="619792" cy="0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95" name="CustomShape 17"/>
            <p:cNvSpPr/>
            <p:nvPr/>
          </p:nvSpPr>
          <p:spPr>
            <a:xfrm>
              <a:off x="-89437" y="1617309"/>
              <a:ext cx="1140708" cy="6163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1. A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ction </a:t>
              </a:r>
            </a:p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  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request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2490867" y="1633388"/>
              <a:ext cx="1326815" cy="6163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2. Action </a:t>
              </a:r>
            </a:p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  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response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8" name="CustomShape 3"/>
            <p:cNvSpPr/>
            <p:nvPr/>
          </p:nvSpPr>
          <p:spPr>
            <a:xfrm>
              <a:off x="7687102" y="731340"/>
              <a:ext cx="550244" cy="5909293"/>
            </a:xfrm>
            <a:prstGeom prst="roundRect">
              <a:avLst>
                <a:gd name="adj" fmla="val 4472"/>
              </a:avLst>
            </a:prstGeom>
            <a:solidFill>
              <a:schemeClr val="accent6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endPara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6975206" y="3203408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NAT &amp; Firewall</a:t>
              </a:r>
              <a:endParaRPr lang="fi-FI" dirty="0"/>
            </a:p>
          </p:txBody>
        </p:sp>
        <p:sp>
          <p:nvSpPr>
            <p:cNvPr id="143" name="CustomShape 24"/>
            <p:cNvSpPr/>
            <p:nvPr/>
          </p:nvSpPr>
          <p:spPr>
            <a:xfrm rot="16200000" flipH="1" flipV="1">
              <a:off x="6985735" y="1318007"/>
              <a:ext cx="299125" cy="2406305"/>
            </a:xfrm>
            <a:prstGeom prst="bentConnector2">
              <a:avLst/>
            </a:prstGeom>
            <a:noFill/>
            <a:ln w="38160">
              <a:solidFill>
                <a:srgbClr val="000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cxnSp>
          <p:nvCxnSpPr>
            <p:cNvPr id="5" name="Straight Connector 4"/>
            <p:cNvCxnSpPr>
              <a:stCxn id="49" idx="3"/>
              <a:endCxn id="60" idx="1"/>
            </p:cNvCxnSpPr>
            <p:nvPr/>
          </p:nvCxnSpPr>
          <p:spPr>
            <a:xfrm>
              <a:off x="4420719" y="4893212"/>
              <a:ext cx="39177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652584" y="2364536"/>
              <a:ext cx="2507899" cy="1208005"/>
              <a:chOff x="6127920" y="-222263"/>
              <a:chExt cx="3166200" cy="1519565"/>
            </a:xfrm>
          </p:grpSpPr>
          <p:sp>
            <p:nvSpPr>
              <p:cNvPr id="155" name="CustomShape 36"/>
              <p:cNvSpPr/>
              <p:nvPr/>
            </p:nvSpPr>
            <p:spPr>
              <a:xfrm>
                <a:off x="6127920" y="423941"/>
                <a:ext cx="1246680" cy="873361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37"/>
              <p:cNvSpPr/>
              <p:nvPr/>
            </p:nvSpPr>
            <p:spPr>
              <a:xfrm>
                <a:off x="7793641" y="246101"/>
                <a:ext cx="1500479" cy="1051198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157" name="CustomShape 38"/>
              <p:cNvSpPr/>
              <p:nvPr/>
            </p:nvSpPr>
            <p:spPr>
              <a:xfrm>
                <a:off x="6773760" y="681344"/>
                <a:ext cx="1852201" cy="615958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158" name="CustomShape 39"/>
              <p:cNvSpPr/>
              <p:nvPr/>
            </p:nvSpPr>
            <p:spPr>
              <a:xfrm>
                <a:off x="6916319" y="-222263"/>
                <a:ext cx="1920909" cy="1140117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Things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directory</a:t>
                </a:r>
                <a:endPara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527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4518079" y="4177653"/>
            <a:ext cx="2776727" cy="1459497"/>
            <a:chOff x="4187418" y="3278715"/>
            <a:chExt cx="2978726" cy="1553545"/>
          </a:xfrm>
        </p:grpSpPr>
        <p:sp>
          <p:nvSpPr>
            <p:cNvPr id="81" name="CustomShape 36"/>
            <p:cNvSpPr/>
            <p:nvPr/>
          </p:nvSpPr>
          <p:spPr>
            <a:xfrm>
              <a:off x="4187418" y="3904465"/>
              <a:ext cx="1107642" cy="927795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37"/>
            <p:cNvSpPr/>
            <p:nvPr/>
          </p:nvSpPr>
          <p:spPr>
            <a:xfrm>
              <a:off x="5833008" y="3695380"/>
              <a:ext cx="1333136" cy="1116720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83" name="CustomShape 38"/>
            <p:cNvSpPr/>
            <p:nvPr/>
          </p:nvSpPr>
          <p:spPr>
            <a:xfrm>
              <a:off x="4833258" y="4177908"/>
              <a:ext cx="1645630" cy="654352"/>
            </a:xfrm>
            <a:prstGeom prst="rect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39"/>
            <p:cNvSpPr/>
            <p:nvPr/>
          </p:nvSpPr>
          <p:spPr>
            <a:xfrm>
              <a:off x="4863804" y="3278715"/>
              <a:ext cx="1446043" cy="1211182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Internet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 flipH="1" flipV="1">
            <a:off x="8054893" y="863784"/>
            <a:ext cx="8214877" cy="56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CustomShape 2"/>
          <p:cNvSpPr/>
          <p:nvPr/>
        </p:nvSpPr>
        <p:spPr>
          <a:xfrm>
            <a:off x="13017494" y="2027372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3156814" y="4721972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06087" y="247006"/>
            <a:ext cx="2664000" cy="1139713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3948083" y="602414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 rot="1800000">
            <a:off x="3543734" y="921812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14717054" y="4721972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4877614" y="5242892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13156814" y="2938892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 rot="10800000">
            <a:off x="4701206" y="1721652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44" name="CustomShape 25"/>
          <p:cNvSpPr/>
          <p:nvPr/>
        </p:nvSpPr>
        <p:spPr>
          <a:xfrm>
            <a:off x="8340143" y="1857696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0"/>
          <p:cNvSpPr/>
          <p:nvPr/>
        </p:nvSpPr>
        <p:spPr>
          <a:xfrm rot="5400000">
            <a:off x="11482069" y="1173246"/>
            <a:ext cx="439200" cy="21203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8" name="TextBox 47"/>
          <p:cNvSpPr txBox="1"/>
          <p:nvPr/>
        </p:nvSpPr>
        <p:spPr>
          <a:xfrm>
            <a:off x="11280838" y="92386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  <p:sp>
        <p:nvSpPr>
          <p:cNvPr id="49" name="CustomShape 1"/>
          <p:cNvSpPr/>
          <p:nvPr/>
        </p:nvSpPr>
        <p:spPr>
          <a:xfrm>
            <a:off x="446418" y="3445236"/>
            <a:ext cx="3909755" cy="278837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Cloud Portal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0" name="CustomShape 1"/>
          <p:cNvSpPr/>
          <p:nvPr/>
        </p:nvSpPr>
        <p:spPr>
          <a:xfrm>
            <a:off x="8273906" y="3445236"/>
            <a:ext cx="3909755" cy="278837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/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Local Gateway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06086" y="1661666"/>
            <a:ext cx="2721281" cy="1398894"/>
            <a:chOff x="4187418" y="3337561"/>
            <a:chExt cx="2978726" cy="1494699"/>
          </a:xfrm>
        </p:grpSpPr>
        <p:sp>
          <p:nvSpPr>
            <p:cNvPr id="74" name="CustomShape 36"/>
            <p:cNvSpPr/>
            <p:nvPr/>
          </p:nvSpPr>
          <p:spPr>
            <a:xfrm>
              <a:off x="4187418" y="3904465"/>
              <a:ext cx="1107642" cy="927795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>
              <a:off x="5833008" y="3695380"/>
              <a:ext cx="1333136" cy="1116720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76" name="CustomShape 38"/>
            <p:cNvSpPr/>
            <p:nvPr/>
          </p:nvSpPr>
          <p:spPr>
            <a:xfrm>
              <a:off x="4833258" y="4177908"/>
              <a:ext cx="1645630" cy="654352"/>
            </a:xfrm>
            <a:prstGeom prst="rect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39"/>
            <p:cNvSpPr/>
            <p:nvPr/>
          </p:nvSpPr>
          <p:spPr>
            <a:xfrm>
              <a:off x="4894908" y="3337561"/>
              <a:ext cx="1446043" cy="1211182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Internet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3133344" y="944008"/>
            <a:ext cx="619792" cy="0"/>
          </a:xfrm>
          <a:prstGeom prst="straightConnector1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95" name="CustomShape 17"/>
          <p:cNvSpPr/>
          <p:nvPr/>
        </p:nvSpPr>
        <p:spPr>
          <a:xfrm>
            <a:off x="13997" y="1482106"/>
            <a:ext cx="1140708" cy="616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ction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1753882" y="1486124"/>
            <a:ext cx="1326815" cy="616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622556" y="677552"/>
            <a:ext cx="550244" cy="5909293"/>
          </a:xfrm>
          <a:prstGeom prst="roundRect">
            <a:avLst>
              <a:gd name="adj" fmla="val 4472"/>
            </a:avLst>
          </a:prstGeom>
          <a:solidFill>
            <a:schemeClr val="accent6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HG明朝E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6910660" y="314962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NAT &amp; Firewall</a:t>
            </a:r>
            <a:endParaRPr lang="fi-FI" dirty="0"/>
          </a:p>
        </p:txBody>
      </p:sp>
      <p:sp>
        <p:nvSpPr>
          <p:cNvPr id="143" name="CustomShape 24"/>
          <p:cNvSpPr/>
          <p:nvPr/>
        </p:nvSpPr>
        <p:spPr>
          <a:xfrm rot="16200000" flipH="1" flipV="1">
            <a:off x="6921189" y="1264219"/>
            <a:ext cx="299125" cy="2406305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grpSp>
        <p:nvGrpSpPr>
          <p:cNvPr id="21" name="Group 20"/>
          <p:cNvGrpSpPr/>
          <p:nvPr/>
        </p:nvGrpSpPr>
        <p:grpSpPr>
          <a:xfrm>
            <a:off x="3588038" y="2310748"/>
            <a:ext cx="2507899" cy="1208005"/>
            <a:chOff x="6127920" y="-222263"/>
            <a:chExt cx="3166200" cy="1519565"/>
          </a:xfrm>
        </p:grpSpPr>
        <p:sp>
          <p:nvSpPr>
            <p:cNvPr id="155" name="CustomShape 36"/>
            <p:cNvSpPr/>
            <p:nvPr/>
          </p:nvSpPr>
          <p:spPr>
            <a:xfrm>
              <a:off x="6127920" y="423941"/>
              <a:ext cx="1246680" cy="873361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37"/>
            <p:cNvSpPr/>
            <p:nvPr/>
          </p:nvSpPr>
          <p:spPr>
            <a:xfrm>
              <a:off x="7793641" y="246101"/>
              <a:ext cx="1500479" cy="1051198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157" name="CustomShape 38"/>
            <p:cNvSpPr/>
            <p:nvPr/>
          </p:nvSpPr>
          <p:spPr>
            <a:xfrm>
              <a:off x="6773760" y="681344"/>
              <a:ext cx="1852201" cy="615958"/>
            </a:xfrm>
            <a:prstGeom prst="rect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158" name="CustomShape 39"/>
            <p:cNvSpPr/>
            <p:nvPr/>
          </p:nvSpPr>
          <p:spPr>
            <a:xfrm>
              <a:off x="6916319" y="-222263"/>
              <a:ext cx="1920909" cy="1140117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Things</a:t>
              </a:r>
            </a:p>
            <a:p>
              <a:pPr algn="ctr">
                <a:lnSpc>
                  <a:spcPct val="100000"/>
                </a:lnSpc>
              </a:pPr>
              <a:r>
                <a:rPr lang="en-US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directory</a:t>
              </a:r>
              <a:endPara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endParaRPr>
            </a:p>
          </p:txBody>
        </p:sp>
      </p:grpSp>
      <p:sp>
        <p:nvSpPr>
          <p:cNvPr id="6" name="Left Arrow 5"/>
          <p:cNvSpPr/>
          <p:nvPr/>
        </p:nvSpPr>
        <p:spPr>
          <a:xfrm>
            <a:off x="3869897" y="4760956"/>
            <a:ext cx="3926515" cy="649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>
            <a:off x="1073426" y="1430054"/>
            <a:ext cx="12036267" cy="3746962"/>
          </a:xfrm>
          <a:prstGeom prst="bentConnector3">
            <a:avLst>
              <a:gd name="adj1" fmla="val 14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6200000" flipH="1">
            <a:off x="5528037" y="-2526554"/>
            <a:ext cx="3630918" cy="11487315"/>
          </a:xfrm>
          <a:prstGeom prst="bentConnector2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stomShape 17"/>
          <p:cNvSpPr/>
          <p:nvPr/>
        </p:nvSpPr>
        <p:spPr>
          <a:xfrm>
            <a:off x="5338116" y="5310615"/>
            <a:ext cx="906574" cy="616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tunnel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720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4518079" y="4177653"/>
            <a:ext cx="2776727" cy="1459497"/>
            <a:chOff x="4187418" y="3278715"/>
            <a:chExt cx="2978726" cy="1553545"/>
          </a:xfrm>
        </p:grpSpPr>
        <p:sp>
          <p:nvSpPr>
            <p:cNvPr id="81" name="CustomShape 36"/>
            <p:cNvSpPr/>
            <p:nvPr/>
          </p:nvSpPr>
          <p:spPr>
            <a:xfrm>
              <a:off x="4187418" y="3904465"/>
              <a:ext cx="1107642" cy="927795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37"/>
            <p:cNvSpPr/>
            <p:nvPr/>
          </p:nvSpPr>
          <p:spPr>
            <a:xfrm>
              <a:off x="5833008" y="3695380"/>
              <a:ext cx="1333136" cy="1116720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83" name="CustomShape 38"/>
            <p:cNvSpPr/>
            <p:nvPr/>
          </p:nvSpPr>
          <p:spPr>
            <a:xfrm>
              <a:off x="4833258" y="4177908"/>
              <a:ext cx="1645630" cy="654352"/>
            </a:xfrm>
            <a:prstGeom prst="rect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39"/>
            <p:cNvSpPr/>
            <p:nvPr/>
          </p:nvSpPr>
          <p:spPr>
            <a:xfrm>
              <a:off x="4863804" y="3278715"/>
              <a:ext cx="1446043" cy="1211182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Internet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 flipH="1" flipV="1">
            <a:off x="8054893" y="863784"/>
            <a:ext cx="8214877" cy="56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CustomShape 2"/>
          <p:cNvSpPr/>
          <p:nvPr/>
        </p:nvSpPr>
        <p:spPr>
          <a:xfrm>
            <a:off x="13017494" y="2027372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3156814" y="4721972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06087" y="247006"/>
            <a:ext cx="2664000" cy="1139713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3948083" y="602414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 rot="1800000">
            <a:off x="3543734" y="921812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14717054" y="4721972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4877614" y="5242892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13156814" y="2938892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 rot="10800000">
            <a:off x="4701206" y="1721652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44" name="CustomShape 25"/>
          <p:cNvSpPr/>
          <p:nvPr/>
        </p:nvSpPr>
        <p:spPr>
          <a:xfrm>
            <a:off x="8340143" y="1857696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0"/>
          <p:cNvSpPr/>
          <p:nvPr/>
        </p:nvSpPr>
        <p:spPr>
          <a:xfrm rot="5400000">
            <a:off x="11482069" y="1173246"/>
            <a:ext cx="439200" cy="21203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8" name="TextBox 47"/>
          <p:cNvSpPr txBox="1"/>
          <p:nvPr/>
        </p:nvSpPr>
        <p:spPr>
          <a:xfrm>
            <a:off x="11280838" y="92386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  <p:sp>
        <p:nvSpPr>
          <p:cNvPr id="49" name="CustomShape 1"/>
          <p:cNvSpPr/>
          <p:nvPr/>
        </p:nvSpPr>
        <p:spPr>
          <a:xfrm>
            <a:off x="446418" y="3445236"/>
            <a:ext cx="3909755" cy="278837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Cloud Portal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0" name="CustomShape 1"/>
          <p:cNvSpPr/>
          <p:nvPr/>
        </p:nvSpPr>
        <p:spPr>
          <a:xfrm>
            <a:off x="8273906" y="3445236"/>
            <a:ext cx="3909755" cy="278837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/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Local Gateway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06086" y="1606591"/>
            <a:ext cx="2721281" cy="1453968"/>
            <a:chOff x="4187418" y="3278715"/>
            <a:chExt cx="2978726" cy="1553545"/>
          </a:xfrm>
        </p:grpSpPr>
        <p:sp>
          <p:nvSpPr>
            <p:cNvPr id="74" name="CustomShape 36"/>
            <p:cNvSpPr/>
            <p:nvPr/>
          </p:nvSpPr>
          <p:spPr>
            <a:xfrm>
              <a:off x="4187418" y="3904465"/>
              <a:ext cx="1107642" cy="927795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>
              <a:off x="5833008" y="3695380"/>
              <a:ext cx="1333136" cy="1116720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76" name="CustomShape 38"/>
            <p:cNvSpPr/>
            <p:nvPr/>
          </p:nvSpPr>
          <p:spPr>
            <a:xfrm>
              <a:off x="4833258" y="4177908"/>
              <a:ext cx="1645630" cy="654352"/>
            </a:xfrm>
            <a:prstGeom prst="rect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39"/>
            <p:cNvSpPr/>
            <p:nvPr/>
          </p:nvSpPr>
          <p:spPr>
            <a:xfrm>
              <a:off x="4863804" y="3278715"/>
              <a:ext cx="1446043" cy="1211182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Internet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3133344" y="944008"/>
            <a:ext cx="619792" cy="0"/>
          </a:xfrm>
          <a:prstGeom prst="straightConnector1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95" name="CustomShape 17"/>
          <p:cNvSpPr/>
          <p:nvPr/>
        </p:nvSpPr>
        <p:spPr>
          <a:xfrm>
            <a:off x="31530" y="1575918"/>
            <a:ext cx="1140708" cy="616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ction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2337765" y="1513594"/>
            <a:ext cx="1326815" cy="616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622556" y="677552"/>
            <a:ext cx="550244" cy="5909293"/>
          </a:xfrm>
          <a:prstGeom prst="roundRect">
            <a:avLst>
              <a:gd name="adj" fmla="val 4472"/>
            </a:avLst>
          </a:prstGeom>
          <a:solidFill>
            <a:schemeClr val="accent6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HG明朝E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6910660" y="314962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NAT &amp; Firewall</a:t>
            </a:r>
            <a:endParaRPr lang="fi-FI" dirty="0"/>
          </a:p>
        </p:txBody>
      </p:sp>
      <p:sp>
        <p:nvSpPr>
          <p:cNvPr id="143" name="CustomShape 24"/>
          <p:cNvSpPr/>
          <p:nvPr/>
        </p:nvSpPr>
        <p:spPr>
          <a:xfrm rot="16200000" flipH="1" flipV="1">
            <a:off x="6921189" y="1264219"/>
            <a:ext cx="299125" cy="2406305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grpSp>
        <p:nvGrpSpPr>
          <p:cNvPr id="21" name="Group 20"/>
          <p:cNvGrpSpPr/>
          <p:nvPr/>
        </p:nvGrpSpPr>
        <p:grpSpPr>
          <a:xfrm>
            <a:off x="3588038" y="2310748"/>
            <a:ext cx="2507899" cy="1208005"/>
            <a:chOff x="6127920" y="-222263"/>
            <a:chExt cx="3166200" cy="1519565"/>
          </a:xfrm>
        </p:grpSpPr>
        <p:sp>
          <p:nvSpPr>
            <p:cNvPr id="155" name="CustomShape 36"/>
            <p:cNvSpPr/>
            <p:nvPr/>
          </p:nvSpPr>
          <p:spPr>
            <a:xfrm>
              <a:off x="6127920" y="423941"/>
              <a:ext cx="1246680" cy="873361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37"/>
            <p:cNvSpPr/>
            <p:nvPr/>
          </p:nvSpPr>
          <p:spPr>
            <a:xfrm>
              <a:off x="7793641" y="246101"/>
              <a:ext cx="1500479" cy="1051198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157" name="CustomShape 38"/>
            <p:cNvSpPr/>
            <p:nvPr/>
          </p:nvSpPr>
          <p:spPr>
            <a:xfrm>
              <a:off x="6773760" y="681344"/>
              <a:ext cx="1852201" cy="615958"/>
            </a:xfrm>
            <a:prstGeom prst="rect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158" name="CustomShape 39"/>
            <p:cNvSpPr/>
            <p:nvPr/>
          </p:nvSpPr>
          <p:spPr>
            <a:xfrm>
              <a:off x="6916319" y="-222263"/>
              <a:ext cx="1920909" cy="1140117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Things</a:t>
              </a:r>
            </a:p>
            <a:p>
              <a:pPr algn="ctr">
                <a:lnSpc>
                  <a:spcPct val="100000"/>
                </a:lnSpc>
              </a:pPr>
              <a:r>
                <a:rPr lang="en-US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directory</a:t>
              </a:r>
              <a:endPara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endParaRPr>
            </a:p>
          </p:txBody>
        </p:sp>
      </p:grpSp>
      <p:sp>
        <p:nvSpPr>
          <p:cNvPr id="6" name="Left Arrow 5"/>
          <p:cNvSpPr/>
          <p:nvPr/>
        </p:nvSpPr>
        <p:spPr>
          <a:xfrm>
            <a:off x="3869897" y="4760956"/>
            <a:ext cx="3926515" cy="649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>
            <a:off x="2399509" y="5141843"/>
            <a:ext cx="10710184" cy="35173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flipV="1">
            <a:off x="2415927" y="5017636"/>
            <a:ext cx="10709475" cy="4775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stomShape 17"/>
          <p:cNvSpPr/>
          <p:nvPr/>
        </p:nvSpPr>
        <p:spPr>
          <a:xfrm>
            <a:off x="5338116" y="5310615"/>
            <a:ext cx="906574" cy="616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tunnel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989247" y="4035341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HTTPS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to 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HTTP 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proxy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9" name="Elbow Connector 88"/>
          <p:cNvCxnSpPr/>
          <p:nvPr/>
        </p:nvCxnSpPr>
        <p:spPr>
          <a:xfrm rot="5400000">
            <a:off x="-154317" y="2752180"/>
            <a:ext cx="2563113" cy="3208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5400000">
            <a:off x="952142" y="2700442"/>
            <a:ext cx="2563113" cy="3208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77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4518079" y="4177653"/>
            <a:ext cx="2776727" cy="1459497"/>
            <a:chOff x="4187418" y="3278715"/>
            <a:chExt cx="2978726" cy="1553545"/>
          </a:xfrm>
        </p:grpSpPr>
        <p:sp>
          <p:nvSpPr>
            <p:cNvPr id="81" name="CustomShape 36"/>
            <p:cNvSpPr/>
            <p:nvPr/>
          </p:nvSpPr>
          <p:spPr>
            <a:xfrm>
              <a:off x="4187418" y="3904465"/>
              <a:ext cx="1107642" cy="927795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37"/>
            <p:cNvSpPr/>
            <p:nvPr/>
          </p:nvSpPr>
          <p:spPr>
            <a:xfrm>
              <a:off x="5833008" y="3695380"/>
              <a:ext cx="1333136" cy="1116720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83" name="CustomShape 38"/>
            <p:cNvSpPr/>
            <p:nvPr/>
          </p:nvSpPr>
          <p:spPr>
            <a:xfrm>
              <a:off x="4833258" y="4177908"/>
              <a:ext cx="1645630" cy="654352"/>
            </a:xfrm>
            <a:prstGeom prst="rect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39"/>
            <p:cNvSpPr/>
            <p:nvPr/>
          </p:nvSpPr>
          <p:spPr>
            <a:xfrm>
              <a:off x="4863804" y="3278715"/>
              <a:ext cx="1446043" cy="1211182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Internet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 flipH="1" flipV="1">
            <a:off x="8054893" y="863784"/>
            <a:ext cx="8214877" cy="56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CustomShape 2"/>
          <p:cNvSpPr/>
          <p:nvPr/>
        </p:nvSpPr>
        <p:spPr>
          <a:xfrm>
            <a:off x="13017494" y="2027372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3156814" y="4721972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06087" y="247006"/>
            <a:ext cx="2664000" cy="1139713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Consumer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3948083" y="602414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 rot="1800000">
            <a:off x="3543734" y="921812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14717054" y="4721972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4877614" y="5242892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13156814" y="2938892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 rot="10800000">
            <a:off x="4701206" y="1721652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44" name="CustomShape 25"/>
          <p:cNvSpPr/>
          <p:nvPr/>
        </p:nvSpPr>
        <p:spPr>
          <a:xfrm>
            <a:off x="8340143" y="1857696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0"/>
          <p:cNvSpPr/>
          <p:nvPr/>
        </p:nvSpPr>
        <p:spPr>
          <a:xfrm rot="5400000">
            <a:off x="11482069" y="1173246"/>
            <a:ext cx="439200" cy="21203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8" name="TextBox 47"/>
          <p:cNvSpPr txBox="1"/>
          <p:nvPr/>
        </p:nvSpPr>
        <p:spPr>
          <a:xfrm>
            <a:off x="11280838" y="92386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  <p:sp>
        <p:nvSpPr>
          <p:cNvPr id="49" name="CustomShape 1"/>
          <p:cNvSpPr/>
          <p:nvPr/>
        </p:nvSpPr>
        <p:spPr>
          <a:xfrm>
            <a:off x="446418" y="3445236"/>
            <a:ext cx="3909755" cy="278837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Cloud Portal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0" name="CustomShape 1"/>
          <p:cNvSpPr/>
          <p:nvPr/>
        </p:nvSpPr>
        <p:spPr>
          <a:xfrm>
            <a:off x="8273906" y="3445236"/>
            <a:ext cx="3909755" cy="278837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/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Local Gateway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06086" y="1606591"/>
            <a:ext cx="2721281" cy="1453968"/>
            <a:chOff x="4187418" y="3278715"/>
            <a:chExt cx="2978726" cy="1553545"/>
          </a:xfrm>
        </p:grpSpPr>
        <p:sp>
          <p:nvSpPr>
            <p:cNvPr id="74" name="CustomShape 36"/>
            <p:cNvSpPr/>
            <p:nvPr/>
          </p:nvSpPr>
          <p:spPr>
            <a:xfrm>
              <a:off x="4187418" y="3904465"/>
              <a:ext cx="1107642" cy="927795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>
              <a:off x="5833008" y="3695380"/>
              <a:ext cx="1333136" cy="1116720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76" name="CustomShape 38"/>
            <p:cNvSpPr/>
            <p:nvPr/>
          </p:nvSpPr>
          <p:spPr>
            <a:xfrm>
              <a:off x="4833258" y="4177908"/>
              <a:ext cx="1645630" cy="654352"/>
            </a:xfrm>
            <a:prstGeom prst="rect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39"/>
            <p:cNvSpPr/>
            <p:nvPr/>
          </p:nvSpPr>
          <p:spPr>
            <a:xfrm>
              <a:off x="4863804" y="3278715"/>
              <a:ext cx="1446043" cy="1211182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Internet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3133344" y="944008"/>
            <a:ext cx="619792" cy="0"/>
          </a:xfrm>
          <a:prstGeom prst="straightConnector1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95" name="CustomShape 17"/>
          <p:cNvSpPr/>
          <p:nvPr/>
        </p:nvSpPr>
        <p:spPr>
          <a:xfrm>
            <a:off x="31530" y="1575918"/>
            <a:ext cx="1140708" cy="616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ction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2337765" y="1513594"/>
            <a:ext cx="1326815" cy="616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622556" y="677552"/>
            <a:ext cx="550244" cy="5909293"/>
          </a:xfrm>
          <a:prstGeom prst="roundRect">
            <a:avLst>
              <a:gd name="adj" fmla="val 4472"/>
            </a:avLst>
          </a:prstGeom>
          <a:solidFill>
            <a:schemeClr val="accent6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HG明朝E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6910660" y="314962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NAT &amp; Firewall</a:t>
            </a:r>
            <a:endParaRPr lang="fi-FI" dirty="0"/>
          </a:p>
        </p:txBody>
      </p:sp>
      <p:sp>
        <p:nvSpPr>
          <p:cNvPr id="143" name="CustomShape 24"/>
          <p:cNvSpPr/>
          <p:nvPr/>
        </p:nvSpPr>
        <p:spPr>
          <a:xfrm rot="16200000" flipH="1" flipV="1">
            <a:off x="6921189" y="1264219"/>
            <a:ext cx="299125" cy="2406305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grpSp>
        <p:nvGrpSpPr>
          <p:cNvPr id="21" name="Group 20"/>
          <p:cNvGrpSpPr/>
          <p:nvPr/>
        </p:nvGrpSpPr>
        <p:grpSpPr>
          <a:xfrm>
            <a:off x="3588038" y="2310748"/>
            <a:ext cx="2507899" cy="1208005"/>
            <a:chOff x="6127920" y="-222263"/>
            <a:chExt cx="3166200" cy="1519565"/>
          </a:xfrm>
        </p:grpSpPr>
        <p:sp>
          <p:nvSpPr>
            <p:cNvPr id="155" name="CustomShape 36"/>
            <p:cNvSpPr/>
            <p:nvPr/>
          </p:nvSpPr>
          <p:spPr>
            <a:xfrm>
              <a:off x="6127920" y="423941"/>
              <a:ext cx="1246680" cy="873361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37"/>
            <p:cNvSpPr/>
            <p:nvPr/>
          </p:nvSpPr>
          <p:spPr>
            <a:xfrm>
              <a:off x="7793641" y="246101"/>
              <a:ext cx="1500479" cy="1051198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157" name="CustomShape 38"/>
            <p:cNvSpPr/>
            <p:nvPr/>
          </p:nvSpPr>
          <p:spPr>
            <a:xfrm>
              <a:off x="6773760" y="681344"/>
              <a:ext cx="1852201" cy="615958"/>
            </a:xfrm>
            <a:prstGeom prst="rect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158" name="CustomShape 39"/>
            <p:cNvSpPr/>
            <p:nvPr/>
          </p:nvSpPr>
          <p:spPr>
            <a:xfrm>
              <a:off x="6916319" y="-222263"/>
              <a:ext cx="1920909" cy="1140117"/>
            </a:xfrm>
            <a:prstGeom prst="ellipse">
              <a:avLst/>
            </a:prstGeom>
            <a:solidFill>
              <a:srgbClr val="D9D9D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Things</a:t>
              </a:r>
            </a:p>
            <a:p>
              <a:pPr algn="ctr">
                <a:lnSpc>
                  <a:spcPct val="100000"/>
                </a:lnSpc>
              </a:pPr>
              <a:r>
                <a:rPr lang="en-US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directory</a:t>
              </a:r>
              <a:endPara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endParaRPr>
            </a:p>
          </p:txBody>
        </p:sp>
      </p:grpSp>
      <p:sp>
        <p:nvSpPr>
          <p:cNvPr id="6" name="Left Arrow 5"/>
          <p:cNvSpPr/>
          <p:nvPr/>
        </p:nvSpPr>
        <p:spPr>
          <a:xfrm>
            <a:off x="3869897" y="4760956"/>
            <a:ext cx="3926515" cy="649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3610499" y="5177016"/>
            <a:ext cx="9499194" cy="7598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3610499" y="5013100"/>
            <a:ext cx="9514903" cy="4536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stomShape 17"/>
          <p:cNvSpPr/>
          <p:nvPr/>
        </p:nvSpPr>
        <p:spPr>
          <a:xfrm>
            <a:off x="5338116" y="5310615"/>
            <a:ext cx="906574" cy="616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tunnel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989247" y="4035341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HTTPS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to 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HTTP 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proxy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9" name="Elbow Connector 88"/>
          <p:cNvCxnSpPr/>
          <p:nvPr/>
        </p:nvCxnSpPr>
        <p:spPr>
          <a:xfrm rot="5400000">
            <a:off x="-154317" y="2752180"/>
            <a:ext cx="2563113" cy="3208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5400000">
            <a:off x="952142" y="2700442"/>
            <a:ext cx="2563113" cy="3208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stomShape 3"/>
          <p:cNvSpPr/>
          <p:nvPr/>
        </p:nvSpPr>
        <p:spPr>
          <a:xfrm>
            <a:off x="2704167" y="4071682"/>
            <a:ext cx="93831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Cache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2808949" y="5601640"/>
            <a:ext cx="781985" cy="3799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Magnetic Disk 96"/>
          <p:cNvSpPr/>
          <p:nvPr/>
        </p:nvSpPr>
        <p:spPr>
          <a:xfrm>
            <a:off x="2828514" y="5331580"/>
            <a:ext cx="781985" cy="3799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376418" y="4916557"/>
            <a:ext cx="30528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410425" y="5080813"/>
            <a:ext cx="290956" cy="48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17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10531</TotalTime>
  <Words>1007</Words>
  <Application>Microsoft Office PowerPoint</Application>
  <PresentationFormat>Custom</PresentationFormat>
  <Paragraphs>323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HG明朝E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WoT scripts &amp; security – Flow 1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Reshetova, Elena</dc:creator>
  <cp:keywords>CTPClassification=CTP_NT</cp:keywords>
  <dc:description/>
  <cp:lastModifiedBy>Reshetova, Elena</cp:lastModifiedBy>
  <cp:revision>66</cp:revision>
  <dcterms:created xsi:type="dcterms:W3CDTF">2017-09-07T06:54:09Z</dcterms:created>
  <dcterms:modified xsi:type="dcterms:W3CDTF">2019-06-18T06:34:31Z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Intel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  <property fmtid="{D5CDD505-2E9C-101B-9397-08002B2CF9AE}" pid="13" name="TitusGUID">
    <vt:lpwstr>6c8af034-5a07-4c0a-8dd2-c9d9704fd10d</vt:lpwstr>
  </property>
  <property fmtid="{D5CDD505-2E9C-101B-9397-08002B2CF9AE}" pid="14" name="CTP_TimeStamp">
    <vt:lpwstr>2018-04-22 08:34:33Z</vt:lpwstr>
  </property>
  <property fmtid="{D5CDD505-2E9C-101B-9397-08002B2CF9AE}" pid="15" name="CTP_BU">
    <vt:lpwstr>NA</vt:lpwstr>
  </property>
  <property fmtid="{D5CDD505-2E9C-101B-9397-08002B2CF9AE}" pid="16" name="CTP_IDSID">
    <vt:lpwstr>NA</vt:lpwstr>
  </property>
  <property fmtid="{D5CDD505-2E9C-101B-9397-08002B2CF9AE}" pid="17" name="CTP_WWID">
    <vt:lpwstr>NA</vt:lpwstr>
  </property>
  <property fmtid="{D5CDD505-2E9C-101B-9397-08002B2CF9AE}" pid="18" name="CTPClassification">
    <vt:lpwstr>CTP_NT</vt:lpwstr>
  </property>
</Properties>
</file>