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11064875" cy="24688800"/>
  <p:notesSz cx="6858000" cy="9144000"/>
  <p:defaultTextStyle>
    <a:defPPr>
      <a:defRPr lang="en-US"/>
    </a:defPPr>
    <a:lvl1pPr marL="0" algn="l" defTabSz="939130" rtl="0" eaLnBrk="1" latinLnBrk="0" hangingPunct="1">
      <a:defRPr sz="3696" kern="1200">
        <a:solidFill>
          <a:schemeClr val="tx1"/>
        </a:solidFill>
        <a:latin typeface="+mn-lt"/>
        <a:ea typeface="+mn-ea"/>
        <a:cs typeface="+mn-cs"/>
      </a:defRPr>
    </a:lvl1pPr>
    <a:lvl2pPr marL="939130" algn="l" defTabSz="939130" rtl="0" eaLnBrk="1" latinLnBrk="0" hangingPunct="1">
      <a:defRPr sz="3696" kern="1200">
        <a:solidFill>
          <a:schemeClr val="tx1"/>
        </a:solidFill>
        <a:latin typeface="+mn-lt"/>
        <a:ea typeface="+mn-ea"/>
        <a:cs typeface="+mn-cs"/>
      </a:defRPr>
    </a:lvl2pPr>
    <a:lvl3pPr marL="1878260" algn="l" defTabSz="939130" rtl="0" eaLnBrk="1" latinLnBrk="0" hangingPunct="1">
      <a:defRPr sz="3696" kern="1200">
        <a:solidFill>
          <a:schemeClr val="tx1"/>
        </a:solidFill>
        <a:latin typeface="+mn-lt"/>
        <a:ea typeface="+mn-ea"/>
        <a:cs typeface="+mn-cs"/>
      </a:defRPr>
    </a:lvl3pPr>
    <a:lvl4pPr marL="2817389" algn="l" defTabSz="939130" rtl="0" eaLnBrk="1" latinLnBrk="0" hangingPunct="1">
      <a:defRPr sz="3696" kern="1200">
        <a:solidFill>
          <a:schemeClr val="tx1"/>
        </a:solidFill>
        <a:latin typeface="+mn-lt"/>
        <a:ea typeface="+mn-ea"/>
        <a:cs typeface="+mn-cs"/>
      </a:defRPr>
    </a:lvl4pPr>
    <a:lvl5pPr marL="3756519" algn="l" defTabSz="939130" rtl="0" eaLnBrk="1" latinLnBrk="0" hangingPunct="1">
      <a:defRPr sz="3696" kern="1200">
        <a:solidFill>
          <a:schemeClr val="tx1"/>
        </a:solidFill>
        <a:latin typeface="+mn-lt"/>
        <a:ea typeface="+mn-ea"/>
        <a:cs typeface="+mn-cs"/>
      </a:defRPr>
    </a:lvl5pPr>
    <a:lvl6pPr marL="4695649" algn="l" defTabSz="939130" rtl="0" eaLnBrk="1" latinLnBrk="0" hangingPunct="1">
      <a:defRPr sz="3696" kern="1200">
        <a:solidFill>
          <a:schemeClr val="tx1"/>
        </a:solidFill>
        <a:latin typeface="+mn-lt"/>
        <a:ea typeface="+mn-ea"/>
        <a:cs typeface="+mn-cs"/>
      </a:defRPr>
    </a:lvl6pPr>
    <a:lvl7pPr marL="5634780" algn="l" defTabSz="939130" rtl="0" eaLnBrk="1" latinLnBrk="0" hangingPunct="1">
      <a:defRPr sz="3696" kern="1200">
        <a:solidFill>
          <a:schemeClr val="tx1"/>
        </a:solidFill>
        <a:latin typeface="+mn-lt"/>
        <a:ea typeface="+mn-ea"/>
        <a:cs typeface="+mn-cs"/>
      </a:defRPr>
    </a:lvl7pPr>
    <a:lvl8pPr marL="6573907" algn="l" defTabSz="939130" rtl="0" eaLnBrk="1" latinLnBrk="0" hangingPunct="1">
      <a:defRPr sz="3696" kern="1200">
        <a:solidFill>
          <a:schemeClr val="tx1"/>
        </a:solidFill>
        <a:latin typeface="+mn-lt"/>
        <a:ea typeface="+mn-ea"/>
        <a:cs typeface="+mn-cs"/>
      </a:defRPr>
    </a:lvl8pPr>
    <a:lvl9pPr marL="7513039" algn="l" defTabSz="939130" rtl="0" eaLnBrk="1" latinLnBrk="0" hangingPunct="1">
      <a:defRPr sz="36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7" userDrawn="1">
          <p15:clr>
            <a:srgbClr val="A4A3A4"/>
          </p15:clr>
        </p15:guide>
        <p15:guide id="2" pos="34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706"/>
  </p:normalViewPr>
  <p:slideViewPr>
    <p:cSldViewPr snapToGrid="0" snapToObjects="1" showGuides="1">
      <p:cViewPr>
        <p:scale>
          <a:sx n="100" d="100"/>
          <a:sy n="100" d="100"/>
        </p:scale>
        <p:origin x="1296" y="-2868"/>
      </p:cViewPr>
      <p:guideLst>
        <p:guide orient="horz" pos="7777"/>
        <p:guide pos="34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866" y="4040507"/>
            <a:ext cx="9405144" cy="8595360"/>
          </a:xfrm>
        </p:spPr>
        <p:txBody>
          <a:bodyPr anchor="b"/>
          <a:lstStyle>
            <a:lvl1pPr algn="ctr">
              <a:defRPr sz="726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3110" y="12967337"/>
            <a:ext cx="8298656" cy="5960743"/>
          </a:xfrm>
        </p:spPr>
        <p:txBody>
          <a:bodyPr/>
          <a:lstStyle>
            <a:lvl1pPr marL="0" indent="0" algn="ctr">
              <a:buNone/>
              <a:defRPr sz="2904"/>
            </a:lvl1pPr>
            <a:lvl2pPr marL="553258" indent="0" algn="ctr">
              <a:buNone/>
              <a:defRPr sz="2420"/>
            </a:lvl2pPr>
            <a:lvl3pPr marL="1106515" indent="0" algn="ctr">
              <a:buNone/>
              <a:defRPr sz="2178"/>
            </a:lvl3pPr>
            <a:lvl4pPr marL="1659773" indent="0" algn="ctr">
              <a:buNone/>
              <a:defRPr sz="1936"/>
            </a:lvl4pPr>
            <a:lvl5pPr marL="2213031" indent="0" algn="ctr">
              <a:buNone/>
              <a:defRPr sz="1936"/>
            </a:lvl5pPr>
            <a:lvl6pPr marL="2766289" indent="0" algn="ctr">
              <a:buNone/>
              <a:defRPr sz="1936"/>
            </a:lvl6pPr>
            <a:lvl7pPr marL="3319546" indent="0" algn="ctr">
              <a:buNone/>
              <a:defRPr sz="1936"/>
            </a:lvl7pPr>
            <a:lvl8pPr marL="3872804" indent="0" algn="ctr">
              <a:buNone/>
              <a:defRPr sz="1936"/>
            </a:lvl8pPr>
            <a:lvl9pPr marL="4426062" indent="0" algn="ctr">
              <a:buNone/>
              <a:defRPr sz="1936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2376-A864-1C45-8572-AFEB163DA7CE}" type="datetimeFigureOut">
              <a:rPr kumimoji="1" lang="ja-JP" altLang="en-US" smtClean="0"/>
              <a:t>2021/3/24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026F-8627-DD4C-A03B-D9F57088A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09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2376-A864-1C45-8572-AFEB163DA7CE}" type="datetimeFigureOut">
              <a:rPr kumimoji="1" lang="ja-JP" altLang="en-US" smtClean="0"/>
              <a:t>2021/3/24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026F-8627-DD4C-A03B-D9F57088A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36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18302" y="1314450"/>
            <a:ext cx="2385864" cy="209226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0711" y="1314450"/>
            <a:ext cx="7019280" cy="209226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2376-A864-1C45-8572-AFEB163DA7CE}" type="datetimeFigureOut">
              <a:rPr kumimoji="1" lang="ja-JP" altLang="en-US" smtClean="0"/>
              <a:t>2021/3/24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026F-8627-DD4C-A03B-D9F57088A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07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2376-A864-1C45-8572-AFEB163DA7CE}" type="datetimeFigureOut">
              <a:rPr kumimoji="1" lang="ja-JP" altLang="en-US" smtClean="0"/>
              <a:t>2021/3/24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026F-8627-DD4C-A03B-D9F57088A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01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948" y="6155062"/>
            <a:ext cx="9543455" cy="10269853"/>
          </a:xfrm>
        </p:spPr>
        <p:txBody>
          <a:bodyPr anchor="b"/>
          <a:lstStyle>
            <a:lvl1pPr>
              <a:defRPr sz="726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948" y="16522072"/>
            <a:ext cx="9543455" cy="5400673"/>
          </a:xfrm>
        </p:spPr>
        <p:txBody>
          <a:bodyPr/>
          <a:lstStyle>
            <a:lvl1pPr marL="0" indent="0">
              <a:buNone/>
              <a:defRPr sz="2904">
                <a:solidFill>
                  <a:schemeClr val="tx1"/>
                </a:solidFill>
              </a:defRPr>
            </a:lvl1pPr>
            <a:lvl2pPr marL="553258" indent="0">
              <a:buNone/>
              <a:defRPr sz="2420">
                <a:solidFill>
                  <a:schemeClr val="tx1">
                    <a:tint val="75000"/>
                  </a:schemeClr>
                </a:solidFill>
              </a:defRPr>
            </a:lvl2pPr>
            <a:lvl3pPr marL="1106515" indent="0">
              <a:buNone/>
              <a:defRPr sz="2178">
                <a:solidFill>
                  <a:schemeClr val="tx1">
                    <a:tint val="75000"/>
                  </a:schemeClr>
                </a:solidFill>
              </a:defRPr>
            </a:lvl3pPr>
            <a:lvl4pPr marL="1659773" indent="0">
              <a:buNone/>
              <a:defRPr sz="1936">
                <a:solidFill>
                  <a:schemeClr val="tx1">
                    <a:tint val="75000"/>
                  </a:schemeClr>
                </a:solidFill>
              </a:defRPr>
            </a:lvl4pPr>
            <a:lvl5pPr marL="2213031" indent="0">
              <a:buNone/>
              <a:defRPr sz="1936">
                <a:solidFill>
                  <a:schemeClr val="tx1">
                    <a:tint val="75000"/>
                  </a:schemeClr>
                </a:solidFill>
              </a:defRPr>
            </a:lvl5pPr>
            <a:lvl6pPr marL="2766289" indent="0">
              <a:buNone/>
              <a:defRPr sz="1936">
                <a:solidFill>
                  <a:schemeClr val="tx1">
                    <a:tint val="75000"/>
                  </a:schemeClr>
                </a:solidFill>
              </a:defRPr>
            </a:lvl6pPr>
            <a:lvl7pPr marL="3319546" indent="0">
              <a:buNone/>
              <a:defRPr sz="1936">
                <a:solidFill>
                  <a:schemeClr val="tx1">
                    <a:tint val="75000"/>
                  </a:schemeClr>
                </a:solidFill>
              </a:defRPr>
            </a:lvl7pPr>
            <a:lvl8pPr marL="3872804" indent="0">
              <a:buNone/>
              <a:defRPr sz="1936">
                <a:solidFill>
                  <a:schemeClr val="tx1">
                    <a:tint val="75000"/>
                  </a:schemeClr>
                </a:solidFill>
              </a:defRPr>
            </a:lvl8pPr>
            <a:lvl9pPr marL="4426062" indent="0">
              <a:buNone/>
              <a:defRPr sz="19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2376-A864-1C45-8572-AFEB163DA7CE}" type="datetimeFigureOut">
              <a:rPr kumimoji="1" lang="ja-JP" altLang="en-US" smtClean="0"/>
              <a:t>2021/3/24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026F-8627-DD4C-A03B-D9F57088A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92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0710" y="6572250"/>
            <a:ext cx="4702572" cy="1566481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01593" y="6572250"/>
            <a:ext cx="4702572" cy="1566481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2376-A864-1C45-8572-AFEB163DA7CE}" type="datetimeFigureOut">
              <a:rPr kumimoji="1" lang="ja-JP" altLang="en-US" smtClean="0"/>
              <a:t>2021/3/24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026F-8627-DD4C-A03B-D9F57088A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22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151" y="1314455"/>
            <a:ext cx="9543455" cy="477202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153" y="6052187"/>
            <a:ext cx="4680960" cy="2966083"/>
          </a:xfrm>
        </p:spPr>
        <p:txBody>
          <a:bodyPr anchor="b"/>
          <a:lstStyle>
            <a:lvl1pPr marL="0" indent="0">
              <a:buNone/>
              <a:defRPr sz="2904" b="1"/>
            </a:lvl1pPr>
            <a:lvl2pPr marL="553258" indent="0">
              <a:buNone/>
              <a:defRPr sz="2420" b="1"/>
            </a:lvl2pPr>
            <a:lvl3pPr marL="1106515" indent="0">
              <a:buNone/>
              <a:defRPr sz="2178" b="1"/>
            </a:lvl3pPr>
            <a:lvl4pPr marL="1659773" indent="0">
              <a:buNone/>
              <a:defRPr sz="1936" b="1"/>
            </a:lvl4pPr>
            <a:lvl5pPr marL="2213031" indent="0">
              <a:buNone/>
              <a:defRPr sz="1936" b="1"/>
            </a:lvl5pPr>
            <a:lvl6pPr marL="2766289" indent="0">
              <a:buNone/>
              <a:defRPr sz="1936" b="1"/>
            </a:lvl6pPr>
            <a:lvl7pPr marL="3319546" indent="0">
              <a:buNone/>
              <a:defRPr sz="1936" b="1"/>
            </a:lvl7pPr>
            <a:lvl8pPr marL="3872804" indent="0">
              <a:buNone/>
              <a:defRPr sz="1936" b="1"/>
            </a:lvl8pPr>
            <a:lvl9pPr marL="4426062" indent="0">
              <a:buNone/>
              <a:defRPr sz="1936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153" y="9018270"/>
            <a:ext cx="4680960" cy="1326451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01594" y="6052187"/>
            <a:ext cx="4704013" cy="2966083"/>
          </a:xfrm>
        </p:spPr>
        <p:txBody>
          <a:bodyPr anchor="b"/>
          <a:lstStyle>
            <a:lvl1pPr marL="0" indent="0">
              <a:buNone/>
              <a:defRPr sz="2904" b="1"/>
            </a:lvl1pPr>
            <a:lvl2pPr marL="553258" indent="0">
              <a:buNone/>
              <a:defRPr sz="2420" b="1"/>
            </a:lvl2pPr>
            <a:lvl3pPr marL="1106515" indent="0">
              <a:buNone/>
              <a:defRPr sz="2178" b="1"/>
            </a:lvl3pPr>
            <a:lvl4pPr marL="1659773" indent="0">
              <a:buNone/>
              <a:defRPr sz="1936" b="1"/>
            </a:lvl4pPr>
            <a:lvl5pPr marL="2213031" indent="0">
              <a:buNone/>
              <a:defRPr sz="1936" b="1"/>
            </a:lvl5pPr>
            <a:lvl6pPr marL="2766289" indent="0">
              <a:buNone/>
              <a:defRPr sz="1936" b="1"/>
            </a:lvl6pPr>
            <a:lvl7pPr marL="3319546" indent="0">
              <a:buNone/>
              <a:defRPr sz="1936" b="1"/>
            </a:lvl7pPr>
            <a:lvl8pPr marL="3872804" indent="0">
              <a:buNone/>
              <a:defRPr sz="1936" b="1"/>
            </a:lvl8pPr>
            <a:lvl9pPr marL="4426062" indent="0">
              <a:buNone/>
              <a:defRPr sz="1936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01594" y="9018270"/>
            <a:ext cx="4704013" cy="1326451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2376-A864-1C45-8572-AFEB163DA7CE}" type="datetimeFigureOut">
              <a:rPr kumimoji="1" lang="ja-JP" altLang="en-US" smtClean="0"/>
              <a:t>2021/3/24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026F-8627-DD4C-A03B-D9F57088A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33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2376-A864-1C45-8572-AFEB163DA7CE}" type="datetimeFigureOut">
              <a:rPr kumimoji="1" lang="ja-JP" altLang="en-US" smtClean="0"/>
              <a:t>2021/3/24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026F-8627-DD4C-A03B-D9F57088A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71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2376-A864-1C45-8572-AFEB163DA7CE}" type="datetimeFigureOut">
              <a:rPr kumimoji="1" lang="ja-JP" altLang="en-US" smtClean="0"/>
              <a:t>2021/3/24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026F-8627-DD4C-A03B-D9F57088A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77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151" y="1645920"/>
            <a:ext cx="3568710" cy="5760720"/>
          </a:xfrm>
        </p:spPr>
        <p:txBody>
          <a:bodyPr anchor="b"/>
          <a:lstStyle>
            <a:lvl1pPr>
              <a:defRPr sz="387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4013" y="3554735"/>
            <a:ext cx="5601593" cy="17545050"/>
          </a:xfrm>
        </p:spPr>
        <p:txBody>
          <a:bodyPr/>
          <a:lstStyle>
            <a:lvl1pPr>
              <a:defRPr sz="3872"/>
            </a:lvl1pPr>
            <a:lvl2pPr>
              <a:defRPr sz="3388"/>
            </a:lvl2pPr>
            <a:lvl3pPr>
              <a:defRPr sz="2904"/>
            </a:lvl3pPr>
            <a:lvl4pPr>
              <a:defRPr sz="2420"/>
            </a:lvl4pPr>
            <a:lvl5pPr>
              <a:defRPr sz="2420"/>
            </a:lvl5pPr>
            <a:lvl6pPr>
              <a:defRPr sz="2420"/>
            </a:lvl6pPr>
            <a:lvl7pPr>
              <a:defRPr sz="2420"/>
            </a:lvl7pPr>
            <a:lvl8pPr>
              <a:defRPr sz="2420"/>
            </a:lvl8pPr>
            <a:lvl9pPr>
              <a:defRPr sz="242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151" y="7406640"/>
            <a:ext cx="3568710" cy="13721717"/>
          </a:xfrm>
        </p:spPr>
        <p:txBody>
          <a:bodyPr/>
          <a:lstStyle>
            <a:lvl1pPr marL="0" indent="0">
              <a:buNone/>
              <a:defRPr sz="1936"/>
            </a:lvl1pPr>
            <a:lvl2pPr marL="553258" indent="0">
              <a:buNone/>
              <a:defRPr sz="1694"/>
            </a:lvl2pPr>
            <a:lvl3pPr marL="1106515" indent="0">
              <a:buNone/>
              <a:defRPr sz="1452"/>
            </a:lvl3pPr>
            <a:lvl4pPr marL="1659773" indent="0">
              <a:buNone/>
              <a:defRPr sz="1210"/>
            </a:lvl4pPr>
            <a:lvl5pPr marL="2213031" indent="0">
              <a:buNone/>
              <a:defRPr sz="1210"/>
            </a:lvl5pPr>
            <a:lvl6pPr marL="2766289" indent="0">
              <a:buNone/>
              <a:defRPr sz="1210"/>
            </a:lvl6pPr>
            <a:lvl7pPr marL="3319546" indent="0">
              <a:buNone/>
              <a:defRPr sz="1210"/>
            </a:lvl7pPr>
            <a:lvl8pPr marL="3872804" indent="0">
              <a:buNone/>
              <a:defRPr sz="1210"/>
            </a:lvl8pPr>
            <a:lvl9pPr marL="4426062" indent="0">
              <a:buNone/>
              <a:defRPr sz="121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2376-A864-1C45-8572-AFEB163DA7CE}" type="datetimeFigureOut">
              <a:rPr kumimoji="1" lang="ja-JP" altLang="en-US" smtClean="0"/>
              <a:t>2021/3/24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026F-8627-DD4C-A03B-D9F57088A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4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151" y="1645920"/>
            <a:ext cx="3568710" cy="5760720"/>
          </a:xfrm>
        </p:spPr>
        <p:txBody>
          <a:bodyPr anchor="b"/>
          <a:lstStyle>
            <a:lvl1pPr>
              <a:defRPr sz="387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04013" y="3554735"/>
            <a:ext cx="5601593" cy="17545050"/>
          </a:xfrm>
        </p:spPr>
        <p:txBody>
          <a:bodyPr anchor="t"/>
          <a:lstStyle>
            <a:lvl1pPr marL="0" indent="0">
              <a:buNone/>
              <a:defRPr sz="3872"/>
            </a:lvl1pPr>
            <a:lvl2pPr marL="553258" indent="0">
              <a:buNone/>
              <a:defRPr sz="3388"/>
            </a:lvl2pPr>
            <a:lvl3pPr marL="1106515" indent="0">
              <a:buNone/>
              <a:defRPr sz="2904"/>
            </a:lvl3pPr>
            <a:lvl4pPr marL="1659773" indent="0">
              <a:buNone/>
              <a:defRPr sz="2420"/>
            </a:lvl4pPr>
            <a:lvl5pPr marL="2213031" indent="0">
              <a:buNone/>
              <a:defRPr sz="2420"/>
            </a:lvl5pPr>
            <a:lvl6pPr marL="2766289" indent="0">
              <a:buNone/>
              <a:defRPr sz="2420"/>
            </a:lvl6pPr>
            <a:lvl7pPr marL="3319546" indent="0">
              <a:buNone/>
              <a:defRPr sz="2420"/>
            </a:lvl7pPr>
            <a:lvl8pPr marL="3872804" indent="0">
              <a:buNone/>
              <a:defRPr sz="2420"/>
            </a:lvl8pPr>
            <a:lvl9pPr marL="4426062" indent="0">
              <a:buNone/>
              <a:defRPr sz="242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151" y="7406640"/>
            <a:ext cx="3568710" cy="13721717"/>
          </a:xfrm>
        </p:spPr>
        <p:txBody>
          <a:bodyPr/>
          <a:lstStyle>
            <a:lvl1pPr marL="0" indent="0">
              <a:buNone/>
              <a:defRPr sz="1936"/>
            </a:lvl1pPr>
            <a:lvl2pPr marL="553258" indent="0">
              <a:buNone/>
              <a:defRPr sz="1694"/>
            </a:lvl2pPr>
            <a:lvl3pPr marL="1106515" indent="0">
              <a:buNone/>
              <a:defRPr sz="1452"/>
            </a:lvl3pPr>
            <a:lvl4pPr marL="1659773" indent="0">
              <a:buNone/>
              <a:defRPr sz="1210"/>
            </a:lvl4pPr>
            <a:lvl5pPr marL="2213031" indent="0">
              <a:buNone/>
              <a:defRPr sz="1210"/>
            </a:lvl5pPr>
            <a:lvl6pPr marL="2766289" indent="0">
              <a:buNone/>
              <a:defRPr sz="1210"/>
            </a:lvl6pPr>
            <a:lvl7pPr marL="3319546" indent="0">
              <a:buNone/>
              <a:defRPr sz="1210"/>
            </a:lvl7pPr>
            <a:lvl8pPr marL="3872804" indent="0">
              <a:buNone/>
              <a:defRPr sz="1210"/>
            </a:lvl8pPr>
            <a:lvl9pPr marL="4426062" indent="0">
              <a:buNone/>
              <a:defRPr sz="121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2376-A864-1C45-8572-AFEB163DA7CE}" type="datetimeFigureOut">
              <a:rPr kumimoji="1" lang="ja-JP" altLang="en-US" smtClean="0"/>
              <a:t>2021/3/24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026F-8627-DD4C-A03B-D9F57088A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96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0710" y="1314455"/>
            <a:ext cx="9543455" cy="4772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710" y="6572250"/>
            <a:ext cx="9543455" cy="15664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710" y="22882865"/>
            <a:ext cx="2489597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72376-A864-1C45-8572-AFEB163DA7CE}" type="datetimeFigureOut">
              <a:rPr kumimoji="1" lang="ja-JP" altLang="en-US" smtClean="0"/>
              <a:t>2021/3/24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5240" y="22882865"/>
            <a:ext cx="3734395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4568" y="22882865"/>
            <a:ext cx="2489597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E026F-8627-DD4C-A03B-D9F57088A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0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106515" rtl="0" eaLnBrk="1" latinLnBrk="0" hangingPunct="1">
        <a:lnSpc>
          <a:spcPct val="90000"/>
        </a:lnSpc>
        <a:spcBef>
          <a:spcPct val="0"/>
        </a:spcBef>
        <a:buNone/>
        <a:defRPr sz="53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629" indent="-276629" algn="l" defTabSz="1106515" rtl="0" eaLnBrk="1" latinLnBrk="0" hangingPunct="1">
        <a:lnSpc>
          <a:spcPct val="90000"/>
        </a:lnSpc>
        <a:spcBef>
          <a:spcPts val="1210"/>
        </a:spcBef>
        <a:buFont typeface="Arial" panose="020B0604020202020204" pitchFamily="34" charset="0"/>
        <a:buChar char="•"/>
        <a:defRPr sz="3388" kern="1200">
          <a:solidFill>
            <a:schemeClr val="tx1"/>
          </a:solidFill>
          <a:latin typeface="+mn-lt"/>
          <a:ea typeface="+mn-ea"/>
          <a:cs typeface="+mn-cs"/>
        </a:defRPr>
      </a:lvl1pPr>
      <a:lvl2pPr marL="829887" indent="-276629" algn="l" defTabSz="110651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904" kern="1200">
          <a:solidFill>
            <a:schemeClr val="tx1"/>
          </a:solidFill>
          <a:latin typeface="+mn-lt"/>
          <a:ea typeface="+mn-ea"/>
          <a:cs typeface="+mn-cs"/>
        </a:defRPr>
      </a:lvl2pPr>
      <a:lvl3pPr marL="1383144" indent="-276629" algn="l" defTabSz="110651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420" kern="1200">
          <a:solidFill>
            <a:schemeClr val="tx1"/>
          </a:solidFill>
          <a:latin typeface="+mn-lt"/>
          <a:ea typeface="+mn-ea"/>
          <a:cs typeface="+mn-cs"/>
        </a:defRPr>
      </a:lvl3pPr>
      <a:lvl4pPr marL="1936402" indent="-276629" algn="l" defTabSz="110651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8" kern="1200">
          <a:solidFill>
            <a:schemeClr val="tx1"/>
          </a:solidFill>
          <a:latin typeface="+mn-lt"/>
          <a:ea typeface="+mn-ea"/>
          <a:cs typeface="+mn-cs"/>
        </a:defRPr>
      </a:lvl4pPr>
      <a:lvl5pPr marL="2489660" indent="-276629" algn="l" defTabSz="110651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8" kern="1200">
          <a:solidFill>
            <a:schemeClr val="tx1"/>
          </a:solidFill>
          <a:latin typeface="+mn-lt"/>
          <a:ea typeface="+mn-ea"/>
          <a:cs typeface="+mn-cs"/>
        </a:defRPr>
      </a:lvl5pPr>
      <a:lvl6pPr marL="3042917" indent="-276629" algn="l" defTabSz="110651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8" kern="1200">
          <a:solidFill>
            <a:schemeClr val="tx1"/>
          </a:solidFill>
          <a:latin typeface="+mn-lt"/>
          <a:ea typeface="+mn-ea"/>
          <a:cs typeface="+mn-cs"/>
        </a:defRPr>
      </a:lvl6pPr>
      <a:lvl7pPr marL="3596175" indent="-276629" algn="l" defTabSz="110651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8" kern="1200">
          <a:solidFill>
            <a:schemeClr val="tx1"/>
          </a:solidFill>
          <a:latin typeface="+mn-lt"/>
          <a:ea typeface="+mn-ea"/>
          <a:cs typeface="+mn-cs"/>
        </a:defRPr>
      </a:lvl7pPr>
      <a:lvl8pPr marL="4149433" indent="-276629" algn="l" defTabSz="110651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8" kern="1200">
          <a:solidFill>
            <a:schemeClr val="tx1"/>
          </a:solidFill>
          <a:latin typeface="+mn-lt"/>
          <a:ea typeface="+mn-ea"/>
          <a:cs typeface="+mn-cs"/>
        </a:defRPr>
      </a:lvl8pPr>
      <a:lvl9pPr marL="4702691" indent="-276629" algn="l" defTabSz="110651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6515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1pPr>
      <a:lvl2pPr marL="553258" algn="l" defTabSz="1106515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2pPr>
      <a:lvl3pPr marL="1106515" algn="l" defTabSz="1106515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3pPr>
      <a:lvl4pPr marL="1659773" algn="l" defTabSz="1106515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4pPr>
      <a:lvl5pPr marL="2213031" algn="l" defTabSz="1106515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5pPr>
      <a:lvl6pPr marL="2766289" algn="l" defTabSz="1106515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6pPr>
      <a:lvl7pPr marL="3319546" algn="l" defTabSz="1106515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7pPr>
      <a:lvl8pPr marL="3872804" algn="l" defTabSz="1106515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8pPr>
      <a:lvl9pPr marL="4426062" algn="l" defTabSz="1106515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3691613-FED8-AC4D-8C7F-3C81111CE16B}"/>
              </a:ext>
            </a:extLst>
          </p:cNvPr>
          <p:cNvCxnSpPr/>
          <p:nvPr/>
        </p:nvCxnSpPr>
        <p:spPr>
          <a:xfrm>
            <a:off x="297009" y="10374708"/>
            <a:ext cx="1025334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54F2E53-2E8D-2F4C-A60E-4A9E1F352E2B}"/>
              </a:ext>
            </a:extLst>
          </p:cNvPr>
          <p:cNvCxnSpPr/>
          <p:nvPr/>
        </p:nvCxnSpPr>
        <p:spPr>
          <a:xfrm>
            <a:off x="405770" y="15654967"/>
            <a:ext cx="1025334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E686474-DC14-E244-8DD5-215D19E11C17}"/>
              </a:ext>
            </a:extLst>
          </p:cNvPr>
          <p:cNvCxnSpPr/>
          <p:nvPr/>
        </p:nvCxnSpPr>
        <p:spPr>
          <a:xfrm>
            <a:off x="405770" y="19180627"/>
            <a:ext cx="1025334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63066916-9AB9-5C44-BFA4-0F7605F3F767}"/>
              </a:ext>
            </a:extLst>
          </p:cNvPr>
          <p:cNvSpPr/>
          <p:nvPr/>
        </p:nvSpPr>
        <p:spPr>
          <a:xfrm>
            <a:off x="1165759" y="217651"/>
            <a:ext cx="8826218" cy="937737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536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</a:rPr>
              <a:t>Files and Flow of Data in the Model for Inferring Cyclic Chemical Graphs</a:t>
            </a: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C9ADD31C-6A7C-054D-9A45-4EBE5370D7C0}"/>
              </a:ext>
            </a:extLst>
          </p:cNvPr>
          <p:cNvSpPr/>
          <p:nvPr/>
        </p:nvSpPr>
        <p:spPr>
          <a:xfrm>
            <a:off x="386325" y="3005364"/>
            <a:ext cx="3959898" cy="636717"/>
          </a:xfrm>
          <a:prstGeom prst="round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22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1 </a:t>
            </a:r>
          </a:p>
          <a:p>
            <a:pPr algn="ctr"/>
            <a:r>
              <a:rPr kumimoji="1" lang="en-US" altLang="ja-JP" sz="222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(Calculating Feature Vectors)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5033CFB3-7C5F-EA4D-9491-B52B21BA3408}"/>
              </a:ext>
            </a:extLst>
          </p:cNvPr>
          <p:cNvSpPr/>
          <p:nvPr/>
        </p:nvSpPr>
        <p:spPr>
          <a:xfrm>
            <a:off x="262120" y="10471894"/>
            <a:ext cx="4084104" cy="636717"/>
          </a:xfrm>
          <a:prstGeom prst="round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22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2 </a:t>
            </a:r>
          </a:p>
          <a:p>
            <a:pPr algn="ctr"/>
            <a:r>
              <a:rPr kumimoji="1" lang="en-US" altLang="ja-JP" sz="222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(Training an ANN)</a:t>
            </a: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92FD0F09-5E14-5F44-BB3E-21710D6F6C56}"/>
              </a:ext>
            </a:extLst>
          </p:cNvPr>
          <p:cNvSpPr/>
          <p:nvPr/>
        </p:nvSpPr>
        <p:spPr>
          <a:xfrm>
            <a:off x="260281" y="15770319"/>
            <a:ext cx="4085944" cy="636717"/>
          </a:xfrm>
          <a:prstGeom prst="round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22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3 </a:t>
            </a:r>
          </a:p>
          <a:p>
            <a:pPr algn="ctr"/>
            <a:r>
              <a:rPr kumimoji="1" lang="en-US" altLang="ja-JP" sz="222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(MILP)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5E0E5645-ECBB-7A4F-9BAC-2323D7A25037}"/>
              </a:ext>
            </a:extLst>
          </p:cNvPr>
          <p:cNvSpPr/>
          <p:nvPr/>
        </p:nvSpPr>
        <p:spPr>
          <a:xfrm>
            <a:off x="452198" y="19209560"/>
            <a:ext cx="3941836" cy="686475"/>
          </a:xfrm>
          <a:prstGeom prst="round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22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4</a:t>
            </a:r>
          </a:p>
          <a:p>
            <a:pPr algn="ctr"/>
            <a:r>
              <a:rPr kumimoji="1" lang="en-US" altLang="ja-JP" sz="222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(Generating Graph Structures)</a:t>
            </a:r>
          </a:p>
        </p:txBody>
      </p:sp>
      <p:sp>
        <p:nvSpPr>
          <p:cNvPr id="13" name="1 つの角を切り取った四角形 12">
            <a:extLst>
              <a:ext uri="{FF2B5EF4-FFF2-40B4-BE49-F238E27FC236}">
                <a16:creationId xmlns:a16="http://schemas.microsoft.com/office/drawing/2014/main" id="{3549DEBA-2E65-5243-983D-8E2224146A22}"/>
              </a:ext>
            </a:extLst>
          </p:cNvPr>
          <p:cNvSpPr/>
          <p:nvPr/>
        </p:nvSpPr>
        <p:spPr>
          <a:xfrm>
            <a:off x="6406974" y="3051372"/>
            <a:ext cx="1361256" cy="937737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901" dirty="0" err="1">
                <a:solidFill>
                  <a:schemeClr val="tx1"/>
                </a:solidFill>
              </a:rPr>
              <a:t>INPUT.sdf</a:t>
            </a:r>
            <a:endParaRPr kumimoji="1" lang="ja-JP" altLang="en-US" sz="1901" dirty="0">
              <a:solidFill>
                <a:schemeClr val="tx1"/>
              </a:solidFill>
            </a:endParaRPr>
          </a:p>
        </p:txBody>
      </p:sp>
      <p:sp>
        <p:nvSpPr>
          <p:cNvPr id="14" name="片側の 2 つの角を丸めた四角形 13">
            <a:extLst>
              <a:ext uri="{FF2B5EF4-FFF2-40B4-BE49-F238E27FC236}">
                <a16:creationId xmlns:a16="http://schemas.microsoft.com/office/drawing/2014/main" id="{E1A5235F-F202-4A4E-AFBD-4B21485821DC}"/>
              </a:ext>
            </a:extLst>
          </p:cNvPr>
          <p:cNvSpPr/>
          <p:nvPr/>
        </p:nvSpPr>
        <p:spPr>
          <a:xfrm>
            <a:off x="6249294" y="4704986"/>
            <a:ext cx="1676623" cy="854049"/>
          </a:xfrm>
          <a:prstGeom prst="round2SameRect">
            <a:avLst/>
          </a:prstGeom>
          <a:solidFill>
            <a:schemeClr val="bg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901" dirty="0" err="1">
                <a:solidFill>
                  <a:srgbClr val="FF0000"/>
                </a:solidFill>
              </a:rPr>
              <a:t>eliminate.py</a:t>
            </a:r>
            <a:endParaRPr kumimoji="1" lang="ja-JP" altLang="en-US" sz="1901">
              <a:solidFill>
                <a:srgbClr val="FF0000"/>
              </a:solidFill>
            </a:endParaRPr>
          </a:p>
        </p:txBody>
      </p:sp>
      <p:sp>
        <p:nvSpPr>
          <p:cNvPr id="15" name="1 つの角を切り取った四角形 14">
            <a:extLst>
              <a:ext uri="{FF2B5EF4-FFF2-40B4-BE49-F238E27FC236}">
                <a16:creationId xmlns:a16="http://schemas.microsoft.com/office/drawing/2014/main" id="{E3D52E87-6708-764E-ABFC-35ABE002C3CA}"/>
              </a:ext>
            </a:extLst>
          </p:cNvPr>
          <p:cNvSpPr/>
          <p:nvPr/>
        </p:nvSpPr>
        <p:spPr>
          <a:xfrm>
            <a:off x="6148993" y="6220477"/>
            <a:ext cx="1877218" cy="937737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901" dirty="0" err="1">
                <a:solidFill>
                  <a:schemeClr val="tx1"/>
                </a:solidFill>
              </a:rPr>
              <a:t>INPUT_eli.sdf</a:t>
            </a:r>
            <a:endParaRPr kumimoji="1" lang="ja-JP" altLang="en-US" sz="1901">
              <a:solidFill>
                <a:schemeClr val="tx1"/>
              </a:solidFill>
            </a:endParaRPr>
          </a:p>
        </p:txBody>
      </p:sp>
      <p:sp>
        <p:nvSpPr>
          <p:cNvPr id="16" name="片側の 2 つの角を丸めた四角形 15">
            <a:extLst>
              <a:ext uri="{FF2B5EF4-FFF2-40B4-BE49-F238E27FC236}">
                <a16:creationId xmlns:a16="http://schemas.microsoft.com/office/drawing/2014/main" id="{AC75709D-F319-044D-A44A-67C07BBAFBEA}"/>
              </a:ext>
            </a:extLst>
          </p:cNvPr>
          <p:cNvSpPr/>
          <p:nvPr/>
        </p:nvSpPr>
        <p:spPr>
          <a:xfrm>
            <a:off x="6381248" y="7778024"/>
            <a:ext cx="1412719" cy="855194"/>
          </a:xfrm>
          <a:prstGeom prst="round2SameRect">
            <a:avLst/>
          </a:prstGeom>
          <a:solidFill>
            <a:schemeClr val="bg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901" dirty="0" err="1">
                <a:solidFill>
                  <a:srgbClr val="FF0000"/>
                </a:solidFill>
              </a:rPr>
              <a:t>FV_ec</a:t>
            </a:r>
            <a:endParaRPr kumimoji="1" lang="ja-JP" altLang="en-US" sz="1901" dirty="0">
              <a:solidFill>
                <a:srgbClr val="FF0000"/>
              </a:solidFill>
            </a:endParaRPr>
          </a:p>
        </p:txBody>
      </p:sp>
      <p:sp>
        <p:nvSpPr>
          <p:cNvPr id="23" name="下矢印 22">
            <a:extLst>
              <a:ext uri="{FF2B5EF4-FFF2-40B4-BE49-F238E27FC236}">
                <a16:creationId xmlns:a16="http://schemas.microsoft.com/office/drawing/2014/main" id="{C1685236-D76D-7340-805F-E1337011A3DC}"/>
              </a:ext>
            </a:extLst>
          </p:cNvPr>
          <p:cNvSpPr/>
          <p:nvPr/>
        </p:nvSpPr>
        <p:spPr>
          <a:xfrm>
            <a:off x="6777248" y="4034374"/>
            <a:ext cx="620715" cy="610073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934"/>
          </a:p>
        </p:txBody>
      </p:sp>
      <p:sp>
        <p:nvSpPr>
          <p:cNvPr id="26" name="1 つの角を切り取った四角形 25">
            <a:extLst>
              <a:ext uri="{FF2B5EF4-FFF2-40B4-BE49-F238E27FC236}">
                <a16:creationId xmlns:a16="http://schemas.microsoft.com/office/drawing/2014/main" id="{E4EFDDC6-71C6-C347-BB20-8E8B94141E19}"/>
              </a:ext>
            </a:extLst>
          </p:cNvPr>
          <p:cNvSpPr/>
          <p:nvPr/>
        </p:nvSpPr>
        <p:spPr>
          <a:xfrm>
            <a:off x="6228172" y="9304071"/>
            <a:ext cx="2139447" cy="919834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901" dirty="0">
                <a:solidFill>
                  <a:schemeClr val="tx1"/>
                </a:solidFill>
              </a:rPr>
              <a:t>OUTPUT_desc.csv</a:t>
            </a:r>
          </a:p>
        </p:txBody>
      </p:sp>
      <p:sp>
        <p:nvSpPr>
          <p:cNvPr id="28" name="片側の 2 つの角を丸めた四角形 27">
            <a:extLst>
              <a:ext uri="{FF2B5EF4-FFF2-40B4-BE49-F238E27FC236}">
                <a16:creationId xmlns:a16="http://schemas.microsoft.com/office/drawing/2014/main" id="{AB4BE061-E6BB-2A4E-86C6-2FDFDC287066}"/>
              </a:ext>
            </a:extLst>
          </p:cNvPr>
          <p:cNvSpPr/>
          <p:nvPr/>
        </p:nvSpPr>
        <p:spPr>
          <a:xfrm>
            <a:off x="5718800" y="12399571"/>
            <a:ext cx="2454385" cy="906089"/>
          </a:xfrm>
          <a:prstGeom prst="round2SameRect">
            <a:avLst/>
          </a:prstGeom>
          <a:solidFill>
            <a:schemeClr val="bg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901" dirty="0">
                <a:solidFill>
                  <a:srgbClr val="FF0000"/>
                </a:solidFill>
              </a:rPr>
              <a:t>mol-infer_ANN.py</a:t>
            </a:r>
            <a:endParaRPr kumimoji="1" lang="ja-JP" altLang="en-US" sz="1901" dirty="0">
              <a:solidFill>
                <a:srgbClr val="FF0000"/>
              </a:solidFill>
            </a:endParaRPr>
          </a:p>
        </p:txBody>
      </p:sp>
      <p:sp>
        <p:nvSpPr>
          <p:cNvPr id="29" name="1 つの角を切り取った四角形 28">
            <a:extLst>
              <a:ext uri="{FF2B5EF4-FFF2-40B4-BE49-F238E27FC236}">
                <a16:creationId xmlns:a16="http://schemas.microsoft.com/office/drawing/2014/main" id="{1BF75F95-FD1F-4C41-AC77-C4E1CBC4527A}"/>
              </a:ext>
            </a:extLst>
          </p:cNvPr>
          <p:cNvSpPr/>
          <p:nvPr/>
        </p:nvSpPr>
        <p:spPr>
          <a:xfrm>
            <a:off x="5237721" y="10651618"/>
            <a:ext cx="2122593" cy="714359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901" dirty="0" err="1">
                <a:solidFill>
                  <a:schemeClr val="tx1"/>
                </a:solidFill>
              </a:rPr>
              <a:t>INPUT_values.txt</a:t>
            </a:r>
            <a:endParaRPr kumimoji="1" lang="ja-JP" altLang="en-US" sz="1901" dirty="0">
              <a:solidFill>
                <a:schemeClr val="tx1"/>
              </a:solidFill>
            </a:endParaRPr>
          </a:p>
        </p:txBody>
      </p:sp>
      <p:sp>
        <p:nvSpPr>
          <p:cNvPr id="33" name="下矢印 32">
            <a:extLst>
              <a:ext uri="{FF2B5EF4-FFF2-40B4-BE49-F238E27FC236}">
                <a16:creationId xmlns:a16="http://schemas.microsoft.com/office/drawing/2014/main" id="{D50D7231-9C3A-9E4C-9364-46FFF23B6AF7}"/>
              </a:ext>
            </a:extLst>
          </p:cNvPr>
          <p:cNvSpPr/>
          <p:nvPr/>
        </p:nvSpPr>
        <p:spPr>
          <a:xfrm>
            <a:off x="6777246" y="8670651"/>
            <a:ext cx="620712" cy="610073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934"/>
          </a:p>
        </p:txBody>
      </p:sp>
      <p:sp>
        <p:nvSpPr>
          <p:cNvPr id="37" name="1 つの角を切り取った四角形 36">
            <a:extLst>
              <a:ext uri="{FF2B5EF4-FFF2-40B4-BE49-F238E27FC236}">
                <a16:creationId xmlns:a16="http://schemas.microsoft.com/office/drawing/2014/main" id="{5E94ACFD-F235-E54E-8D4F-163F4657A7A7}"/>
              </a:ext>
            </a:extLst>
          </p:cNvPr>
          <p:cNvSpPr/>
          <p:nvPr/>
        </p:nvSpPr>
        <p:spPr>
          <a:xfrm>
            <a:off x="4526354" y="14286965"/>
            <a:ext cx="2164256" cy="612662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901" dirty="0">
                <a:solidFill>
                  <a:schemeClr val="tx1"/>
                </a:solidFill>
              </a:rPr>
              <a:t>OUTPUT_biases.txt</a:t>
            </a:r>
            <a:endParaRPr kumimoji="1" lang="ja-JP" altLang="en-US" sz="1901" dirty="0">
              <a:solidFill>
                <a:schemeClr val="tx1"/>
              </a:solidFill>
            </a:endParaRPr>
          </a:p>
        </p:txBody>
      </p:sp>
      <p:sp>
        <p:nvSpPr>
          <p:cNvPr id="39" name="片側の 2 つの角を丸めた四角形 38">
            <a:extLst>
              <a:ext uri="{FF2B5EF4-FFF2-40B4-BE49-F238E27FC236}">
                <a16:creationId xmlns:a16="http://schemas.microsoft.com/office/drawing/2014/main" id="{A9529800-4A6A-0943-8498-4824A6EDBFBC}"/>
              </a:ext>
            </a:extLst>
          </p:cNvPr>
          <p:cNvSpPr/>
          <p:nvPr/>
        </p:nvSpPr>
        <p:spPr>
          <a:xfrm>
            <a:off x="5397102" y="16893213"/>
            <a:ext cx="3265115" cy="651619"/>
          </a:xfrm>
          <a:prstGeom prst="round2SameRect">
            <a:avLst/>
          </a:prstGeom>
          <a:solidFill>
            <a:schemeClr val="bg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901" dirty="0">
                <a:solidFill>
                  <a:srgbClr val="FF0000"/>
                </a:solidFill>
              </a:rPr>
              <a:t>Infer_cyclic_graphs_ec_id.py</a:t>
            </a:r>
            <a:endParaRPr kumimoji="1" lang="ja-JP" altLang="en-US" sz="1901" dirty="0">
              <a:solidFill>
                <a:srgbClr val="FF0000"/>
              </a:solidFill>
            </a:endParaRPr>
          </a:p>
        </p:txBody>
      </p:sp>
      <p:sp>
        <p:nvSpPr>
          <p:cNvPr id="38" name="1 つの角を切り取った四角形 37">
            <a:extLst>
              <a:ext uri="{FF2B5EF4-FFF2-40B4-BE49-F238E27FC236}">
                <a16:creationId xmlns:a16="http://schemas.microsoft.com/office/drawing/2014/main" id="{2E48C2BB-59D8-5C48-9C0F-4C607B55F4DA}"/>
              </a:ext>
            </a:extLst>
          </p:cNvPr>
          <p:cNvSpPr/>
          <p:nvPr/>
        </p:nvSpPr>
        <p:spPr>
          <a:xfrm>
            <a:off x="6928491" y="14286965"/>
            <a:ext cx="2331071" cy="612662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901" dirty="0">
                <a:solidFill>
                  <a:schemeClr val="tx1"/>
                </a:solidFill>
              </a:rPr>
              <a:t>OUTPUT_weights.txt</a:t>
            </a:r>
            <a:endParaRPr kumimoji="1" lang="ja-JP" altLang="en-US" sz="1901" dirty="0">
              <a:solidFill>
                <a:schemeClr val="tx1"/>
              </a:solidFill>
            </a:endParaRPr>
          </a:p>
        </p:txBody>
      </p:sp>
      <p:sp>
        <p:nvSpPr>
          <p:cNvPr id="49" name="片側の 2 つの角を丸めた四角形 48">
            <a:extLst>
              <a:ext uri="{FF2B5EF4-FFF2-40B4-BE49-F238E27FC236}">
                <a16:creationId xmlns:a16="http://schemas.microsoft.com/office/drawing/2014/main" id="{EF254657-4405-FC4C-BA9D-2D3A31AFB9A9}"/>
              </a:ext>
            </a:extLst>
          </p:cNvPr>
          <p:cNvSpPr/>
          <p:nvPr/>
        </p:nvSpPr>
        <p:spPr>
          <a:xfrm>
            <a:off x="5530413" y="19687866"/>
            <a:ext cx="2931232" cy="651619"/>
          </a:xfrm>
          <a:prstGeom prst="round2SameRect">
            <a:avLst/>
          </a:prstGeom>
          <a:solidFill>
            <a:schemeClr val="bg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901" dirty="0" err="1">
                <a:solidFill>
                  <a:srgbClr val="FF0000"/>
                </a:solidFill>
              </a:rPr>
              <a:t>generate_isomers</a:t>
            </a:r>
            <a:endParaRPr kumimoji="1" lang="ja-JP" altLang="en-US" sz="1901">
              <a:solidFill>
                <a:srgbClr val="FF0000"/>
              </a:solidFill>
            </a:endParaRPr>
          </a:p>
        </p:txBody>
      </p:sp>
      <p:sp>
        <p:nvSpPr>
          <p:cNvPr id="51" name="1 つの角を切り取った四角形 50">
            <a:extLst>
              <a:ext uri="{FF2B5EF4-FFF2-40B4-BE49-F238E27FC236}">
                <a16:creationId xmlns:a16="http://schemas.microsoft.com/office/drawing/2014/main" id="{3F892C9E-8C9B-F64C-AEFF-7889FD5932DB}"/>
              </a:ext>
            </a:extLst>
          </p:cNvPr>
          <p:cNvSpPr/>
          <p:nvPr/>
        </p:nvSpPr>
        <p:spPr>
          <a:xfrm>
            <a:off x="6602367" y="17845239"/>
            <a:ext cx="1877218" cy="487335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901" dirty="0" err="1">
                <a:solidFill>
                  <a:schemeClr val="tx1"/>
                </a:solidFill>
              </a:rPr>
              <a:t>RES.sdf</a:t>
            </a:r>
            <a:endParaRPr kumimoji="1" lang="ja-JP" altLang="en-US" sz="1901" dirty="0">
              <a:solidFill>
                <a:schemeClr val="tx1"/>
              </a:solidFill>
            </a:endParaRPr>
          </a:p>
        </p:txBody>
      </p:sp>
      <p:sp>
        <p:nvSpPr>
          <p:cNvPr id="52" name="1 つの角を切り取った四角形 51">
            <a:extLst>
              <a:ext uri="{FF2B5EF4-FFF2-40B4-BE49-F238E27FC236}">
                <a16:creationId xmlns:a16="http://schemas.microsoft.com/office/drawing/2014/main" id="{C00264E5-EB12-8646-B540-0D6A25CC7B38}"/>
              </a:ext>
            </a:extLst>
          </p:cNvPr>
          <p:cNvSpPr/>
          <p:nvPr/>
        </p:nvSpPr>
        <p:spPr>
          <a:xfrm>
            <a:off x="5476593" y="18475805"/>
            <a:ext cx="3038875" cy="480199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901" dirty="0">
                <a:solidFill>
                  <a:schemeClr val="tx1"/>
                </a:solidFill>
              </a:rPr>
              <a:t>RES_partition.txt</a:t>
            </a:r>
            <a:endParaRPr kumimoji="1" lang="ja-JP" altLang="en-US" sz="1901" dirty="0">
              <a:solidFill>
                <a:schemeClr val="tx1"/>
              </a:solidFill>
            </a:endParaRPr>
          </a:p>
        </p:txBody>
      </p:sp>
      <p:sp>
        <p:nvSpPr>
          <p:cNvPr id="53" name="下矢印 52">
            <a:extLst>
              <a:ext uri="{FF2B5EF4-FFF2-40B4-BE49-F238E27FC236}">
                <a16:creationId xmlns:a16="http://schemas.microsoft.com/office/drawing/2014/main" id="{C37F5271-33C4-AE4F-8A0D-39F926D5AA55}"/>
              </a:ext>
            </a:extLst>
          </p:cNvPr>
          <p:cNvSpPr/>
          <p:nvPr/>
        </p:nvSpPr>
        <p:spPr>
          <a:xfrm rot="5400000">
            <a:off x="8757200" y="16986734"/>
            <a:ext cx="620712" cy="610073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934"/>
          </a:p>
        </p:txBody>
      </p:sp>
      <p:sp>
        <p:nvSpPr>
          <p:cNvPr id="54" name="下矢印 53">
            <a:extLst>
              <a:ext uri="{FF2B5EF4-FFF2-40B4-BE49-F238E27FC236}">
                <a16:creationId xmlns:a16="http://schemas.microsoft.com/office/drawing/2014/main" id="{2D2DEA26-65C6-B24F-BF60-2974F8FB5024}"/>
              </a:ext>
            </a:extLst>
          </p:cNvPr>
          <p:cNvSpPr/>
          <p:nvPr/>
        </p:nvSpPr>
        <p:spPr>
          <a:xfrm>
            <a:off x="5592647" y="17572827"/>
            <a:ext cx="620712" cy="874056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934"/>
          </a:p>
        </p:txBody>
      </p:sp>
      <p:sp>
        <p:nvSpPr>
          <p:cNvPr id="55" name="下矢印 54">
            <a:extLst>
              <a:ext uri="{FF2B5EF4-FFF2-40B4-BE49-F238E27FC236}">
                <a16:creationId xmlns:a16="http://schemas.microsoft.com/office/drawing/2014/main" id="{2BBA573D-AE61-424D-B91F-3CD9111C1A97}"/>
              </a:ext>
            </a:extLst>
          </p:cNvPr>
          <p:cNvSpPr/>
          <p:nvPr/>
        </p:nvSpPr>
        <p:spPr>
          <a:xfrm>
            <a:off x="6685672" y="19061643"/>
            <a:ext cx="620712" cy="610073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934"/>
          </a:p>
        </p:txBody>
      </p:sp>
      <p:sp>
        <p:nvSpPr>
          <p:cNvPr id="58" name="1 つの角を切り取った四角形 57">
            <a:extLst>
              <a:ext uri="{FF2B5EF4-FFF2-40B4-BE49-F238E27FC236}">
                <a16:creationId xmlns:a16="http://schemas.microsoft.com/office/drawing/2014/main" id="{2C3DF979-22E0-DE40-BB9E-020F00387F5C}"/>
              </a:ext>
            </a:extLst>
          </p:cNvPr>
          <p:cNvSpPr/>
          <p:nvPr/>
        </p:nvSpPr>
        <p:spPr>
          <a:xfrm>
            <a:off x="5956915" y="20953249"/>
            <a:ext cx="2078237" cy="612662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901" dirty="0" err="1">
                <a:solidFill>
                  <a:schemeClr val="tx1"/>
                </a:solidFill>
              </a:rPr>
              <a:t>OUTPUT.sdf</a:t>
            </a:r>
            <a:endParaRPr kumimoji="1" lang="ja-JP" altLang="en-US" sz="1901">
              <a:solidFill>
                <a:schemeClr val="tx1"/>
              </a:solidFill>
            </a:endParaRPr>
          </a:p>
        </p:txBody>
      </p:sp>
      <p:sp>
        <p:nvSpPr>
          <p:cNvPr id="60" name="片側の 2 つの角を丸めた四角形 59">
            <a:extLst>
              <a:ext uri="{FF2B5EF4-FFF2-40B4-BE49-F238E27FC236}">
                <a16:creationId xmlns:a16="http://schemas.microsoft.com/office/drawing/2014/main" id="{E1A5235F-F202-4A4E-AFBD-4B21485821DC}"/>
              </a:ext>
            </a:extLst>
          </p:cNvPr>
          <p:cNvSpPr/>
          <p:nvPr/>
        </p:nvSpPr>
        <p:spPr>
          <a:xfrm>
            <a:off x="260278" y="4002228"/>
            <a:ext cx="5214782" cy="546590"/>
          </a:xfrm>
          <a:prstGeom prst="round2SameRect">
            <a:avLst>
              <a:gd name="adj1" fmla="val 16667"/>
              <a:gd name="adj2" fmla="val 17674"/>
            </a:avLst>
          </a:prstGeom>
          <a:solidFill>
            <a:schemeClr val="accent3">
              <a:lumMod val="20000"/>
              <a:lumOff val="80000"/>
            </a:schemeClr>
          </a:solidFill>
          <a:ln w="19050" cmpd="thickThin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1" b="1" dirty="0">
                <a:ln w="0"/>
                <a:solidFill>
                  <a:schemeClr val="tx1"/>
                </a:solidFill>
                <a:latin typeface="Courier" pitchFamily="49" charset="0"/>
              </a:rPr>
              <a:t>python eliminate.py </a:t>
            </a:r>
            <a:r>
              <a:rPr lang="en-US" sz="1901" b="1" dirty="0" err="1">
                <a:ln w="0"/>
                <a:solidFill>
                  <a:schemeClr val="tx1"/>
                </a:solidFill>
                <a:latin typeface="Courier" pitchFamily="49" charset="0"/>
              </a:rPr>
              <a:t>INPUT.sdf</a:t>
            </a:r>
            <a:endParaRPr kumimoji="1" lang="ja-JP" altLang="en-US" sz="1901" b="1" dirty="0">
              <a:ln w="0"/>
              <a:solidFill>
                <a:schemeClr val="tx1"/>
              </a:solidFill>
            </a:endParaRPr>
          </a:p>
        </p:txBody>
      </p:sp>
      <p:grpSp>
        <p:nvGrpSpPr>
          <p:cNvPr id="66" name="グループ化 65"/>
          <p:cNvGrpSpPr/>
          <p:nvPr/>
        </p:nvGrpSpPr>
        <p:grpSpPr>
          <a:xfrm>
            <a:off x="400121" y="1961338"/>
            <a:ext cx="2298439" cy="719941"/>
            <a:chOff x="45929" y="8487444"/>
            <a:chExt cx="1450363" cy="400000"/>
          </a:xfrm>
        </p:grpSpPr>
        <p:sp>
          <p:nvSpPr>
            <p:cNvPr id="67" name="1 つの角を切り取った四角形 66">
              <a:extLst>
                <a:ext uri="{FF2B5EF4-FFF2-40B4-BE49-F238E27FC236}">
                  <a16:creationId xmlns:a16="http://schemas.microsoft.com/office/drawing/2014/main" id="{D38D9DF2-AE02-5248-A4FD-F93F798138D5}"/>
                </a:ext>
              </a:extLst>
            </p:cNvPr>
            <p:cNvSpPr/>
            <p:nvPr/>
          </p:nvSpPr>
          <p:spPr>
            <a:xfrm>
              <a:off x="45929" y="8549109"/>
              <a:ext cx="390446" cy="33833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901">
                <a:solidFill>
                  <a:schemeClr val="tx1"/>
                </a:solidFill>
              </a:endParaRP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3670C7CB-036A-4243-92D4-40B7349375EE}"/>
                </a:ext>
              </a:extLst>
            </p:cNvPr>
            <p:cNvSpPr txBox="1"/>
            <p:nvPr/>
          </p:nvSpPr>
          <p:spPr>
            <a:xfrm>
              <a:off x="411614" y="8487444"/>
              <a:ext cx="1084678" cy="376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901" dirty="0"/>
                <a:t>Files provided </a:t>
              </a:r>
            </a:p>
            <a:p>
              <a:r>
                <a:rPr kumimoji="1" lang="en-US" altLang="ja-JP" sz="1901" dirty="0"/>
                <a:t>by the User</a:t>
              </a:r>
              <a:endParaRPr kumimoji="1" lang="ja-JP" altLang="en-US" sz="1901" dirty="0"/>
            </a:p>
          </p:txBody>
        </p:sp>
      </p:grpSp>
      <p:grpSp>
        <p:nvGrpSpPr>
          <p:cNvPr id="69" name="グループ化 68"/>
          <p:cNvGrpSpPr/>
          <p:nvPr/>
        </p:nvGrpSpPr>
        <p:grpSpPr>
          <a:xfrm>
            <a:off x="2931628" y="1961334"/>
            <a:ext cx="2618991" cy="677365"/>
            <a:chOff x="1542983" y="8487444"/>
            <a:chExt cx="1652638" cy="427431"/>
          </a:xfrm>
        </p:grpSpPr>
        <p:sp>
          <p:nvSpPr>
            <p:cNvPr id="70" name="1 つの角を切り取った四角形 69">
              <a:extLst>
                <a:ext uri="{FF2B5EF4-FFF2-40B4-BE49-F238E27FC236}">
                  <a16:creationId xmlns:a16="http://schemas.microsoft.com/office/drawing/2014/main" id="{F1A78A00-8C45-524D-B2BE-7D0AEDC64DFA}"/>
                </a:ext>
              </a:extLst>
            </p:cNvPr>
            <p:cNvSpPr/>
            <p:nvPr/>
          </p:nvSpPr>
          <p:spPr>
            <a:xfrm>
              <a:off x="1542983" y="8549109"/>
              <a:ext cx="424566" cy="338335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901">
                <a:solidFill>
                  <a:schemeClr val="tx1"/>
                </a:solidFill>
              </a:endParaRPr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6872CA68-B1FE-0B47-A2A7-3EAAB254E267}"/>
                </a:ext>
              </a:extLst>
            </p:cNvPr>
            <p:cNvSpPr txBox="1"/>
            <p:nvPr/>
          </p:nvSpPr>
          <p:spPr>
            <a:xfrm>
              <a:off x="1972044" y="8487444"/>
              <a:ext cx="1223577" cy="427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901" dirty="0"/>
                <a:t>Files produced by the programs</a:t>
              </a:r>
              <a:endParaRPr kumimoji="1" lang="ja-JP" altLang="en-US" sz="1901" dirty="0"/>
            </a:p>
          </p:txBody>
        </p:sp>
      </p:grpSp>
      <p:grpSp>
        <p:nvGrpSpPr>
          <p:cNvPr id="72" name="グループ化 71"/>
          <p:cNvGrpSpPr/>
          <p:nvPr/>
        </p:nvGrpSpPr>
        <p:grpSpPr>
          <a:xfrm>
            <a:off x="5783695" y="1961330"/>
            <a:ext cx="1986173" cy="677364"/>
            <a:chOff x="3306625" y="8487444"/>
            <a:chExt cx="1253317" cy="427432"/>
          </a:xfrm>
        </p:grpSpPr>
        <p:sp>
          <p:nvSpPr>
            <p:cNvPr id="73" name="片側の 2 つの角を丸めた四角形 72">
              <a:extLst>
                <a:ext uri="{FF2B5EF4-FFF2-40B4-BE49-F238E27FC236}">
                  <a16:creationId xmlns:a16="http://schemas.microsoft.com/office/drawing/2014/main" id="{A9529800-4A6A-0943-8498-4824A6EDBFBC}"/>
                </a:ext>
              </a:extLst>
            </p:cNvPr>
            <p:cNvSpPr/>
            <p:nvPr/>
          </p:nvSpPr>
          <p:spPr>
            <a:xfrm>
              <a:off x="3306625" y="8577547"/>
              <a:ext cx="344017" cy="284668"/>
            </a:xfrm>
            <a:prstGeom prst="round2SameRect">
              <a:avLst/>
            </a:prstGeom>
            <a:solidFill>
              <a:schemeClr val="bg1"/>
            </a:solidFill>
            <a:ln w="63500" cmpd="thickThin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901" dirty="0">
                <a:solidFill>
                  <a:srgbClr val="FF0000"/>
                </a:solidFill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6872CA68-B1FE-0B47-A2A7-3EAAB254E267}"/>
                </a:ext>
              </a:extLst>
            </p:cNvPr>
            <p:cNvSpPr txBox="1"/>
            <p:nvPr/>
          </p:nvSpPr>
          <p:spPr>
            <a:xfrm>
              <a:off x="3686552" y="8487444"/>
              <a:ext cx="873390" cy="427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901" dirty="0"/>
                <a:t>Executable program</a:t>
              </a:r>
              <a:endParaRPr kumimoji="1" lang="ja-JP" altLang="en-US" sz="1901" dirty="0"/>
            </a:p>
          </p:txBody>
        </p:sp>
      </p:grpSp>
      <p:sp>
        <p:nvSpPr>
          <p:cNvPr id="75" name="片側の 2 つの角を丸めた四角形 74">
            <a:extLst>
              <a:ext uri="{FF2B5EF4-FFF2-40B4-BE49-F238E27FC236}">
                <a16:creationId xmlns:a16="http://schemas.microsoft.com/office/drawing/2014/main" id="{E1A5235F-F202-4A4E-AFBD-4B21485821DC}"/>
              </a:ext>
            </a:extLst>
          </p:cNvPr>
          <p:cNvSpPr/>
          <p:nvPr/>
        </p:nvSpPr>
        <p:spPr>
          <a:xfrm>
            <a:off x="8002938" y="2067528"/>
            <a:ext cx="2694385" cy="527718"/>
          </a:xfrm>
          <a:prstGeom prst="round2SameRect">
            <a:avLst>
              <a:gd name="adj1" fmla="val 16667"/>
              <a:gd name="adj2" fmla="val 17674"/>
            </a:avLst>
          </a:prstGeom>
          <a:solidFill>
            <a:schemeClr val="accent3">
              <a:lumMod val="20000"/>
              <a:lumOff val="80000"/>
            </a:schemeClr>
          </a:solidFill>
          <a:ln w="19050" cmpd="thickThin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1" b="1" dirty="0">
                <a:ln w="0"/>
                <a:solidFill>
                  <a:schemeClr val="tx1"/>
                </a:solidFill>
                <a:latin typeface="Courier" pitchFamily="49" charset="0"/>
              </a:rPr>
              <a:t>Terminal command</a:t>
            </a:r>
            <a:endParaRPr kumimoji="1" lang="ja-JP" altLang="en-US" sz="1901" b="1" dirty="0">
              <a:ln w="0"/>
              <a:solidFill>
                <a:schemeClr val="tx1"/>
              </a:solidFill>
            </a:endParaRPr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4E9FEA48-9246-CD46-9F3A-85C57614894D}"/>
              </a:ext>
            </a:extLst>
          </p:cNvPr>
          <p:cNvCxnSpPr/>
          <p:nvPr/>
        </p:nvCxnSpPr>
        <p:spPr>
          <a:xfrm>
            <a:off x="452467" y="2830563"/>
            <a:ext cx="1025334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4E9FEA48-9246-CD46-9F3A-85C57614894D}"/>
              </a:ext>
            </a:extLst>
          </p:cNvPr>
          <p:cNvCxnSpPr/>
          <p:nvPr/>
        </p:nvCxnSpPr>
        <p:spPr>
          <a:xfrm>
            <a:off x="416257" y="1554152"/>
            <a:ext cx="1025334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/>
          <p:cNvSpPr/>
          <p:nvPr/>
        </p:nvSpPr>
        <p:spPr>
          <a:xfrm>
            <a:off x="1159551" y="1332728"/>
            <a:ext cx="3630576" cy="4213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kumimoji="1" lang="en-US" altLang="ja-JP" sz="2138" dirty="0"/>
              <a:t>Used symbols and conventions</a:t>
            </a:r>
            <a:endParaRPr kumimoji="1" lang="ja-JP" altLang="en-US" sz="2138" dirty="0"/>
          </a:p>
        </p:txBody>
      </p:sp>
      <p:sp>
        <p:nvSpPr>
          <p:cNvPr id="79" name="下矢印 78">
            <a:extLst>
              <a:ext uri="{FF2B5EF4-FFF2-40B4-BE49-F238E27FC236}">
                <a16:creationId xmlns:a16="http://schemas.microsoft.com/office/drawing/2014/main" id="{C1685236-D76D-7340-805F-E1337011A3DC}"/>
              </a:ext>
            </a:extLst>
          </p:cNvPr>
          <p:cNvSpPr/>
          <p:nvPr/>
        </p:nvSpPr>
        <p:spPr>
          <a:xfrm>
            <a:off x="6777248" y="5591140"/>
            <a:ext cx="620715" cy="610073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934"/>
          </a:p>
        </p:txBody>
      </p:sp>
      <p:sp>
        <p:nvSpPr>
          <p:cNvPr id="80" name="下矢印 79">
            <a:extLst>
              <a:ext uri="{FF2B5EF4-FFF2-40B4-BE49-F238E27FC236}">
                <a16:creationId xmlns:a16="http://schemas.microsoft.com/office/drawing/2014/main" id="{C1685236-D76D-7340-805F-E1337011A3DC}"/>
              </a:ext>
            </a:extLst>
          </p:cNvPr>
          <p:cNvSpPr/>
          <p:nvPr/>
        </p:nvSpPr>
        <p:spPr>
          <a:xfrm>
            <a:off x="6777248" y="7160128"/>
            <a:ext cx="620715" cy="610073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934"/>
          </a:p>
        </p:txBody>
      </p:sp>
      <p:sp>
        <p:nvSpPr>
          <p:cNvPr id="81" name="片側の 2 つの角を丸めた四角形 80">
            <a:extLst>
              <a:ext uri="{FF2B5EF4-FFF2-40B4-BE49-F238E27FC236}">
                <a16:creationId xmlns:a16="http://schemas.microsoft.com/office/drawing/2014/main" id="{E1A5235F-F202-4A4E-AFBD-4B21485821DC}"/>
              </a:ext>
            </a:extLst>
          </p:cNvPr>
          <p:cNvSpPr/>
          <p:nvPr/>
        </p:nvSpPr>
        <p:spPr>
          <a:xfrm>
            <a:off x="206292" y="7453396"/>
            <a:ext cx="5668007" cy="546590"/>
          </a:xfrm>
          <a:prstGeom prst="round2SameRect">
            <a:avLst>
              <a:gd name="adj1" fmla="val 16667"/>
              <a:gd name="adj2" fmla="val 17674"/>
            </a:avLst>
          </a:prstGeom>
          <a:solidFill>
            <a:schemeClr val="accent3">
              <a:lumMod val="20000"/>
              <a:lumOff val="80000"/>
            </a:schemeClr>
          </a:solidFill>
          <a:ln w="19050" cmpd="thickThin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1" b="1" dirty="0">
                <a:ln w="0"/>
                <a:solidFill>
                  <a:schemeClr val="tx1"/>
                </a:solidFill>
                <a:latin typeface="Courier" pitchFamily="49" charset="0"/>
              </a:rPr>
              <a:t>./</a:t>
            </a:r>
            <a:r>
              <a:rPr lang="en-US" sz="1901" b="1" dirty="0" err="1">
                <a:ln w="0"/>
                <a:solidFill>
                  <a:schemeClr val="tx1"/>
                </a:solidFill>
                <a:latin typeface="Courier" pitchFamily="49" charset="0"/>
              </a:rPr>
              <a:t>FV_ec</a:t>
            </a:r>
            <a:r>
              <a:rPr lang="en-US" sz="1901" b="1" dirty="0">
                <a:ln w="0"/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sz="1901" b="1" dirty="0" err="1">
                <a:ln w="0"/>
                <a:solidFill>
                  <a:schemeClr val="tx1"/>
                </a:solidFill>
                <a:latin typeface="Courier" pitchFamily="49" charset="0"/>
              </a:rPr>
              <a:t>INPUT_eli.sdf</a:t>
            </a:r>
            <a:r>
              <a:rPr lang="en-US" sz="1901" b="1" dirty="0">
                <a:ln w="0"/>
                <a:solidFill>
                  <a:schemeClr val="tx1"/>
                </a:solidFill>
                <a:latin typeface="Courier" pitchFamily="49" charset="0"/>
              </a:rPr>
              <a:t> OUTPUT_desc.csv</a:t>
            </a:r>
            <a:endParaRPr kumimoji="1" lang="ja-JP" altLang="en-US" sz="1901" b="1" dirty="0">
              <a:ln w="0"/>
              <a:solidFill>
                <a:schemeClr val="tx1"/>
              </a:solidFill>
            </a:endParaRPr>
          </a:p>
        </p:txBody>
      </p:sp>
      <p:sp>
        <p:nvSpPr>
          <p:cNvPr id="82" name="角丸四角形 81">
            <a:extLst>
              <a:ext uri="{FF2B5EF4-FFF2-40B4-BE49-F238E27FC236}">
                <a16:creationId xmlns:a16="http://schemas.microsoft.com/office/drawing/2014/main" id="{C9ADD31C-6A7C-054D-9A45-4EBE5370D7C0}"/>
              </a:ext>
            </a:extLst>
          </p:cNvPr>
          <p:cNvSpPr/>
          <p:nvPr/>
        </p:nvSpPr>
        <p:spPr>
          <a:xfrm>
            <a:off x="430959" y="6338414"/>
            <a:ext cx="5059431" cy="812028"/>
          </a:xfrm>
          <a:prstGeom prst="roundRect">
            <a:avLst/>
          </a:prstGeom>
          <a:noFill/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220" dirty="0">
                <a:solidFill>
                  <a:schemeClr val="tx1"/>
                </a:solidFill>
              </a:rPr>
              <a:t>The extension “_</a:t>
            </a:r>
            <a:r>
              <a:rPr kumimoji="1" lang="en-US" altLang="ja-JP" sz="2220" dirty="0" err="1">
                <a:solidFill>
                  <a:schemeClr val="tx1"/>
                </a:solidFill>
              </a:rPr>
              <a:t>eli.sdf</a:t>
            </a:r>
            <a:r>
              <a:rPr kumimoji="1" lang="en-US" altLang="ja-JP" sz="2220" dirty="0">
                <a:solidFill>
                  <a:schemeClr val="tx1"/>
                </a:solidFill>
              </a:rPr>
              <a:t>” is automatically added to the input file name.</a:t>
            </a:r>
          </a:p>
        </p:txBody>
      </p:sp>
      <p:sp>
        <p:nvSpPr>
          <p:cNvPr id="83" name="角丸四角形 82">
            <a:extLst>
              <a:ext uri="{FF2B5EF4-FFF2-40B4-BE49-F238E27FC236}">
                <a16:creationId xmlns:a16="http://schemas.microsoft.com/office/drawing/2014/main" id="{C9ADD31C-6A7C-054D-9A45-4EBE5370D7C0}"/>
              </a:ext>
            </a:extLst>
          </p:cNvPr>
          <p:cNvSpPr/>
          <p:nvPr/>
        </p:nvSpPr>
        <p:spPr>
          <a:xfrm>
            <a:off x="331148" y="9017668"/>
            <a:ext cx="5150498" cy="1192313"/>
          </a:xfrm>
          <a:prstGeom prst="roundRect">
            <a:avLst/>
          </a:prstGeom>
          <a:noFill/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220" dirty="0">
                <a:solidFill>
                  <a:schemeClr val="tx1"/>
                </a:solidFill>
              </a:rPr>
              <a:t>The name of the output file is decided by the user and part of the command arguments.</a:t>
            </a:r>
          </a:p>
        </p:txBody>
      </p:sp>
      <p:sp>
        <p:nvSpPr>
          <p:cNvPr id="84" name="下矢印 83">
            <a:extLst>
              <a:ext uri="{FF2B5EF4-FFF2-40B4-BE49-F238E27FC236}">
                <a16:creationId xmlns:a16="http://schemas.microsoft.com/office/drawing/2014/main" id="{D50D7231-9C3A-9E4C-9364-46FFF23B6AF7}"/>
              </a:ext>
            </a:extLst>
          </p:cNvPr>
          <p:cNvSpPr/>
          <p:nvPr/>
        </p:nvSpPr>
        <p:spPr>
          <a:xfrm>
            <a:off x="7508220" y="10241146"/>
            <a:ext cx="620712" cy="174459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934"/>
          </a:p>
        </p:txBody>
      </p:sp>
      <p:sp>
        <p:nvSpPr>
          <p:cNvPr id="85" name="片側の 2 つの角を丸めた四角形 84">
            <a:extLst>
              <a:ext uri="{FF2B5EF4-FFF2-40B4-BE49-F238E27FC236}">
                <a16:creationId xmlns:a16="http://schemas.microsoft.com/office/drawing/2014/main" id="{E1A5235F-F202-4A4E-AFBD-4B21485821DC}"/>
              </a:ext>
            </a:extLst>
          </p:cNvPr>
          <p:cNvSpPr/>
          <p:nvPr/>
        </p:nvSpPr>
        <p:spPr>
          <a:xfrm>
            <a:off x="656293" y="11234100"/>
            <a:ext cx="3788328" cy="1353521"/>
          </a:xfrm>
          <a:prstGeom prst="round2SameRect">
            <a:avLst>
              <a:gd name="adj1" fmla="val 16667"/>
              <a:gd name="adj2" fmla="val 17674"/>
            </a:avLst>
          </a:prstGeom>
          <a:solidFill>
            <a:schemeClr val="accent3">
              <a:lumMod val="20000"/>
              <a:lumOff val="80000"/>
            </a:schemeClr>
          </a:solidFill>
          <a:ln w="19050" cmpd="thickThin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1" b="1" dirty="0">
                <a:ln w="0"/>
                <a:solidFill>
                  <a:schemeClr val="tx1"/>
                </a:solidFill>
                <a:latin typeface="Courier" pitchFamily="49" charset="0"/>
              </a:rPr>
              <a:t>python mol-infer_ANN.py</a:t>
            </a:r>
          </a:p>
          <a:p>
            <a:r>
              <a:rPr lang="en-US" sz="1901" b="1" dirty="0">
                <a:ln w="0"/>
                <a:solidFill>
                  <a:schemeClr val="tx1"/>
                </a:solidFill>
                <a:latin typeface="Courier" pitchFamily="49" charset="0"/>
              </a:rPr>
              <a:t>  INPUT_FV.csv  </a:t>
            </a:r>
          </a:p>
          <a:p>
            <a:r>
              <a:rPr lang="en-US" sz="1901" b="1" dirty="0">
                <a:ln w="0"/>
                <a:solidFill>
                  <a:schemeClr val="tx1"/>
                </a:solidFill>
                <a:latin typeface="Courier" pitchFamily="49" charset="0"/>
              </a:rPr>
              <a:t>  INPUT_values.csv </a:t>
            </a:r>
          </a:p>
          <a:p>
            <a:r>
              <a:rPr lang="en-US" sz="1901" b="1" dirty="0">
                <a:ln w="0"/>
                <a:solidFill>
                  <a:schemeClr val="tx1"/>
                </a:solidFill>
                <a:latin typeface="Courier" pitchFamily="49" charset="0"/>
              </a:rPr>
              <a:t>  OUTPUT 20 10</a:t>
            </a:r>
            <a:endParaRPr kumimoji="1" lang="ja-JP" altLang="en-US" sz="1901" b="1" dirty="0">
              <a:ln w="0"/>
              <a:solidFill>
                <a:schemeClr val="tx1"/>
              </a:solidFill>
            </a:endParaRPr>
          </a:p>
        </p:txBody>
      </p:sp>
      <p:sp>
        <p:nvSpPr>
          <p:cNvPr id="86" name="下矢印 85">
            <a:extLst>
              <a:ext uri="{FF2B5EF4-FFF2-40B4-BE49-F238E27FC236}">
                <a16:creationId xmlns:a16="http://schemas.microsoft.com/office/drawing/2014/main" id="{D50D7231-9C3A-9E4C-9364-46FFF23B6AF7}"/>
              </a:ext>
            </a:extLst>
          </p:cNvPr>
          <p:cNvSpPr/>
          <p:nvPr/>
        </p:nvSpPr>
        <p:spPr>
          <a:xfrm rot="1780230">
            <a:off x="5463901" y="13322478"/>
            <a:ext cx="620712" cy="101132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934"/>
          </a:p>
        </p:txBody>
      </p:sp>
      <p:sp>
        <p:nvSpPr>
          <p:cNvPr id="87" name="下矢印 86">
            <a:extLst>
              <a:ext uri="{FF2B5EF4-FFF2-40B4-BE49-F238E27FC236}">
                <a16:creationId xmlns:a16="http://schemas.microsoft.com/office/drawing/2014/main" id="{D50D7231-9C3A-9E4C-9364-46FFF23B6AF7}"/>
              </a:ext>
            </a:extLst>
          </p:cNvPr>
          <p:cNvSpPr/>
          <p:nvPr/>
        </p:nvSpPr>
        <p:spPr>
          <a:xfrm rot="19810807">
            <a:off x="7417409" y="13357451"/>
            <a:ext cx="620712" cy="967392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934"/>
          </a:p>
        </p:txBody>
      </p:sp>
      <p:sp>
        <p:nvSpPr>
          <p:cNvPr id="88" name="下矢印 87">
            <a:extLst>
              <a:ext uri="{FF2B5EF4-FFF2-40B4-BE49-F238E27FC236}">
                <a16:creationId xmlns:a16="http://schemas.microsoft.com/office/drawing/2014/main" id="{D50D7231-9C3A-9E4C-9364-46FFF23B6AF7}"/>
              </a:ext>
            </a:extLst>
          </p:cNvPr>
          <p:cNvSpPr/>
          <p:nvPr/>
        </p:nvSpPr>
        <p:spPr>
          <a:xfrm>
            <a:off x="5980275" y="11443782"/>
            <a:ext cx="620712" cy="877393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934"/>
          </a:p>
        </p:txBody>
      </p:sp>
      <p:sp>
        <p:nvSpPr>
          <p:cNvPr id="89" name="角丸四角形 88">
            <a:extLst>
              <a:ext uri="{FF2B5EF4-FFF2-40B4-BE49-F238E27FC236}">
                <a16:creationId xmlns:a16="http://schemas.microsoft.com/office/drawing/2014/main" id="{C9ADD31C-6A7C-054D-9A45-4EBE5370D7C0}"/>
              </a:ext>
            </a:extLst>
          </p:cNvPr>
          <p:cNvSpPr/>
          <p:nvPr/>
        </p:nvSpPr>
        <p:spPr>
          <a:xfrm>
            <a:off x="8094022" y="3070956"/>
            <a:ext cx="2611787" cy="1443638"/>
          </a:xfrm>
          <a:prstGeom prst="roundRect">
            <a:avLst/>
          </a:prstGeom>
          <a:noFill/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220" dirty="0">
                <a:solidFill>
                  <a:schemeClr val="tx1"/>
                </a:solidFill>
              </a:rPr>
              <a:t>Terminal commands are always  written </a:t>
            </a:r>
            <a:r>
              <a:rPr kumimoji="1" lang="en-US" altLang="ja-JP" sz="2220" b="1" dirty="0">
                <a:solidFill>
                  <a:schemeClr val="tx1"/>
                </a:solidFill>
              </a:rPr>
              <a:t>without</a:t>
            </a:r>
            <a:r>
              <a:rPr kumimoji="1" lang="en-US" altLang="ja-JP" sz="2220" dirty="0">
                <a:solidFill>
                  <a:schemeClr val="tx1"/>
                </a:solidFill>
              </a:rPr>
              <a:t> line breaks</a:t>
            </a:r>
          </a:p>
        </p:txBody>
      </p:sp>
      <p:sp>
        <p:nvSpPr>
          <p:cNvPr id="90" name="角丸四角形 89">
            <a:extLst>
              <a:ext uri="{FF2B5EF4-FFF2-40B4-BE49-F238E27FC236}">
                <a16:creationId xmlns:a16="http://schemas.microsoft.com/office/drawing/2014/main" id="{C9ADD31C-6A7C-054D-9A45-4EBE5370D7C0}"/>
              </a:ext>
            </a:extLst>
          </p:cNvPr>
          <p:cNvSpPr/>
          <p:nvPr/>
        </p:nvSpPr>
        <p:spPr>
          <a:xfrm>
            <a:off x="541132" y="12645216"/>
            <a:ext cx="3848083" cy="2924963"/>
          </a:xfrm>
          <a:prstGeom prst="roundRect">
            <a:avLst/>
          </a:prstGeom>
          <a:noFill/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220" dirty="0">
                <a:solidFill>
                  <a:schemeClr val="tx1"/>
                </a:solidFill>
              </a:rPr>
              <a:t>- The suffixes “_biases.txt” and “_weights.txt” are added automatically. </a:t>
            </a:r>
          </a:p>
          <a:p>
            <a:r>
              <a:rPr kumimoji="1" lang="en-US" altLang="ja-JP" sz="2220" dirty="0">
                <a:solidFill>
                  <a:schemeClr val="tx1"/>
                </a:solidFill>
              </a:rPr>
              <a:t>- The filename “OUTPUT” is decided by the user.</a:t>
            </a:r>
          </a:p>
          <a:p>
            <a:r>
              <a:rPr kumimoji="1" lang="en-US" altLang="ja-JP" sz="2220" dirty="0">
                <a:solidFill>
                  <a:schemeClr val="tx1"/>
                </a:solidFill>
              </a:rPr>
              <a:t>- The constructed ANN has 2 hidden layers with 20 and 10 nodes each.</a:t>
            </a:r>
          </a:p>
        </p:txBody>
      </p:sp>
      <p:sp>
        <p:nvSpPr>
          <p:cNvPr id="91" name="1 つの角を切り取った四角形 90">
            <a:extLst>
              <a:ext uri="{FF2B5EF4-FFF2-40B4-BE49-F238E27FC236}">
                <a16:creationId xmlns:a16="http://schemas.microsoft.com/office/drawing/2014/main" id="{1BF75F95-FD1F-4C41-AC77-C4E1CBC4527A}"/>
              </a:ext>
            </a:extLst>
          </p:cNvPr>
          <p:cNvSpPr/>
          <p:nvPr/>
        </p:nvSpPr>
        <p:spPr>
          <a:xfrm>
            <a:off x="9507839" y="16950820"/>
            <a:ext cx="1211634" cy="714359"/>
          </a:xfrm>
          <a:prstGeom prst="snip1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901" dirty="0">
                <a:solidFill>
                  <a:schemeClr val="tx1"/>
                </a:solidFill>
              </a:rPr>
              <a:t>SPEC.txt</a:t>
            </a:r>
            <a:endParaRPr kumimoji="1" lang="ja-JP" altLang="en-US" sz="1901" dirty="0">
              <a:solidFill>
                <a:schemeClr val="tx1"/>
              </a:solidFill>
            </a:endParaRPr>
          </a:p>
        </p:txBody>
      </p:sp>
      <p:sp>
        <p:nvSpPr>
          <p:cNvPr id="92" name="下矢印 91">
            <a:extLst>
              <a:ext uri="{FF2B5EF4-FFF2-40B4-BE49-F238E27FC236}">
                <a16:creationId xmlns:a16="http://schemas.microsoft.com/office/drawing/2014/main" id="{D50D7231-9C3A-9E4C-9364-46FFF23B6AF7}"/>
              </a:ext>
            </a:extLst>
          </p:cNvPr>
          <p:cNvSpPr/>
          <p:nvPr/>
        </p:nvSpPr>
        <p:spPr>
          <a:xfrm>
            <a:off x="5241925" y="14960172"/>
            <a:ext cx="620712" cy="1889855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934"/>
          </a:p>
        </p:txBody>
      </p:sp>
      <p:sp>
        <p:nvSpPr>
          <p:cNvPr id="93" name="下矢印 92">
            <a:extLst>
              <a:ext uri="{FF2B5EF4-FFF2-40B4-BE49-F238E27FC236}">
                <a16:creationId xmlns:a16="http://schemas.microsoft.com/office/drawing/2014/main" id="{D50D7231-9C3A-9E4C-9364-46FFF23B6AF7}"/>
              </a:ext>
            </a:extLst>
          </p:cNvPr>
          <p:cNvSpPr/>
          <p:nvPr/>
        </p:nvSpPr>
        <p:spPr>
          <a:xfrm>
            <a:off x="7854677" y="14933703"/>
            <a:ext cx="620712" cy="1889855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934"/>
          </a:p>
        </p:txBody>
      </p:sp>
      <p:sp>
        <p:nvSpPr>
          <p:cNvPr id="95" name="下矢印 94">
            <a:extLst>
              <a:ext uri="{FF2B5EF4-FFF2-40B4-BE49-F238E27FC236}">
                <a16:creationId xmlns:a16="http://schemas.microsoft.com/office/drawing/2014/main" id="{D50D7231-9C3A-9E4C-9364-46FFF23B6AF7}"/>
              </a:ext>
            </a:extLst>
          </p:cNvPr>
          <p:cNvSpPr/>
          <p:nvPr/>
        </p:nvSpPr>
        <p:spPr>
          <a:xfrm rot="18788672">
            <a:off x="8820557" y="9524505"/>
            <a:ext cx="620712" cy="193938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934"/>
          </a:p>
        </p:txBody>
      </p:sp>
      <p:sp>
        <p:nvSpPr>
          <p:cNvPr id="96" name="下矢印 95">
            <a:extLst>
              <a:ext uri="{FF2B5EF4-FFF2-40B4-BE49-F238E27FC236}">
                <a16:creationId xmlns:a16="http://schemas.microsoft.com/office/drawing/2014/main" id="{D50D7231-9C3A-9E4C-9364-46FFF23B6AF7}"/>
              </a:ext>
            </a:extLst>
          </p:cNvPr>
          <p:cNvSpPr/>
          <p:nvPr/>
        </p:nvSpPr>
        <p:spPr>
          <a:xfrm rot="2914533">
            <a:off x="8796870" y="15866862"/>
            <a:ext cx="620712" cy="1174111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934"/>
          </a:p>
        </p:txBody>
      </p:sp>
      <p:sp>
        <p:nvSpPr>
          <p:cNvPr id="94" name="下矢印 93">
            <a:extLst>
              <a:ext uri="{FF2B5EF4-FFF2-40B4-BE49-F238E27FC236}">
                <a16:creationId xmlns:a16="http://schemas.microsoft.com/office/drawing/2014/main" id="{D50D7231-9C3A-9E4C-9364-46FFF23B6AF7}"/>
              </a:ext>
            </a:extLst>
          </p:cNvPr>
          <p:cNvSpPr/>
          <p:nvPr/>
        </p:nvSpPr>
        <p:spPr>
          <a:xfrm>
            <a:off x="9328103" y="11181113"/>
            <a:ext cx="620712" cy="5002396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934"/>
          </a:p>
        </p:txBody>
      </p:sp>
      <p:sp>
        <p:nvSpPr>
          <p:cNvPr id="97" name="片側の 2 つの角を丸めた四角形 96">
            <a:extLst>
              <a:ext uri="{FF2B5EF4-FFF2-40B4-BE49-F238E27FC236}">
                <a16:creationId xmlns:a16="http://schemas.microsoft.com/office/drawing/2014/main" id="{E1A5235F-F202-4A4E-AFBD-4B21485821DC}"/>
              </a:ext>
            </a:extLst>
          </p:cNvPr>
          <p:cNvSpPr/>
          <p:nvPr/>
        </p:nvSpPr>
        <p:spPr>
          <a:xfrm>
            <a:off x="283062" y="16573949"/>
            <a:ext cx="4721438" cy="1353521"/>
          </a:xfrm>
          <a:prstGeom prst="round2SameRect">
            <a:avLst>
              <a:gd name="adj1" fmla="val 16667"/>
              <a:gd name="adj2" fmla="val 17674"/>
            </a:avLst>
          </a:prstGeom>
          <a:solidFill>
            <a:schemeClr val="accent3">
              <a:lumMod val="20000"/>
              <a:lumOff val="80000"/>
            </a:schemeClr>
          </a:solidFill>
          <a:ln w="19050" cmpd="thickThin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1" b="1" dirty="0">
                <a:ln w="0"/>
                <a:solidFill>
                  <a:schemeClr val="tx1"/>
                </a:solidFill>
                <a:latin typeface="Courier" pitchFamily="49" charset="0"/>
              </a:rPr>
              <a:t>python </a:t>
            </a:r>
          </a:p>
          <a:p>
            <a:r>
              <a:rPr lang="en-US" sz="1901" b="1" dirty="0">
                <a:ln w="0"/>
                <a:solidFill>
                  <a:schemeClr val="tx1"/>
                </a:solidFill>
                <a:latin typeface="Courier" pitchFamily="49" charset="0"/>
              </a:rPr>
              <a:t>  infer_cyclic_graphs_ec_id.py</a:t>
            </a:r>
          </a:p>
          <a:p>
            <a:r>
              <a:rPr lang="en-US" sz="1901" b="1" dirty="0">
                <a:ln w="0"/>
                <a:solidFill>
                  <a:schemeClr val="tx1"/>
                </a:solidFill>
                <a:latin typeface="Courier" pitchFamily="49" charset="0"/>
              </a:rPr>
              <a:t>  OUTPUT 42 SPEC.txt RES 1 </a:t>
            </a:r>
            <a:endParaRPr kumimoji="1" lang="ja-JP" altLang="en-US" sz="1901" b="1" dirty="0">
              <a:ln w="0"/>
              <a:solidFill>
                <a:schemeClr val="tx1"/>
              </a:solidFill>
            </a:endParaRPr>
          </a:p>
        </p:txBody>
      </p:sp>
      <p:sp>
        <p:nvSpPr>
          <p:cNvPr id="98" name="角丸四角形 97">
            <a:extLst>
              <a:ext uri="{FF2B5EF4-FFF2-40B4-BE49-F238E27FC236}">
                <a16:creationId xmlns:a16="http://schemas.microsoft.com/office/drawing/2014/main" id="{C9ADD31C-6A7C-054D-9A45-4EBE5370D7C0}"/>
              </a:ext>
            </a:extLst>
          </p:cNvPr>
          <p:cNvSpPr/>
          <p:nvPr/>
        </p:nvSpPr>
        <p:spPr>
          <a:xfrm>
            <a:off x="260280" y="18122560"/>
            <a:ext cx="5125027" cy="805544"/>
          </a:xfrm>
          <a:prstGeom prst="roundRect">
            <a:avLst/>
          </a:prstGeom>
          <a:noFill/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220" dirty="0">
                <a:solidFill>
                  <a:schemeClr val="tx1"/>
                </a:solidFill>
              </a:rPr>
              <a:t>-“</a:t>
            </a:r>
            <a:r>
              <a:rPr kumimoji="1" lang="en-US" altLang="ja-JP" sz="2220" dirty="0">
                <a:solidFill>
                  <a:schemeClr val="tx1"/>
                </a:solidFill>
              </a:rPr>
              <a:t>42” is a target value given by the </a:t>
            </a:r>
            <a:r>
              <a:rPr kumimoji="1" lang="en-US" altLang="ja-JP" sz="2220" dirty="0">
                <a:solidFill>
                  <a:schemeClr val="tx1"/>
                </a:solidFill>
              </a:rPr>
              <a:t>user</a:t>
            </a:r>
          </a:p>
          <a:p>
            <a:r>
              <a:rPr kumimoji="1" lang="en-US" altLang="ja-JP" sz="2220" dirty="0">
                <a:solidFill>
                  <a:schemeClr val="tx1"/>
                </a:solidFill>
              </a:rPr>
              <a:t>- “1” is a selection of CPLEX as MILP solver</a:t>
            </a:r>
            <a:endParaRPr kumimoji="1" lang="en-US" altLang="ja-JP" sz="2220" dirty="0">
              <a:solidFill>
                <a:schemeClr val="tx1"/>
              </a:solidFill>
            </a:endParaRPr>
          </a:p>
        </p:txBody>
      </p:sp>
      <p:sp>
        <p:nvSpPr>
          <p:cNvPr id="99" name="下矢印 98">
            <a:extLst>
              <a:ext uri="{FF2B5EF4-FFF2-40B4-BE49-F238E27FC236}">
                <a16:creationId xmlns:a16="http://schemas.microsoft.com/office/drawing/2014/main" id="{6A06C5BF-D439-0A47-8234-0FF894499183}"/>
              </a:ext>
            </a:extLst>
          </p:cNvPr>
          <p:cNvSpPr/>
          <p:nvPr/>
        </p:nvSpPr>
        <p:spPr>
          <a:xfrm>
            <a:off x="7900804" y="17441298"/>
            <a:ext cx="620712" cy="49572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934"/>
          </a:p>
        </p:txBody>
      </p:sp>
      <p:sp>
        <p:nvSpPr>
          <p:cNvPr id="101" name="下矢印 100">
            <a:extLst>
              <a:ext uri="{FF2B5EF4-FFF2-40B4-BE49-F238E27FC236}">
                <a16:creationId xmlns:a16="http://schemas.microsoft.com/office/drawing/2014/main" id="{C37F5271-33C4-AE4F-8A0D-39F926D5AA55}"/>
              </a:ext>
            </a:extLst>
          </p:cNvPr>
          <p:cNvSpPr/>
          <p:nvPr/>
        </p:nvSpPr>
        <p:spPr>
          <a:xfrm rot="2700000">
            <a:off x="8835201" y="18065089"/>
            <a:ext cx="620712" cy="186216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934"/>
          </a:p>
        </p:txBody>
      </p:sp>
      <p:sp>
        <p:nvSpPr>
          <p:cNvPr id="100" name="下矢印 99">
            <a:extLst>
              <a:ext uri="{FF2B5EF4-FFF2-40B4-BE49-F238E27FC236}">
                <a16:creationId xmlns:a16="http://schemas.microsoft.com/office/drawing/2014/main" id="{D50D7231-9C3A-9E4C-9364-46FFF23B6AF7}"/>
              </a:ext>
            </a:extLst>
          </p:cNvPr>
          <p:cNvSpPr/>
          <p:nvPr/>
        </p:nvSpPr>
        <p:spPr>
          <a:xfrm>
            <a:off x="9620429" y="17657253"/>
            <a:ext cx="620712" cy="789633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934"/>
          </a:p>
        </p:txBody>
      </p:sp>
      <p:sp>
        <p:nvSpPr>
          <p:cNvPr id="102" name="片側の 2 つの角を丸めた四角形 101">
            <a:extLst>
              <a:ext uri="{FF2B5EF4-FFF2-40B4-BE49-F238E27FC236}">
                <a16:creationId xmlns:a16="http://schemas.microsoft.com/office/drawing/2014/main" id="{E1A5235F-F202-4A4E-AFBD-4B21485821DC}"/>
              </a:ext>
            </a:extLst>
          </p:cNvPr>
          <p:cNvSpPr/>
          <p:nvPr/>
        </p:nvSpPr>
        <p:spPr>
          <a:xfrm>
            <a:off x="280045" y="20217051"/>
            <a:ext cx="4721438" cy="1146754"/>
          </a:xfrm>
          <a:prstGeom prst="round2SameRect">
            <a:avLst>
              <a:gd name="adj1" fmla="val 16667"/>
              <a:gd name="adj2" fmla="val 17674"/>
            </a:avLst>
          </a:prstGeom>
          <a:solidFill>
            <a:schemeClr val="accent3">
              <a:lumMod val="20000"/>
              <a:lumOff val="80000"/>
            </a:schemeClr>
          </a:solidFill>
          <a:ln w="19050" cmpd="thickThin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1" b="1" dirty="0">
                <a:ln w="0"/>
                <a:solidFill>
                  <a:schemeClr val="tx1"/>
                </a:solidFill>
                <a:latin typeface="Courier" pitchFamily="49" charset="0"/>
              </a:rPr>
              <a:t>./</a:t>
            </a:r>
            <a:r>
              <a:rPr lang="en-US" sz="1901" b="1" dirty="0" err="1">
                <a:ln w="0"/>
                <a:solidFill>
                  <a:schemeClr val="tx1"/>
                </a:solidFill>
                <a:latin typeface="Courier" pitchFamily="49" charset="0"/>
              </a:rPr>
              <a:t>generate_isomers</a:t>
            </a:r>
            <a:endParaRPr lang="en-US" sz="1901" b="1" dirty="0">
              <a:ln w="0"/>
              <a:solidFill>
                <a:schemeClr val="tx1"/>
              </a:solidFill>
              <a:latin typeface="Courier" pitchFamily="49" charset="0"/>
            </a:endParaRPr>
          </a:p>
          <a:p>
            <a:r>
              <a:rPr lang="en-US" sz="1901" b="1" dirty="0">
                <a:ln w="0"/>
                <a:solidFill>
                  <a:schemeClr val="tx1"/>
                </a:solidFill>
                <a:latin typeface="Courier" pitchFamily="49" charset="0"/>
              </a:rPr>
              <a:t>  SPEC.txt 10 100000 5 100</a:t>
            </a:r>
          </a:p>
          <a:p>
            <a:r>
              <a:rPr kumimoji="1" lang="en-US" altLang="ja-JP" sz="1901" b="1" dirty="0">
                <a:ln w="0"/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kumimoji="1" lang="en-US" altLang="ja-JP" sz="1901" b="1" dirty="0">
                <a:ln w="0"/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kumimoji="1" lang="en-US" altLang="ja-JP" sz="1901" b="1" dirty="0" err="1">
                <a:ln w="0"/>
                <a:solidFill>
                  <a:schemeClr val="tx1"/>
                </a:solidFill>
                <a:latin typeface="Courier" pitchFamily="49" charset="0"/>
              </a:rPr>
              <a:t>OUTPUT.sdf</a:t>
            </a:r>
            <a:r>
              <a:rPr kumimoji="1" lang="en-US" altLang="ja-JP" sz="1901" b="1" dirty="0">
                <a:ln w="0"/>
                <a:solidFill>
                  <a:schemeClr val="tx1"/>
                </a:solidFill>
                <a:latin typeface="Courier" pitchFamily="49" charset="0"/>
              </a:rPr>
              <a:t> RES_partition.txt</a:t>
            </a:r>
            <a:endParaRPr kumimoji="1" lang="ja-JP" altLang="en-US" sz="1901" b="1" dirty="0">
              <a:ln w="0"/>
              <a:solidFill>
                <a:schemeClr val="tx1"/>
              </a:solidFill>
            </a:endParaRPr>
          </a:p>
        </p:txBody>
      </p:sp>
      <p:sp>
        <p:nvSpPr>
          <p:cNvPr id="103" name="下矢印 102">
            <a:extLst>
              <a:ext uri="{FF2B5EF4-FFF2-40B4-BE49-F238E27FC236}">
                <a16:creationId xmlns:a16="http://schemas.microsoft.com/office/drawing/2014/main" id="{2BBA573D-AE61-424D-B91F-3CD9111C1A97}"/>
              </a:ext>
            </a:extLst>
          </p:cNvPr>
          <p:cNvSpPr/>
          <p:nvPr/>
        </p:nvSpPr>
        <p:spPr>
          <a:xfrm>
            <a:off x="6685672" y="20337226"/>
            <a:ext cx="620712" cy="61007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934"/>
          </a:p>
        </p:txBody>
      </p:sp>
      <p:sp>
        <p:nvSpPr>
          <p:cNvPr id="104" name="角丸四角形 103">
            <a:extLst>
              <a:ext uri="{FF2B5EF4-FFF2-40B4-BE49-F238E27FC236}">
                <a16:creationId xmlns:a16="http://schemas.microsoft.com/office/drawing/2014/main" id="{C9ADD31C-6A7C-054D-9A45-4EBE5370D7C0}"/>
              </a:ext>
            </a:extLst>
          </p:cNvPr>
          <p:cNvSpPr/>
          <p:nvPr/>
        </p:nvSpPr>
        <p:spPr>
          <a:xfrm>
            <a:off x="272074" y="21567980"/>
            <a:ext cx="5125027" cy="2974827"/>
          </a:xfrm>
          <a:prstGeom prst="roundRect">
            <a:avLst/>
          </a:prstGeom>
          <a:noFill/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220" dirty="0">
                <a:solidFill>
                  <a:schemeClr val="tx1"/>
                </a:solidFill>
              </a:rPr>
              <a:t>-“10” specifies 10 seconds as a computation  time limit for each stage</a:t>
            </a:r>
          </a:p>
          <a:p>
            <a:r>
              <a:rPr kumimoji="1" lang="en-US" altLang="ja-JP" sz="2220" dirty="0">
                <a:solidFill>
                  <a:schemeClr val="tx1"/>
                </a:solidFill>
              </a:rPr>
              <a:t>- “100000” is an upper bound on feature vectors stored in memory</a:t>
            </a:r>
          </a:p>
          <a:p>
            <a:r>
              <a:rPr kumimoji="1" lang="en-US" altLang="ja-JP" sz="2220" dirty="0">
                <a:solidFill>
                  <a:schemeClr val="tx1"/>
                </a:solidFill>
              </a:rPr>
              <a:t>- “5” is the number of sample graphs stored for each feature vector</a:t>
            </a:r>
          </a:p>
          <a:p>
            <a:r>
              <a:rPr kumimoji="1" lang="en-US" altLang="ja-JP" sz="2220" dirty="0">
                <a:solidFill>
                  <a:schemeClr val="tx1"/>
                </a:solidFill>
              </a:rPr>
              <a:t>- “100” is an upper bound on the number of resulting graphs</a:t>
            </a:r>
            <a:endParaRPr kumimoji="1" lang="en-US" altLang="ja-JP" sz="2220" dirty="0">
              <a:solidFill>
                <a:schemeClr val="tx1"/>
              </a:solidFill>
            </a:endParaRPr>
          </a:p>
        </p:txBody>
      </p:sp>
      <p:sp>
        <p:nvSpPr>
          <p:cNvPr id="105" name="角丸四角形 104">
            <a:extLst>
              <a:ext uri="{FF2B5EF4-FFF2-40B4-BE49-F238E27FC236}">
                <a16:creationId xmlns:a16="http://schemas.microsoft.com/office/drawing/2014/main" id="{C9ADD31C-6A7C-054D-9A45-4EBE5370D7C0}"/>
              </a:ext>
            </a:extLst>
          </p:cNvPr>
          <p:cNvSpPr/>
          <p:nvPr/>
        </p:nvSpPr>
        <p:spPr>
          <a:xfrm>
            <a:off x="5982097" y="21897165"/>
            <a:ext cx="4843334" cy="2491271"/>
          </a:xfrm>
          <a:prstGeom prst="roundRect">
            <a:avLst/>
          </a:prstGeom>
          <a:noFill/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220" dirty="0">
                <a:solidFill>
                  <a:schemeClr val="tx1"/>
                </a:solidFill>
              </a:rPr>
              <a:t>“</a:t>
            </a:r>
            <a:r>
              <a:rPr kumimoji="1" lang="en-US" altLang="ja-JP" sz="2220" dirty="0" err="1">
                <a:solidFill>
                  <a:schemeClr val="tx1"/>
                </a:solidFill>
              </a:rPr>
              <a:t>OUTPUT.sdf</a:t>
            </a:r>
            <a:r>
              <a:rPr kumimoji="1" lang="en-US" altLang="ja-JP" sz="2220" dirty="0">
                <a:solidFill>
                  <a:schemeClr val="tx1"/>
                </a:solidFill>
              </a:rPr>
              <a:t>” is the final result of this model.</a:t>
            </a:r>
          </a:p>
          <a:p>
            <a:r>
              <a:rPr kumimoji="1" lang="en-US" altLang="ja-JP" sz="2220" dirty="0">
                <a:solidFill>
                  <a:schemeClr val="tx1"/>
                </a:solidFill>
              </a:rPr>
              <a:t>In this example, it has up to 100 cyclic chemical graphs with structure specification given in the file “SPEC.txt”, that have target value “42”.</a:t>
            </a:r>
            <a:endParaRPr kumimoji="1" lang="en-US" altLang="ja-JP" sz="222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539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310</Words>
  <Application>Microsoft Office PowerPoint</Application>
  <PresentationFormat>ユーザー設定</PresentationFormat>
  <Paragraphs>56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Meiryo</vt:lpstr>
      <vt:lpstr>游ゴシック</vt:lpstr>
      <vt:lpstr>游ゴシック Light</vt:lpstr>
      <vt:lpstr>Arial</vt:lpstr>
      <vt:lpstr>Calibri</vt:lpstr>
      <vt:lpstr>Calibri Light</vt:lpstr>
      <vt:lpstr>Courier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HARAGUCHI Kazuya</dc:creator>
  <cp:lastModifiedBy>Shurbevski</cp:lastModifiedBy>
  <cp:revision>32</cp:revision>
  <dcterms:created xsi:type="dcterms:W3CDTF">2021-03-03T02:54:32Z</dcterms:created>
  <dcterms:modified xsi:type="dcterms:W3CDTF">2021-03-25T06:30:09Z</dcterms:modified>
</cp:coreProperties>
</file>