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183600" y="762425"/>
            <a:ext cx="87768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/>
              <a:t>Biophysical modeling for plant growth</a:t>
            </a:r>
            <a:endParaRPr sz="4000"/>
          </a:p>
        </p:txBody>
      </p:sp>
      <p:sp>
        <p:nvSpPr>
          <p:cNvPr id="68" name="Google Shape;68;p13"/>
          <p:cNvSpPr txBox="1"/>
          <p:nvPr>
            <p:ph idx="4294967295" type="subTitle"/>
          </p:nvPr>
        </p:nvSpPr>
        <p:spPr>
          <a:xfrm>
            <a:off x="460950" y="1802823"/>
            <a:ext cx="8222100" cy="5610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700">
                <a:solidFill>
                  <a:schemeClr val="lt1"/>
                </a:solidFill>
              </a:rPr>
              <a:t>A model for the evapotranspiration of the lettuce</a:t>
            </a:r>
            <a:endParaRPr sz="2700">
              <a:solidFill>
                <a:schemeClr val="lt1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950" y="3075075"/>
            <a:ext cx="2406200" cy="127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6838" y="3075075"/>
            <a:ext cx="2406218" cy="12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623350" y="3204101"/>
            <a:ext cx="3897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Luca Ciarimboli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Lorenzo Citterio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Marianna Dell’Otto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What is </a:t>
            </a:r>
            <a:r>
              <a:rPr i="1" lang="it" sz="3500"/>
              <a:t>Agricola Moderna</a:t>
            </a:r>
            <a:r>
              <a:rPr lang="it" sz="3500"/>
              <a:t>?</a:t>
            </a:r>
            <a:endParaRPr sz="35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700800" y="1919075"/>
            <a:ext cx="46833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2000">
                <a:solidFill>
                  <a:srgbClr val="000000"/>
                </a:solidFill>
              </a:rPr>
              <a:t>Agricola Moderna</a:t>
            </a:r>
            <a:r>
              <a:rPr lang="it" sz="2000">
                <a:solidFill>
                  <a:srgbClr val="000000"/>
                </a:solidFill>
              </a:rPr>
              <a:t> is a </a:t>
            </a:r>
            <a:r>
              <a:rPr b="1" lang="it" sz="2000">
                <a:solidFill>
                  <a:srgbClr val="000000"/>
                </a:solidFill>
              </a:rPr>
              <a:t>VERTICAL FARM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2285599" cy="30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3700800" y="3613200"/>
            <a:ext cx="349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95% of water saved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98% of soil saved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No pesticides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700800" y="2571750"/>
            <a:ext cx="45777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Vertically stacked crops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Controlled, protected environment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957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What still has to be improved?</a:t>
            </a:r>
            <a:endParaRPr sz="35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349500" y="3643525"/>
            <a:ext cx="37632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000000"/>
                </a:solidFill>
              </a:rPr>
              <a:t>To predict the mass of water released by crops due to </a:t>
            </a:r>
            <a:r>
              <a:rPr b="1" i="1" lang="it" sz="2000">
                <a:solidFill>
                  <a:srgbClr val="000000"/>
                </a:solidFill>
              </a:rPr>
              <a:t>evapotranspiration</a:t>
            </a:r>
            <a:endParaRPr b="1" i="1" sz="2000"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5249" t="0"/>
          <a:stretch/>
        </p:blipFill>
        <p:spPr>
          <a:xfrm>
            <a:off x="4687450" y="2421362"/>
            <a:ext cx="4006550" cy="20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471900" y="1834525"/>
            <a:ext cx="3860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Maximal optimization is crucial for economic sustainability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 rot="5400000">
            <a:off x="1926900" y="2546725"/>
            <a:ext cx="60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</a:t>
            </a:r>
            <a:endParaRPr b="1" sz="3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39600" y="3181825"/>
            <a:ext cx="318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our goal?</a:t>
            </a:r>
            <a:endParaRPr b="1"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Action plan</a:t>
            </a:r>
            <a:endParaRPr sz="3500"/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8558" r="0" t="0"/>
          <a:stretch/>
        </p:blipFill>
        <p:spPr>
          <a:xfrm>
            <a:off x="576750" y="2275599"/>
            <a:ext cx="4076450" cy="213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792700" y="2039400"/>
            <a:ext cx="4248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it" sz="2000">
                <a:solidFill>
                  <a:srgbClr val="000000"/>
                </a:solidFill>
              </a:rPr>
              <a:t>Simplified cubic cell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792700" y="2571888"/>
            <a:ext cx="396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NS + k-𝜺 model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Model for lettuce growth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FreeFem++ implementation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792700" y="3732600"/>
            <a:ext cx="396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it" sz="2000">
                <a:latin typeface="Roboto"/>
                <a:ea typeface="Roboto"/>
                <a:cs typeface="Roboto"/>
                <a:sym typeface="Roboto"/>
              </a:rPr>
              <a:t>Simulations </a:t>
            </a:r>
            <a:r>
              <a:rPr lang="it" sz="2000">
                <a:latin typeface="Roboto"/>
                <a:ea typeface="Roboto"/>
                <a:cs typeface="Roboto"/>
                <a:sym typeface="Roboto"/>
              </a:rPr>
              <a:t>together</a:t>
            </a:r>
            <a:r>
              <a:rPr lang="it" sz="2000"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i="1" lang="it" sz="2000">
                <a:latin typeface="Roboto"/>
                <a:ea typeface="Roboto"/>
                <a:cs typeface="Roboto"/>
                <a:sym typeface="Roboto"/>
              </a:rPr>
              <a:t>Agricola Moderna</a:t>
            </a:r>
            <a:endParaRPr i="1"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26078" y="20342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500"/>
              <a:t>Thank </a:t>
            </a:r>
            <a:r>
              <a:rPr lang="it" sz="3500"/>
              <a:t>you</a:t>
            </a:r>
            <a:r>
              <a:rPr lang="it" sz="3500"/>
              <a:t>!</a:t>
            </a:r>
            <a:endParaRPr sz="3500"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6950" l="0" r="0" t="39045"/>
          <a:stretch/>
        </p:blipFill>
        <p:spPr>
          <a:xfrm>
            <a:off x="3630551" y="772429"/>
            <a:ext cx="5201050" cy="37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386427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