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SDLC – Release and Maintenance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I choose the coffee theme the most because I write these </a:t>
            </a:r>
            <a:r>
              <a:rPr lang="en-US" sz="2800" dirty="0" err="1"/>
              <a:t>Powerpoints</a:t>
            </a:r>
            <a:r>
              <a:rPr lang="en-US" sz="2800" dirty="0"/>
              <a:t> at 4 in the morning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978B-3341-4705-8981-8770ECB7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and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EB654-08B7-4B75-91D4-4FCAEAFB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548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Features released to Production Environment</a:t>
            </a:r>
          </a:p>
          <a:p>
            <a:pPr lvl="1"/>
            <a:r>
              <a:rPr lang="en-US" dirty="0"/>
              <a:t>Communications to customers</a:t>
            </a:r>
          </a:p>
          <a:p>
            <a:pPr lvl="1"/>
            <a:r>
              <a:rPr lang="en-US" dirty="0"/>
              <a:t>Rollback plan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Deployment</a:t>
            </a:r>
          </a:p>
          <a:p>
            <a:pPr lvl="1"/>
            <a:r>
              <a:rPr lang="en-US" dirty="0"/>
              <a:t>Monitoring</a:t>
            </a:r>
          </a:p>
          <a:p>
            <a:r>
              <a:rPr lang="en-US" dirty="0"/>
              <a:t>Continued Maintenance and Support</a:t>
            </a:r>
          </a:p>
          <a:p>
            <a:pPr lvl="1"/>
            <a:r>
              <a:rPr lang="en-US" dirty="0"/>
              <a:t>Adding bug fix tickets into backlog to be worked into each sprint or addressed immediately</a:t>
            </a:r>
          </a:p>
          <a:p>
            <a:pPr lvl="1"/>
            <a:r>
              <a:rPr lang="en-US" dirty="0"/>
              <a:t>System Support/User Support</a:t>
            </a:r>
          </a:p>
        </p:txBody>
      </p:sp>
    </p:spTree>
    <p:extLst>
      <p:ext uri="{BB962C8B-B14F-4D97-AF65-F5344CB8AC3E}">
        <p14:creationId xmlns:p14="http://schemas.microsoft.com/office/powerpoint/2010/main" val="40298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4B85-441F-457A-A5DA-77E26075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n-US" dirty="0"/>
              <a:t>SDLC Recap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59604106-5FD7-49FE-B248-92359073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/>
          <a:lstStyle/>
          <a:p>
            <a:r>
              <a:rPr lang="en-US" dirty="0"/>
              <a:t>Planning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Testing &amp; Integration</a:t>
            </a:r>
          </a:p>
          <a:p>
            <a:r>
              <a:rPr lang="en-US" dirty="0"/>
              <a:t>Release and Maintenance</a:t>
            </a:r>
          </a:p>
        </p:txBody>
      </p:sp>
      <p:pic>
        <p:nvPicPr>
          <p:cNvPr id="1026" name="Picture 2" descr="Software Development Life Cycle (SDLC) - Big water Consulting">
            <a:extLst>
              <a:ext uri="{FF2B5EF4-FFF2-40B4-BE49-F238E27FC236}">
                <a16:creationId xmlns:a16="http://schemas.microsoft.com/office/drawing/2014/main" id="{ABEE3451-7412-4685-A6D6-909D8DEE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6839" y="1782539"/>
            <a:ext cx="4465861" cy="446586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4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8720-0EAB-4AD9-84CA-1102758B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3C264-A93D-4A8B-9593-C68D573E7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and Familiarization</a:t>
            </a:r>
          </a:p>
          <a:p>
            <a:pPr lvl="1"/>
            <a:r>
              <a:rPr lang="en-US" dirty="0"/>
              <a:t>Initial client request (“Project Brief” or “Initial Proposal”)</a:t>
            </a:r>
          </a:p>
          <a:p>
            <a:pPr lvl="1"/>
            <a:r>
              <a:rPr lang="en-US" dirty="0"/>
              <a:t>Viability</a:t>
            </a:r>
          </a:p>
          <a:p>
            <a:pPr lvl="2"/>
            <a:r>
              <a:rPr lang="en-US" dirty="0"/>
              <a:t>Can/should we do it?</a:t>
            </a:r>
          </a:p>
          <a:p>
            <a:pPr lvl="1"/>
            <a:r>
              <a:rPr lang="en-US" dirty="0"/>
              <a:t>Feasibility</a:t>
            </a:r>
          </a:p>
          <a:p>
            <a:pPr lvl="2"/>
            <a:r>
              <a:rPr lang="en-US" dirty="0"/>
              <a:t>Technical Feasibility study</a:t>
            </a:r>
          </a:p>
          <a:p>
            <a:pPr lvl="2"/>
            <a:r>
              <a:rPr lang="en-US" dirty="0"/>
              <a:t>Economic Feasibility study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1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FADE-4EE9-4054-8A2B-97604C25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anchor="ctr">
            <a:normAutofit/>
          </a:bodyPr>
          <a:lstStyle/>
          <a:p>
            <a:r>
              <a:rPr lang="en-US" dirty="0"/>
              <a:t>Planning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21EE82-AFFB-4272-BB63-282823D5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818" y="1753929"/>
            <a:ext cx="9987715" cy="449447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24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A0F2-89D5-4F78-BF5E-106EF0CC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5465064"/>
            <a:ext cx="10353762" cy="1261872"/>
          </a:xfrm>
        </p:spPr>
        <p:txBody>
          <a:bodyPr>
            <a:normAutofit/>
          </a:bodyPr>
          <a:lstStyle/>
          <a:p>
            <a:r>
              <a:rPr lang="en-US" sz="3200" dirty="0"/>
              <a:t>Output will be the Software Requirements Specification (SRS)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3BBB-C138-41D7-A358-E09CE022DA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 requirements</a:t>
            </a:r>
          </a:p>
          <a:p>
            <a:pPr lvl="1"/>
            <a:r>
              <a:rPr lang="en-US" dirty="0"/>
              <a:t>Business Requirements</a:t>
            </a:r>
          </a:p>
          <a:p>
            <a:pPr lvl="1"/>
            <a:r>
              <a:rPr lang="en-US" dirty="0"/>
              <a:t>Product Design</a:t>
            </a:r>
          </a:p>
          <a:p>
            <a:pPr lvl="2"/>
            <a:r>
              <a:rPr lang="en-US" dirty="0"/>
              <a:t>Epics, stories</a:t>
            </a:r>
          </a:p>
          <a:p>
            <a:pPr lvl="2"/>
            <a:r>
              <a:rPr lang="en-US" dirty="0"/>
              <a:t>User Acceptance Criteria</a:t>
            </a:r>
          </a:p>
          <a:p>
            <a:pPr lvl="1"/>
            <a:r>
              <a:rPr lang="en-US" dirty="0"/>
              <a:t>Functional and Non-functional requirements</a:t>
            </a:r>
          </a:p>
          <a:p>
            <a:pPr lvl="1"/>
            <a:r>
              <a:rPr lang="en-US" dirty="0"/>
              <a:t>KPIs</a:t>
            </a:r>
          </a:p>
          <a:p>
            <a:pPr lvl="2"/>
            <a:r>
              <a:rPr lang="en-US" dirty="0"/>
              <a:t>Initial Pointing</a:t>
            </a:r>
          </a:p>
          <a:p>
            <a:pPr lvl="2"/>
            <a:r>
              <a:rPr lang="en-US" dirty="0"/>
              <a:t>Performance metrics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D3178-42A3-46E8-AE9A-F766A06DAD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Estimated Schedule</a:t>
            </a:r>
          </a:p>
          <a:p>
            <a:pPr lvl="1"/>
            <a:r>
              <a:rPr lang="en-US" dirty="0"/>
              <a:t># Sprints based on point estimate</a:t>
            </a:r>
          </a:p>
          <a:p>
            <a:pPr lvl="1"/>
            <a:r>
              <a:rPr lang="en-US" dirty="0"/>
              <a:t>Milestones / Releases</a:t>
            </a:r>
          </a:p>
          <a:p>
            <a:r>
              <a:rPr lang="en-US" dirty="0"/>
              <a:t>Create Estimated Budget</a:t>
            </a:r>
          </a:p>
          <a:p>
            <a:r>
              <a:rPr lang="en-US" dirty="0"/>
              <a:t>Allocate resources</a:t>
            </a:r>
          </a:p>
          <a:p>
            <a:pPr lvl="1"/>
            <a:r>
              <a:rPr lang="en-US" dirty="0"/>
              <a:t>People</a:t>
            </a:r>
          </a:p>
          <a:p>
            <a:pPr lvl="1"/>
            <a:r>
              <a:rPr lang="en-US" dirty="0"/>
              <a:t>Money</a:t>
            </a:r>
          </a:p>
          <a:p>
            <a:pPr lvl="1"/>
            <a:r>
              <a:rPr lang="en-US" dirty="0"/>
              <a:t>Other Resources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634F8-CFCD-4A5D-A1F1-FB547559EE30}"/>
              </a:ext>
            </a:extLst>
          </p:cNvPr>
          <p:cNvSpPr txBox="1">
            <a:spLocks/>
          </p:cNvSpPr>
          <p:nvPr/>
        </p:nvSpPr>
        <p:spPr>
          <a:xfrm>
            <a:off x="924443" y="655320"/>
            <a:ext cx="1035376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70106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37B3-A09C-45DD-A48D-3EA10B69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1692-308F-4301-BE5A-27E6569C1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45920"/>
            <a:ext cx="10353762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Technical Design is fleshed out</a:t>
            </a:r>
          </a:p>
          <a:p>
            <a:pPr lvl="1"/>
            <a:r>
              <a:rPr lang="en-US" dirty="0"/>
              <a:t>Potentially multiple different designs could be created to achieve user stories</a:t>
            </a:r>
          </a:p>
          <a:p>
            <a:pPr lvl="1"/>
            <a:r>
              <a:rPr lang="en-US" dirty="0"/>
              <a:t>Designs are documented in a Software Design Specification (SDS)</a:t>
            </a:r>
          </a:p>
          <a:p>
            <a:pPr lvl="2"/>
            <a:r>
              <a:rPr lang="en-US" dirty="0"/>
              <a:t>Purpose, Scope, Objectives (Epics)</a:t>
            </a:r>
          </a:p>
          <a:p>
            <a:pPr lvl="2"/>
            <a:r>
              <a:rPr lang="en-US" dirty="0"/>
              <a:t>User / Hardware / Software interfaces (sketches, wireframes, descriptions)</a:t>
            </a:r>
          </a:p>
          <a:p>
            <a:pPr lvl="2"/>
            <a:r>
              <a:rPr lang="en-US" dirty="0"/>
              <a:t>Logic / Functionality / Design Considerations (flowcharts, diagrams, pseudocode, User Stories)</a:t>
            </a:r>
          </a:p>
          <a:p>
            <a:pPr lvl="2"/>
            <a:r>
              <a:rPr lang="en-US" dirty="0"/>
              <a:t>Technical Details</a:t>
            </a:r>
          </a:p>
          <a:p>
            <a:pPr lvl="2"/>
            <a:r>
              <a:rPr lang="en-US" dirty="0"/>
              <a:t>Milestones, Constraints, Assumptions/Dependencies</a:t>
            </a:r>
          </a:p>
          <a:p>
            <a:pPr lvl="1"/>
            <a:r>
              <a:rPr lang="en-US" dirty="0"/>
              <a:t>The DDS is then used to break down User Stories into technical tasks</a:t>
            </a:r>
          </a:p>
          <a:p>
            <a:pPr lvl="2"/>
            <a:r>
              <a:rPr lang="en-US" dirty="0"/>
              <a:t>Still high level</a:t>
            </a:r>
          </a:p>
          <a:p>
            <a:pPr lvl="2"/>
            <a:r>
              <a:rPr lang="en-US" dirty="0"/>
              <a:t>May create further stories as functionality is recognized and required</a:t>
            </a:r>
          </a:p>
          <a:p>
            <a:r>
              <a:rPr lang="en-US" dirty="0"/>
              <a:t>Design must be OK’d by stakeholders before continuing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707B-E35A-409F-9593-5742AEF1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0044-F297-48F2-B3B6-CBDA70BED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Each Sprint</a:t>
            </a:r>
          </a:p>
          <a:p>
            <a:pPr lvl="1"/>
            <a:r>
              <a:rPr lang="en-US" dirty="0"/>
              <a:t>Tickets are triaged</a:t>
            </a:r>
          </a:p>
          <a:p>
            <a:pPr lvl="2"/>
            <a:r>
              <a:rPr lang="en-US" dirty="0"/>
              <a:t>Technical tasks fleshed out based on SDS and User Acceptance Criteria</a:t>
            </a:r>
          </a:p>
          <a:p>
            <a:pPr lvl="2"/>
            <a:r>
              <a:rPr lang="en-US" dirty="0"/>
              <a:t>User Acceptance Test Cases are written based on User Acceptance Criteria</a:t>
            </a:r>
          </a:p>
          <a:p>
            <a:pPr lvl="1"/>
            <a:r>
              <a:rPr lang="en-US" dirty="0"/>
              <a:t>Tickets added to upcoming sprints based on logical order / point values</a:t>
            </a:r>
          </a:p>
        </p:txBody>
      </p:sp>
    </p:spTree>
    <p:extLst>
      <p:ext uri="{BB962C8B-B14F-4D97-AF65-F5344CB8AC3E}">
        <p14:creationId xmlns:p14="http://schemas.microsoft.com/office/powerpoint/2010/main" val="206241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0DE6-1D3A-4030-B908-6867CE02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B1A1-454E-48B9-8EE3-4133A638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During Sprint</a:t>
            </a:r>
          </a:p>
          <a:p>
            <a:pPr lvl="1"/>
            <a:r>
              <a:rPr lang="en-US" dirty="0"/>
              <a:t>Tickets are claimed/assigned</a:t>
            </a:r>
          </a:p>
          <a:p>
            <a:pPr lvl="1"/>
            <a:r>
              <a:rPr lang="en-US" dirty="0"/>
              <a:t>Tickets are developed</a:t>
            </a:r>
          </a:p>
          <a:p>
            <a:pPr lvl="2"/>
            <a:r>
              <a:rPr lang="en-US" dirty="0"/>
              <a:t>Code written / UI made</a:t>
            </a:r>
          </a:p>
          <a:p>
            <a:pPr lvl="2"/>
            <a:r>
              <a:rPr lang="en-US" dirty="0"/>
              <a:t>Unit Tests created/updated</a:t>
            </a:r>
          </a:p>
          <a:p>
            <a:pPr lvl="2"/>
            <a:r>
              <a:rPr lang="en-US" dirty="0"/>
              <a:t>Unit Testing / Integration Testing</a:t>
            </a:r>
          </a:p>
          <a:p>
            <a:pPr lvl="1"/>
            <a:r>
              <a:rPr lang="en-US" dirty="0"/>
              <a:t>Tickets are tested</a:t>
            </a:r>
          </a:p>
          <a:p>
            <a:pPr lvl="2"/>
            <a:r>
              <a:rPr lang="en-US" dirty="0"/>
              <a:t>Regression Testing</a:t>
            </a:r>
          </a:p>
          <a:p>
            <a:pPr lvl="2"/>
            <a:r>
              <a:rPr lang="en-US" dirty="0"/>
              <a:t>User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128144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D5E0-3AF3-48E9-ABB9-895A6DD4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2DCE4-8C55-47E0-89C0-92CBE95FB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of Sprint</a:t>
            </a:r>
          </a:p>
          <a:p>
            <a:pPr lvl="1"/>
            <a:r>
              <a:rPr lang="en-US" dirty="0"/>
              <a:t>New features/functionality demonstrated to user</a:t>
            </a:r>
          </a:p>
          <a:p>
            <a:pPr lvl="2"/>
            <a:r>
              <a:rPr lang="en-US" dirty="0"/>
              <a:t>User accepts, dismisses, or sends back work</a:t>
            </a:r>
          </a:p>
          <a:p>
            <a:pPr lvl="1"/>
            <a:r>
              <a:rPr lang="en-US" dirty="0"/>
              <a:t>Preparation/Integration of features into production environment</a:t>
            </a:r>
          </a:p>
          <a:p>
            <a:pPr lvl="1"/>
            <a:r>
              <a:rPr lang="en-US" dirty="0"/>
              <a:t>Team Retrospective</a:t>
            </a:r>
          </a:p>
          <a:p>
            <a:pPr lvl="1"/>
            <a:r>
              <a:rPr lang="en-US" dirty="0"/>
              <a:t>Begin triage/assignment of next sprints’ tickets</a:t>
            </a:r>
          </a:p>
        </p:txBody>
      </p:sp>
    </p:spTree>
    <p:extLst>
      <p:ext uri="{BB962C8B-B14F-4D97-AF65-F5344CB8AC3E}">
        <p14:creationId xmlns:p14="http://schemas.microsoft.com/office/powerpoint/2010/main" val="2541703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{D117B6DE-E970-4489-94F8-37F289E598C1}tf12214701_win32</Template>
  <TotalTime>176</TotalTime>
  <Words>385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Goudy Old Style</vt:lpstr>
      <vt:lpstr>Wingdings 2</vt:lpstr>
      <vt:lpstr>SlateVTI</vt:lpstr>
      <vt:lpstr>SDLC – Release and Maintenance</vt:lpstr>
      <vt:lpstr>SDLC Recap</vt:lpstr>
      <vt:lpstr>Planning</vt:lpstr>
      <vt:lpstr>Planning</vt:lpstr>
      <vt:lpstr>Output will be the Software Requirements Specification (SRS)</vt:lpstr>
      <vt:lpstr>Design</vt:lpstr>
      <vt:lpstr>Implementation</vt:lpstr>
      <vt:lpstr>Implementation and Testing</vt:lpstr>
      <vt:lpstr>Testing and Integration</vt:lpstr>
      <vt:lpstr>Deployment and Maintenance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– Release and Maintenance</dc:title>
  <dc:creator>Kessler,Dorene</dc:creator>
  <cp:lastModifiedBy>Kessler,Dorene</cp:lastModifiedBy>
  <cp:revision>1</cp:revision>
  <dcterms:created xsi:type="dcterms:W3CDTF">2021-12-02T04:30:47Z</dcterms:created>
  <dcterms:modified xsi:type="dcterms:W3CDTF">2021-12-02T07:27:12Z</dcterms:modified>
</cp:coreProperties>
</file>