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74" r:id="rId5"/>
    <p:sldId id="307" r:id="rId6"/>
    <p:sldId id="326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25" r:id="rId17"/>
    <p:sldId id="318" r:id="rId18"/>
    <p:sldId id="327" r:id="rId19"/>
    <p:sldId id="319" r:id="rId20"/>
    <p:sldId id="320" r:id="rId21"/>
    <p:sldId id="321" r:id="rId22"/>
    <p:sldId id="322" r:id="rId23"/>
    <p:sldId id="323" r:id="rId24"/>
    <p:sldId id="328" r:id="rId25"/>
    <p:sldId id="32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68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Assessing the solution in relation to the customer and the business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Determining the feasibility of a project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Defining the scope and Requirements of the project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Assessing the solution in relation to the customer and the business</a:t>
          </a:r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Determining the feasibility of a project</a:t>
          </a:r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777475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Defining the scope and Requirements of the project</a:t>
          </a:r>
        </a:p>
      </dsp:txBody>
      <dsp:txXfrm>
        <a:off x="7717162" y="276189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14-Sep-21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14-Sep-21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Planning Stage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1196-76AF-449A-BE9F-4AB684E4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B347-D6F2-4F05-A335-0D421E62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customer says their employee turnover is high.  Can you implement a solution to reduce this?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this sufficient information that a solution is attainable?</a:t>
            </a:r>
          </a:p>
        </p:txBody>
      </p:sp>
    </p:spTree>
    <p:extLst>
      <p:ext uri="{BB962C8B-B14F-4D97-AF65-F5344CB8AC3E}">
        <p14:creationId xmlns:p14="http://schemas.microsoft.com/office/powerpoint/2010/main" val="318020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8862-E692-416A-B9A1-6CFE39BF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A300-CC86-4A0B-B42B-2A4A5575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Customer says they want to create an application that will revolutionize travel.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this sufficient information that a solution is attainable?</a:t>
            </a:r>
          </a:p>
        </p:txBody>
      </p:sp>
    </p:spTree>
    <p:extLst>
      <p:ext uri="{BB962C8B-B14F-4D97-AF65-F5344CB8AC3E}">
        <p14:creationId xmlns:p14="http://schemas.microsoft.com/office/powerpoint/2010/main" val="294808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E586-1CAF-4711-AD6A-944D37B6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do we have capacity?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F32F0-60E4-4CED-82F1-6321B3B9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company have enough resources to take on this new project?</a:t>
            </a:r>
          </a:p>
          <a:p>
            <a:pPr lvl="1"/>
            <a:r>
              <a:rPr lang="en-US" dirty="0"/>
              <a:t>Are there currently enough developers to work on this? Do they have enough time?</a:t>
            </a:r>
          </a:p>
          <a:p>
            <a:pPr lvl="1"/>
            <a:r>
              <a:rPr lang="en-US" dirty="0"/>
              <a:t>Are there other resources required?  Can we acquire them?</a:t>
            </a:r>
          </a:p>
        </p:txBody>
      </p:sp>
    </p:spTree>
    <p:extLst>
      <p:ext uri="{BB962C8B-B14F-4D97-AF65-F5344CB8AC3E}">
        <p14:creationId xmlns:p14="http://schemas.microsoft.com/office/powerpoint/2010/main" val="400911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AFD7-BB05-4074-AE9D-4D8BB109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Viable?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1431-329F-45CE-95A6-6BA76F2E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other potential reasons do we have for selecting to do this project?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Who would decide?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2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0427-281B-4E03-9BB4-AE614AF4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Is it viable?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5912-6160-40CD-BFC4-EC2DB8A3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other criteria can also go into deciding the viability of a new project (especially internal projects), such as</a:t>
            </a:r>
          </a:p>
          <a:p>
            <a:pPr lvl="1"/>
            <a:r>
              <a:rPr lang="en-US" dirty="0"/>
              <a:t>Return on Investment (ROI)</a:t>
            </a:r>
          </a:p>
          <a:p>
            <a:pPr lvl="1"/>
            <a:r>
              <a:rPr lang="en-US" dirty="0"/>
              <a:t>Improving Operations (Efficiency, Savings)</a:t>
            </a:r>
          </a:p>
          <a:p>
            <a:pPr lvl="1"/>
            <a:r>
              <a:rPr lang="en-US" dirty="0"/>
              <a:t>Legal Requirements</a:t>
            </a:r>
          </a:p>
          <a:p>
            <a:pPr lvl="1"/>
            <a:r>
              <a:rPr lang="en-US" dirty="0"/>
              <a:t>Seniority of the person requesting said project</a:t>
            </a:r>
          </a:p>
          <a:p>
            <a:pPr lvl="1"/>
            <a:r>
              <a:rPr lang="en-US" dirty="0"/>
              <a:t>Increased Employee or Customer Satisfaction</a:t>
            </a:r>
          </a:p>
          <a:p>
            <a:pPr lvl="1"/>
            <a:r>
              <a:rPr lang="en-US" dirty="0"/>
              <a:t>Risk Reduction (patching old software, securing data,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280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694-6EC2-4B28-A623-C2D00648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Planning Phase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723C7-BBD1-40BC-A2CD-EFFD60F8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3" y="1758768"/>
            <a:ext cx="116300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4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F5A8-2CD3-4008-A365-467B8C04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feasibility of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586C-FCC0-47FC-84A0-DD2EC536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a project has made it past the initial filters, it is then looked at to determine whether the business can actually accomplish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is a “Feasibility Study” (may also be known as a “Business Case” or “Risk Analysis”)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0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0493-0242-4022-82B6-9D8C648F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79B5-6B9D-4253-A333-51CC52DC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the technical feasibility of a project, a business needs to look at:</a:t>
            </a:r>
          </a:p>
          <a:p>
            <a:pPr lvl="1"/>
            <a:r>
              <a:rPr lang="en-US" dirty="0"/>
              <a:t>Its familiarity with the application</a:t>
            </a:r>
          </a:p>
          <a:p>
            <a:pPr lvl="1"/>
            <a:r>
              <a:rPr lang="en-US" dirty="0"/>
              <a:t>Its familiarity with the technologies involved</a:t>
            </a:r>
          </a:p>
          <a:p>
            <a:pPr lvl="1"/>
            <a:r>
              <a:rPr lang="en-US" dirty="0"/>
              <a:t>Review the size of the project</a:t>
            </a:r>
          </a:p>
          <a:p>
            <a:pPr lvl="1"/>
            <a:r>
              <a:rPr lang="en-US" dirty="0"/>
              <a:t>Check the solution’s compatibility with existing systems</a:t>
            </a:r>
          </a:p>
        </p:txBody>
      </p:sp>
    </p:spTree>
    <p:extLst>
      <p:ext uri="{BB962C8B-B14F-4D97-AF65-F5344CB8AC3E}">
        <p14:creationId xmlns:p14="http://schemas.microsoft.com/office/powerpoint/2010/main" val="2631358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FC65-DF6A-4C5F-90CD-341AF30F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5516-95B5-4C25-92DB-2C1EA934E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the organizational feasibility of a project, a business needs to look at:</a:t>
            </a:r>
          </a:p>
          <a:p>
            <a:pPr lvl="1"/>
            <a:r>
              <a:rPr lang="en-US" dirty="0"/>
              <a:t>What do the project stakeholders think?</a:t>
            </a:r>
          </a:p>
          <a:p>
            <a:pPr lvl="2"/>
            <a:r>
              <a:rPr lang="en-US" dirty="0"/>
              <a:t>Senior management</a:t>
            </a:r>
          </a:p>
          <a:p>
            <a:pPr lvl="2"/>
            <a:r>
              <a:rPr lang="en-US" dirty="0"/>
              <a:t>Software Architect</a:t>
            </a:r>
          </a:p>
          <a:p>
            <a:pPr lvl="2"/>
            <a:r>
              <a:rPr lang="en-US" dirty="0"/>
              <a:t>The Subject Matter Experts</a:t>
            </a:r>
          </a:p>
          <a:p>
            <a:pPr lvl="2"/>
            <a:r>
              <a:rPr lang="en-US" dirty="0"/>
              <a:t>The Quality Assurance Officer</a:t>
            </a:r>
          </a:p>
          <a:p>
            <a:pPr lvl="2"/>
            <a:r>
              <a:rPr lang="en-US" dirty="0"/>
              <a:t>Can it be done?</a:t>
            </a:r>
          </a:p>
          <a:p>
            <a:pPr lvl="2"/>
            <a:r>
              <a:rPr lang="en-US" dirty="0"/>
              <a:t>Does it align with the business vision?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80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6553-2ADE-4248-98E5-A16C5E67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CB49-D54E-4F02-97C8-F4F734CB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the economic feasibility of a project, a business needs to look at:</a:t>
            </a:r>
          </a:p>
          <a:p>
            <a:pPr lvl="1"/>
            <a:r>
              <a:rPr lang="en-US" dirty="0"/>
              <a:t>Development Costs</a:t>
            </a:r>
          </a:p>
          <a:p>
            <a:pPr lvl="1"/>
            <a:r>
              <a:rPr lang="en-US" dirty="0"/>
              <a:t>Annual Operating Costs</a:t>
            </a:r>
          </a:p>
          <a:p>
            <a:pPr lvl="1"/>
            <a:r>
              <a:rPr lang="en-US" dirty="0"/>
              <a:t>Return on Investment</a:t>
            </a:r>
          </a:p>
          <a:p>
            <a:pPr lvl="1"/>
            <a:r>
              <a:rPr lang="en-US" dirty="0"/>
              <a:t>Break-Even period</a:t>
            </a:r>
          </a:p>
          <a:p>
            <a:pPr lvl="1"/>
            <a:r>
              <a:rPr lang="en-US" dirty="0"/>
              <a:t>Intangible Costs and benefits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9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planning stage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352171"/>
              </p:ext>
            </p:extLst>
          </p:nvPr>
        </p:nvGraphicFramePr>
        <p:xfrm>
          <a:off x="580858" y="2858724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7E5323-4D04-4B28-8F46-042A0FAB7038}"/>
              </a:ext>
            </a:extLst>
          </p:cNvPr>
          <p:cNvSpPr txBox="1"/>
          <p:nvPr/>
        </p:nvSpPr>
        <p:spPr>
          <a:xfrm>
            <a:off x="712032" y="1890876"/>
            <a:ext cx="8334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planning stage of SDLC is dedicated to preparing the groundwork for the project.</a:t>
            </a:r>
          </a:p>
          <a:p>
            <a:endParaRPr lang="en-US" dirty="0"/>
          </a:p>
          <a:p>
            <a:r>
              <a:rPr lang="en-US" dirty="0"/>
              <a:t>The primary areas of the planning stage are:</a:t>
            </a:r>
          </a:p>
        </p:txBody>
      </p: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B029-A448-4A37-8F16-94989614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Scope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6A31-02E2-4243-80AC-7AF8A332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the project passes the feasibility study you are ready to fully outline what you are building</a:t>
            </a:r>
          </a:p>
          <a:p>
            <a:r>
              <a:rPr lang="en-US" dirty="0"/>
              <a:t>This outline is called the “Software Requirements Specification” (SRS)</a:t>
            </a:r>
          </a:p>
          <a:p>
            <a:r>
              <a:rPr lang="en-US" dirty="0"/>
              <a:t>In the SRS we will capture the following:</a:t>
            </a:r>
          </a:p>
          <a:p>
            <a:pPr lvl="1"/>
            <a:r>
              <a:rPr lang="en-US" dirty="0"/>
              <a:t>The purpose</a:t>
            </a:r>
          </a:p>
          <a:p>
            <a:pPr lvl="1"/>
            <a:r>
              <a:rPr lang="en-US" dirty="0"/>
              <a:t>The Scope</a:t>
            </a:r>
          </a:p>
          <a:p>
            <a:pPr lvl="1"/>
            <a:r>
              <a:rPr lang="en-US" dirty="0"/>
              <a:t>Any specific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3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4814-BD01-42D6-B72B-921B964E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create an SRS Document?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B81A-CC11-4FC4-B542-B4EC8AA5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document is the true foundation for your entire project</a:t>
            </a:r>
          </a:p>
          <a:p>
            <a:r>
              <a:rPr lang="en-US" dirty="0"/>
              <a:t>It’s used to provide critical information to every team on the project</a:t>
            </a:r>
          </a:p>
          <a:p>
            <a:pPr lvl="1"/>
            <a:r>
              <a:rPr lang="en-US" dirty="0"/>
              <a:t>Development</a:t>
            </a:r>
          </a:p>
          <a:p>
            <a:pPr lvl="1"/>
            <a:r>
              <a:rPr lang="en-US" dirty="0"/>
              <a:t>Quality Assurance</a:t>
            </a:r>
          </a:p>
          <a:p>
            <a:pPr lvl="1"/>
            <a:r>
              <a:rPr lang="en-US" dirty="0"/>
              <a:t>Operations</a:t>
            </a:r>
          </a:p>
          <a:p>
            <a:pPr lvl="1"/>
            <a:r>
              <a:rPr lang="en-US" dirty="0"/>
              <a:t>Maintenance</a:t>
            </a:r>
          </a:p>
          <a:p>
            <a:r>
              <a:rPr lang="en-US" dirty="0"/>
              <a:t>It is the single source of truth the rest of the project stems from</a:t>
            </a:r>
          </a:p>
          <a:p>
            <a:r>
              <a:rPr lang="en-US" dirty="0"/>
              <a:t>For the reasons above, it saves development time and cost</a:t>
            </a:r>
          </a:p>
        </p:txBody>
      </p:sp>
    </p:spTree>
    <p:extLst>
      <p:ext uri="{BB962C8B-B14F-4D97-AF65-F5344CB8AC3E}">
        <p14:creationId xmlns:p14="http://schemas.microsoft.com/office/powerpoint/2010/main" val="98332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6E4B-1ABA-4539-8E2A-3AB77B7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captured in an </a:t>
            </a:r>
            <a:r>
              <a:rPr lang="en-US" dirty="0" err="1"/>
              <a:t>srs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E981-CCF0-4ED4-A697-6EA9EDFE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3511123" cy="4127392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Definitions and Acronyms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User Needs</a:t>
            </a:r>
          </a:p>
          <a:p>
            <a:r>
              <a:rPr lang="en-US" dirty="0"/>
              <a:t>Assumptions and Dependencies</a:t>
            </a:r>
          </a:p>
          <a:p>
            <a:r>
              <a:rPr lang="en-US" dirty="0"/>
              <a:t>Specific Requirements</a:t>
            </a:r>
          </a:p>
          <a:p>
            <a:pPr lvl="1"/>
            <a:r>
              <a:rPr lang="en-US" dirty="0"/>
              <a:t>Functional Requirements</a:t>
            </a:r>
          </a:p>
          <a:p>
            <a:pPr lvl="1"/>
            <a:r>
              <a:rPr lang="en-US" dirty="0"/>
              <a:t>Interface Requirements</a:t>
            </a:r>
          </a:p>
          <a:p>
            <a:pPr lvl="1"/>
            <a:r>
              <a:rPr lang="en-US" dirty="0"/>
              <a:t>Nonfunctional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78309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694-6EC2-4B28-A623-C2D00648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Planning Phase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723C7-BBD1-40BC-A2CD-EFFD60F8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3" y="1758768"/>
            <a:ext cx="116300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4782-51AC-4BA1-A63E-161BEC2F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value of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FA36-14F6-4232-807A-99874C72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is evaluating whether creating the solution will:</a:t>
            </a:r>
          </a:p>
          <a:p>
            <a:pPr lvl="1"/>
            <a:r>
              <a:rPr lang="en-US" dirty="0"/>
              <a:t>Provide value to the Customer</a:t>
            </a:r>
          </a:p>
          <a:p>
            <a:pPr lvl="1"/>
            <a:r>
              <a:rPr lang="en-US" dirty="0"/>
              <a:t>Provide value to the Business</a:t>
            </a:r>
          </a:p>
          <a:p>
            <a:pPr lvl="1"/>
            <a:r>
              <a:rPr lang="en-US" dirty="0"/>
              <a:t>Is actually accomplishable</a:t>
            </a:r>
          </a:p>
          <a:p>
            <a:pPr lvl="1"/>
            <a:endParaRPr lang="en-US" dirty="0"/>
          </a:p>
          <a:p>
            <a:r>
              <a:rPr lang="en-US" dirty="0"/>
              <a:t>To determine this we’ll ask ourselves a few questions</a:t>
            </a:r>
          </a:p>
        </p:txBody>
      </p:sp>
    </p:spTree>
    <p:extLst>
      <p:ext uri="{BB962C8B-B14F-4D97-AF65-F5344CB8AC3E}">
        <p14:creationId xmlns:p14="http://schemas.microsoft.com/office/powerpoint/2010/main" val="142954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4E5D-BFFF-47E1-88FC-163989C9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should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4986-4B66-4877-96E8-0CE3D14D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Once receiving the client brief, your software company should begin by asking: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Is the business problem clear enough and can it likely be solved using technology?</a:t>
            </a:r>
            <a:br>
              <a:rPr lang="en-US" sz="2400" dirty="0"/>
            </a:br>
            <a:endParaRPr lang="en-US" sz="2400" dirty="0"/>
          </a:p>
          <a:p>
            <a:r>
              <a:rPr lang="en-US" dirty="0"/>
              <a:t>Initial discussions with customers generally reveal two different realizations</a:t>
            </a:r>
          </a:p>
          <a:p>
            <a:pPr lvl="1"/>
            <a:r>
              <a:rPr lang="en-US" sz="1700" dirty="0"/>
              <a:t>They have a problem you can possibly solve successfully with technology, or</a:t>
            </a:r>
          </a:p>
          <a:p>
            <a:pPr lvl="1"/>
            <a:r>
              <a:rPr lang="en-US" sz="1700" dirty="0"/>
              <a:t>They have a problem you don’t understand or cannot be solved by technology</a:t>
            </a:r>
          </a:p>
          <a:p>
            <a:pPr lvl="1"/>
            <a:endParaRPr lang="en-US" dirty="0"/>
          </a:p>
          <a:p>
            <a:r>
              <a:rPr lang="en-US" dirty="0"/>
              <a:t>In the second realization, you have to be strong enough to say NO, you cannot proceed with an engagement until you have the potential to reach a successful outcome</a:t>
            </a:r>
          </a:p>
        </p:txBody>
      </p:sp>
    </p:spTree>
    <p:extLst>
      <p:ext uri="{BB962C8B-B14F-4D97-AF65-F5344CB8AC3E}">
        <p14:creationId xmlns:p14="http://schemas.microsoft.com/office/powerpoint/2010/main" val="90187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08EF-37DA-479C-AD18-5C50BDC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it be solved with Technology?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A6FA-1427-42EF-9483-FB584636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4845247" cy="2366047"/>
          </a:xfrm>
        </p:spPr>
        <p:txBody>
          <a:bodyPr/>
          <a:lstStyle/>
          <a:p>
            <a:r>
              <a:rPr lang="en-US" dirty="0"/>
              <a:t>Characteristics of a problem that is solvable with IT:</a:t>
            </a:r>
          </a:p>
          <a:p>
            <a:pPr lvl="1"/>
            <a:r>
              <a:rPr lang="en-US" dirty="0"/>
              <a:t>You understand the problem the client is facing or the goal they want to achieve</a:t>
            </a:r>
          </a:p>
          <a:p>
            <a:pPr lvl="1"/>
            <a:r>
              <a:rPr lang="en-US" dirty="0"/>
              <a:t>Customer names the technology they want you to implement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C34F9-2765-462E-B448-B4D87E022AA0}"/>
              </a:ext>
            </a:extLst>
          </p:cNvPr>
          <p:cNvSpPr txBox="1">
            <a:spLocks/>
          </p:cNvSpPr>
          <p:nvPr/>
        </p:nvSpPr>
        <p:spPr>
          <a:xfrm>
            <a:off x="5927684" y="2103569"/>
            <a:ext cx="4845247" cy="236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Characteristics of a problem that is </a:t>
            </a:r>
            <a:r>
              <a:rPr lang="en-US" b="1" dirty="0"/>
              <a:t>NOT </a:t>
            </a:r>
            <a:r>
              <a:rPr lang="en-US" dirty="0"/>
              <a:t>solvable with IT:</a:t>
            </a:r>
          </a:p>
          <a:p>
            <a:pPr lvl="1"/>
            <a:r>
              <a:rPr lang="en-US" dirty="0"/>
              <a:t>Client goal is nebulous, vague, or unrealistic</a:t>
            </a:r>
          </a:p>
          <a:p>
            <a:pPr lvl="1"/>
            <a:r>
              <a:rPr lang="en-US" dirty="0"/>
              <a:t>The problem is exclusively human-based</a:t>
            </a:r>
          </a:p>
        </p:txBody>
      </p:sp>
    </p:spTree>
    <p:extLst>
      <p:ext uri="{BB962C8B-B14F-4D97-AF65-F5344CB8AC3E}">
        <p14:creationId xmlns:p14="http://schemas.microsoft.com/office/powerpoint/2010/main" val="426003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B857-8E7E-45E2-950C-14C20A96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BD9B-8055-4CF5-BF24-7161A5173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says they take orders in store but would like to be able to take orders online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this sufficient information that a solution is attainable?</a:t>
            </a:r>
          </a:p>
        </p:txBody>
      </p:sp>
    </p:spTree>
    <p:extLst>
      <p:ext uri="{BB962C8B-B14F-4D97-AF65-F5344CB8AC3E}">
        <p14:creationId xmlns:p14="http://schemas.microsoft.com/office/powerpoint/2010/main" val="37060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69D7-7891-4443-8DFE-D16E0727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6E9B-FCA2-4546-8088-BA1BD971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restaurant owner says they want to break into the online jewelry sales and want an application written for that.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this sufficient information that a solution is attainable?</a:t>
            </a:r>
          </a:p>
        </p:txBody>
      </p:sp>
    </p:spTree>
    <p:extLst>
      <p:ext uri="{BB962C8B-B14F-4D97-AF65-F5344CB8AC3E}">
        <p14:creationId xmlns:p14="http://schemas.microsoft.com/office/powerpoint/2010/main" val="135644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A98E-A897-48DA-AA1A-590CD2AA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94EA4-5355-4380-B8E9-1517EAA4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says they need to train employees regularly on safety, as required by government regulations, and would like you to build a website for them to facilitate the creation and delivery of training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this sufficient information that a solution is attainable?</a:t>
            </a:r>
          </a:p>
        </p:txBody>
      </p:sp>
    </p:spTree>
    <p:extLst>
      <p:ext uri="{BB962C8B-B14F-4D97-AF65-F5344CB8AC3E}">
        <p14:creationId xmlns:p14="http://schemas.microsoft.com/office/powerpoint/2010/main" val="8900391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{FEA08EB5-7190-4BD2-8627-4447E0732284}tf56535239_win32</Template>
  <TotalTime>153</TotalTime>
  <Words>898</Words>
  <Application>Microsoft Office PowerPoint</Application>
  <PresentationFormat>Widescreen</PresentationFormat>
  <Paragraphs>115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Franklin Gothic Book</vt:lpstr>
      <vt:lpstr>Franklin Gothic Demi</vt:lpstr>
      <vt:lpstr>Wingdings 2</vt:lpstr>
      <vt:lpstr>DividendVTI</vt:lpstr>
      <vt:lpstr>SDLC</vt:lpstr>
      <vt:lpstr>The planning stage</vt:lpstr>
      <vt:lpstr>SDLC Planning Phase </vt:lpstr>
      <vt:lpstr>Assessing the value of the solution</vt:lpstr>
      <vt:lpstr>Question 1: should we do it?</vt:lpstr>
      <vt:lpstr>Can it be solved with Technology?</vt:lpstr>
      <vt:lpstr>Example 1</vt:lpstr>
      <vt:lpstr>Example 2</vt:lpstr>
      <vt:lpstr>Example 3</vt:lpstr>
      <vt:lpstr>Example 4</vt:lpstr>
      <vt:lpstr>Example 5</vt:lpstr>
      <vt:lpstr>Question 2: do we have capacity?</vt:lpstr>
      <vt:lpstr>Is it Viable?</vt:lpstr>
      <vt:lpstr>Question 3: Is it viable?</vt:lpstr>
      <vt:lpstr>SDLC Planning Phase </vt:lpstr>
      <vt:lpstr>Determine the feasibility of a project</vt:lpstr>
      <vt:lpstr>Technical Feasibility</vt:lpstr>
      <vt:lpstr>Organizational feasibility</vt:lpstr>
      <vt:lpstr>Economic Feasibility</vt:lpstr>
      <vt:lpstr>Defining Scope and Requirements</vt:lpstr>
      <vt:lpstr>Why create an SRS Document?</vt:lpstr>
      <vt:lpstr>What’s captured in an srs?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</dc:title>
  <dc:creator>Richard</dc:creator>
  <cp:lastModifiedBy>Richard</cp:lastModifiedBy>
  <cp:revision>2</cp:revision>
  <dcterms:created xsi:type="dcterms:W3CDTF">2021-09-13T19:42:45Z</dcterms:created>
  <dcterms:modified xsi:type="dcterms:W3CDTF">2021-09-14T06:08:49Z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