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notesMasterIdLst>
    <p:notesMasterId r:id="rId21"/>
  </p:notesMasterIdLst>
  <p:sldIdLst>
    <p:sldId id="256" r:id="rId2"/>
    <p:sldId id="257" r:id="rId3"/>
    <p:sldId id="260" r:id="rId4"/>
    <p:sldId id="262" r:id="rId5"/>
    <p:sldId id="263" r:id="rId6"/>
    <p:sldId id="264" r:id="rId7"/>
    <p:sldId id="265" r:id="rId8"/>
    <p:sldId id="266" r:id="rId9"/>
    <p:sldId id="267" r:id="rId10"/>
    <p:sldId id="268" r:id="rId11"/>
    <p:sldId id="269" r:id="rId12"/>
    <p:sldId id="270" r:id="rId13"/>
    <p:sldId id="271" r:id="rId14"/>
    <p:sldId id="258" r:id="rId15"/>
    <p:sldId id="272" r:id="rId16"/>
    <p:sldId id="259" r:id="rId17"/>
    <p:sldId id="273" r:id="rId18"/>
    <p:sldId id="274" r:id="rId19"/>
    <p:sldId id="261" r:id="rId2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2" autoAdjust="0"/>
    <p:restoredTop sz="66434" autoAdjust="0"/>
  </p:normalViewPr>
  <p:slideViewPr>
    <p:cSldViewPr>
      <p:cViewPr>
        <p:scale>
          <a:sx n="66" d="100"/>
          <a:sy n="66" d="100"/>
        </p:scale>
        <p:origin x="-3000"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74552349-1F70-4120-B2E4-F368E9E7854A}" type="datetimeFigureOut">
              <a:rPr lang="en-GB" smtClean="0"/>
              <a:t>01/12/2015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0E6A970D-68C7-4E47-BDFE-A65667628840}" type="slidenum">
              <a:rPr lang="en-GB" smtClean="0"/>
              <a:t>‹#›</a:t>
            </a:fld>
            <a:endParaRPr lang="en-GB"/>
          </a:p>
        </p:txBody>
      </p:sp>
    </p:spTree>
    <p:extLst>
      <p:ext uri="{BB962C8B-B14F-4D97-AF65-F5344CB8AC3E}">
        <p14:creationId xmlns:p14="http://schemas.microsoft.com/office/powerpoint/2010/main" val="200131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started in</a:t>
            </a:r>
            <a:r>
              <a:rPr lang="en-GB" baseline="0" dirty="0" smtClean="0"/>
              <a:t> 2008 on the T-Mobile G1.</a:t>
            </a:r>
          </a:p>
          <a:p>
            <a:r>
              <a:rPr lang="en-GB" baseline="0" dirty="0" smtClean="0"/>
              <a:t>This was launched in the US with very basic features.</a:t>
            </a:r>
          </a:p>
          <a:p>
            <a:r>
              <a:rPr lang="en-GB" baseline="0" dirty="0" smtClean="0"/>
              <a:t>This version started with a basic but flawless notification system.</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2</a:t>
            </a:fld>
            <a:endParaRPr lang="en-GB"/>
          </a:p>
        </p:txBody>
      </p:sp>
    </p:spTree>
    <p:extLst>
      <p:ext uri="{BB962C8B-B14F-4D97-AF65-F5344CB8AC3E}">
        <p14:creationId xmlns:p14="http://schemas.microsoft.com/office/powerpoint/2010/main" val="134772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operating system was released quite a while after wireless printing was first introduced (OS: 2013, Wireless printing: 2010), however it was the first to introduce w</a:t>
            </a:r>
            <a:r>
              <a:rPr lang="en-GB" dirty="0" smtClean="0"/>
              <a:t>ireless </a:t>
            </a:r>
            <a:r>
              <a:rPr lang="en-GB" dirty="0" smtClean="0"/>
              <a:t>printing</a:t>
            </a:r>
            <a:r>
              <a:rPr lang="en-GB" baseline="0" dirty="0" smtClean="0"/>
              <a:t> </a:t>
            </a:r>
            <a:r>
              <a:rPr lang="en-GB" baseline="0" dirty="0" smtClean="0"/>
              <a:t>support, allowing the user to print any documents or pages straight from their phone using an application.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p:txBody>
      </p:sp>
      <p:sp>
        <p:nvSpPr>
          <p:cNvPr id="4" name="Slide Number Placeholder 3"/>
          <p:cNvSpPr>
            <a:spLocks noGrp="1"/>
          </p:cNvSpPr>
          <p:nvPr>
            <p:ph type="sldNum" sz="quarter" idx="10"/>
          </p:nvPr>
        </p:nvSpPr>
        <p:spPr/>
        <p:txBody>
          <a:bodyPr/>
          <a:lstStyle/>
          <a:p>
            <a:fld id="{0E6A970D-68C7-4E47-BDFE-A65667628840}" type="slidenum">
              <a:rPr lang="en-GB" smtClean="0"/>
              <a:t>11</a:t>
            </a:fld>
            <a:endParaRPr lang="en-GB"/>
          </a:p>
        </p:txBody>
      </p:sp>
    </p:spTree>
    <p:extLst>
      <p:ext uri="{BB962C8B-B14F-4D97-AF65-F5344CB8AC3E}">
        <p14:creationId xmlns:p14="http://schemas.microsoft.com/office/powerpoint/2010/main" val="4235882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Smart lock began</a:t>
            </a:r>
            <a:r>
              <a:rPr lang="en-GB" baseline="0" dirty="0" smtClean="0"/>
              <a:t> getting</a:t>
            </a:r>
            <a:r>
              <a:rPr lang="en-GB" dirty="0" smtClean="0"/>
              <a:t> featured </a:t>
            </a:r>
            <a:r>
              <a:rPr lang="en-GB" baseline="0" dirty="0" smtClean="0"/>
              <a:t>on devices, this meant that you could use your phone to unlock devices, that would normally require a password, by just standing near it with your mobile device.</a:t>
            </a:r>
          </a:p>
          <a:p>
            <a:endParaRPr lang="en-GB" baseline="0" dirty="0" smtClean="0"/>
          </a:p>
          <a:p>
            <a:r>
              <a:rPr lang="en-GB" baseline="0" dirty="0" smtClean="0"/>
              <a:t>An upgrade from the original 32 bit CPU, a 64 </a:t>
            </a:r>
            <a:r>
              <a:rPr lang="en-GB" baseline="0" dirty="0" smtClean="0"/>
              <a:t>bit CPU </a:t>
            </a:r>
            <a:r>
              <a:rPr lang="en-GB" baseline="0" dirty="0" smtClean="0"/>
              <a:t>began getting supported on lollipop devices, this would allow for more RAM (Random Access Memory) to be used on the phones, allowing them to be considerably faster and run more demanding applications.</a:t>
            </a:r>
          </a:p>
          <a:p>
            <a:endParaRPr lang="en-GB" baseline="0" dirty="0" smtClean="0"/>
          </a:p>
          <a:p>
            <a:r>
              <a:rPr lang="en-GB" baseline="0" dirty="0" smtClean="0"/>
              <a:t>Image from: http://androidadvices.com/android-version-name-lollipop/</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12</a:t>
            </a:fld>
            <a:endParaRPr lang="en-GB"/>
          </a:p>
        </p:txBody>
      </p:sp>
    </p:spTree>
    <p:extLst>
      <p:ext uri="{BB962C8B-B14F-4D97-AF65-F5344CB8AC3E}">
        <p14:creationId xmlns:p14="http://schemas.microsoft.com/office/powerpoint/2010/main" val="403797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newest</a:t>
            </a:r>
            <a:r>
              <a:rPr lang="en-GB" baseline="0" dirty="0" smtClean="0"/>
              <a:t> version of android (as of 01/12/2015) is marshmallow, not a lot has changed, the main display looks a bit more streamlined as well as introducing </a:t>
            </a:r>
            <a:r>
              <a:rPr lang="en-GB" dirty="0" smtClean="0"/>
              <a:t>4k </a:t>
            </a:r>
            <a:r>
              <a:rPr lang="en-GB" dirty="0" smtClean="0"/>
              <a:t>display</a:t>
            </a:r>
            <a:r>
              <a:rPr lang="en-GB" baseline="0" dirty="0" smtClean="0"/>
              <a:t> for </a:t>
            </a:r>
            <a:r>
              <a:rPr lang="en-GB" baseline="0" dirty="0" smtClean="0"/>
              <a:t>apps. Some mobile devices come standard with a 4k camera as well to be able to view high quality video.</a:t>
            </a:r>
          </a:p>
          <a:p>
            <a:endParaRPr lang="en-GB" baseline="0" dirty="0" smtClean="0"/>
          </a:p>
          <a:p>
            <a:r>
              <a:rPr lang="en-GB" baseline="0" dirty="0" smtClean="0"/>
              <a:t>Doze was introduced as a battery saving feature, this meant when the mobile device was switched off, the phone would go into a doze, almost like standby, and help the phone reserve battery.</a:t>
            </a:r>
          </a:p>
          <a:p>
            <a:endParaRPr lang="en-GB" baseline="0" dirty="0" smtClean="0"/>
          </a:p>
          <a:p>
            <a:r>
              <a:rPr lang="en-GB" baseline="0" dirty="0" smtClean="0"/>
              <a:t>Image from: https://www.androidpit.com/android-marshmallow-update-overview-for-smartphones-and-tablets</a:t>
            </a:r>
          </a:p>
        </p:txBody>
      </p:sp>
      <p:sp>
        <p:nvSpPr>
          <p:cNvPr id="4" name="Slide Number Placeholder 3"/>
          <p:cNvSpPr>
            <a:spLocks noGrp="1"/>
          </p:cNvSpPr>
          <p:nvPr>
            <p:ph type="sldNum" sz="quarter" idx="10"/>
          </p:nvPr>
        </p:nvSpPr>
        <p:spPr/>
        <p:txBody>
          <a:bodyPr/>
          <a:lstStyle/>
          <a:p>
            <a:fld id="{0E6A970D-68C7-4E47-BDFE-A65667628840}" type="slidenum">
              <a:rPr lang="en-GB" smtClean="0"/>
              <a:t>13</a:t>
            </a:fld>
            <a:endParaRPr lang="en-GB"/>
          </a:p>
        </p:txBody>
      </p:sp>
    </p:spTree>
    <p:extLst>
      <p:ext uri="{BB962C8B-B14F-4D97-AF65-F5344CB8AC3E}">
        <p14:creationId xmlns:p14="http://schemas.microsoft.com/office/powerpoint/2010/main" val="210391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notable android features that have been introduced</a:t>
            </a:r>
            <a:r>
              <a:rPr lang="en-US" sz="1200" b="0" i="0" kern="1200" baseline="0" dirty="0" smtClean="0">
                <a:solidFill>
                  <a:schemeClr val="tx1"/>
                </a:solidFill>
                <a:effectLst/>
                <a:latin typeface="+mn-lt"/>
                <a:ea typeface="+mn-ea"/>
                <a:cs typeface="+mn-cs"/>
              </a:rPr>
              <a:t> lately are: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NFC </a:t>
            </a:r>
            <a:r>
              <a:rPr lang="en-US" sz="1200" b="0" i="0" kern="1200" dirty="0" smtClean="0">
                <a:solidFill>
                  <a:schemeClr val="tx1"/>
                </a:solidFill>
                <a:effectLst/>
                <a:latin typeface="+mn-lt"/>
                <a:ea typeface="+mn-ea"/>
                <a:cs typeface="+mn-cs"/>
              </a:rPr>
              <a:t>to transfer data between android devices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IR Blaster to allow for smart remote through a smart device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Fingerprint scanners supported for easy unlock</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Voice control with "Ok Google" able to search through phone files and internet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New 'Doze' feature for longer battery life (With marshmallow 6.0)</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14</a:t>
            </a:fld>
            <a:endParaRPr lang="en-GB"/>
          </a:p>
        </p:txBody>
      </p:sp>
    </p:spTree>
    <p:extLst>
      <p:ext uri="{BB962C8B-B14F-4D97-AF65-F5344CB8AC3E}">
        <p14:creationId xmlns:p14="http://schemas.microsoft.com/office/powerpoint/2010/main" val="409590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Some notable IOS features that have been introduced</a:t>
            </a:r>
            <a:r>
              <a:rPr lang="en-US" sz="1200" b="0" i="0" kern="1200" baseline="0" dirty="0" smtClean="0">
                <a:solidFill>
                  <a:schemeClr val="tx1"/>
                </a:solidFill>
                <a:effectLst/>
                <a:latin typeface="+mn-lt"/>
                <a:ea typeface="+mn-ea"/>
                <a:cs typeface="+mn-cs"/>
              </a:rPr>
              <a:t> lately are: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a:t>
            </a:r>
            <a:r>
              <a:rPr lang="en-US" sz="1200" b="0" i="0" kern="1200" dirty="0" smtClean="0">
                <a:solidFill>
                  <a:schemeClr val="tx1"/>
                </a:solidFill>
                <a:effectLst/>
                <a:latin typeface="+mn-lt"/>
                <a:ea typeface="+mn-ea"/>
                <a:cs typeface="+mn-cs"/>
              </a:rPr>
              <a:t>Pay for easy pay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iCloud</a:t>
            </a:r>
            <a:r>
              <a:rPr lang="en-US" sz="1200" b="0" i="0" kern="1200" dirty="0" smtClean="0">
                <a:solidFill>
                  <a:schemeClr val="tx1"/>
                </a:solidFill>
                <a:effectLst/>
                <a:latin typeface="+mn-lt"/>
                <a:ea typeface="+mn-ea"/>
                <a:cs typeface="+mn-cs"/>
              </a:rPr>
              <a:t> for backup</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Siri</a:t>
            </a:r>
            <a:r>
              <a:rPr lang="en-US" sz="1200" b="0" i="0" kern="1200" dirty="0" smtClean="0">
                <a:solidFill>
                  <a:schemeClr val="tx1"/>
                </a:solidFill>
                <a:effectLst/>
                <a:latin typeface="+mn-lt"/>
                <a:ea typeface="+mn-ea"/>
                <a:cs typeface="+mn-cs"/>
              </a:rPr>
              <a:t> easy search through phone and internet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Android Migration to transfer data from android to IOS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iSecurity</a:t>
            </a:r>
            <a:r>
              <a:rPr lang="en-US" sz="1200" b="0" i="0" kern="1200" dirty="0" smtClean="0">
                <a:solidFill>
                  <a:schemeClr val="tx1"/>
                </a:solidFill>
                <a:effectLst/>
                <a:latin typeface="+mn-lt"/>
                <a:ea typeface="+mn-ea"/>
                <a:cs typeface="+mn-cs"/>
              </a:rPr>
              <a:t> for security of password and stuff</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15</a:t>
            </a:fld>
            <a:endParaRPr lang="en-GB"/>
          </a:p>
        </p:txBody>
      </p:sp>
    </p:spTree>
    <p:extLst>
      <p:ext uri="{BB962C8B-B14F-4D97-AF65-F5344CB8AC3E}">
        <p14:creationId xmlns:p14="http://schemas.microsoft.com/office/powerpoint/2010/main" val="964762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Oculus </a:t>
            </a:r>
            <a:r>
              <a:rPr lang="en-US" sz="1200" b="0" i="0" kern="1200" smtClean="0">
                <a:solidFill>
                  <a:schemeClr val="tx1"/>
                </a:solidFill>
                <a:effectLst/>
                <a:latin typeface="+mn-lt"/>
                <a:ea typeface="+mn-ea"/>
                <a:cs typeface="+mn-cs"/>
              </a:rPr>
              <a:t>Rift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Holo</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Lens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Flexible </a:t>
            </a:r>
            <a:r>
              <a:rPr lang="en-US" sz="1200" b="0" i="0" kern="1200" dirty="0" smtClean="0">
                <a:solidFill>
                  <a:schemeClr val="tx1"/>
                </a:solidFill>
                <a:effectLst/>
                <a:latin typeface="+mn-lt"/>
                <a:ea typeface="+mn-ea"/>
                <a:cs typeface="+mn-cs"/>
              </a:rPr>
              <a:t>Screens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Advanced Wearable Tech</a:t>
            </a:r>
          </a:p>
          <a:p>
            <a:r>
              <a:rPr lang="en-US" sz="1200" b="0" i="0" kern="1200" dirty="0" smtClean="0">
                <a:solidFill>
                  <a:schemeClr val="tx1"/>
                </a:solidFill>
                <a:effectLst/>
                <a:latin typeface="+mn-lt"/>
                <a:ea typeface="+mn-ea"/>
                <a:cs typeface="+mn-cs"/>
              </a:rPr>
              <a:t>Watches</a:t>
            </a:r>
          </a:p>
          <a:p>
            <a:r>
              <a:rPr lang="en-US" sz="1200" b="0" i="0" kern="1200" dirty="0" smtClean="0">
                <a:solidFill>
                  <a:schemeClr val="tx1"/>
                </a:solidFill>
                <a:effectLst/>
                <a:latin typeface="+mn-lt"/>
                <a:ea typeface="+mn-ea"/>
                <a:cs typeface="+mn-cs"/>
              </a:rPr>
              <a:t>Glasses</a:t>
            </a:r>
          </a:p>
          <a:p>
            <a:r>
              <a:rPr lang="en-US" sz="1200" b="0" i="0" kern="1200" dirty="0" smtClean="0">
                <a:solidFill>
                  <a:schemeClr val="tx1"/>
                </a:solidFill>
                <a:effectLst/>
                <a:latin typeface="+mn-lt"/>
                <a:ea typeface="+mn-ea"/>
                <a:cs typeface="+mn-cs"/>
              </a:rPr>
              <a:t>Fitness bands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Textured Screens</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16</a:t>
            </a:fld>
            <a:endParaRPr lang="en-GB"/>
          </a:p>
        </p:txBody>
      </p:sp>
    </p:spTree>
    <p:extLst>
      <p:ext uri="{BB962C8B-B14F-4D97-AF65-F5344CB8AC3E}">
        <p14:creationId xmlns:p14="http://schemas.microsoft.com/office/powerpoint/2010/main" val="2800874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Advanced Drones</a:t>
            </a:r>
          </a:p>
          <a:p>
            <a:r>
              <a:rPr lang="en-US" sz="1200" b="0" i="0" kern="1200" dirty="0" smtClean="0">
                <a:solidFill>
                  <a:schemeClr val="tx1"/>
                </a:solidFill>
                <a:effectLst/>
                <a:latin typeface="+mn-lt"/>
                <a:ea typeface="+mn-ea"/>
                <a:cs typeface="+mn-cs"/>
              </a:rPr>
              <a:t>Speech to Speech Translation</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17</a:t>
            </a:fld>
            <a:endParaRPr lang="en-GB"/>
          </a:p>
        </p:txBody>
      </p:sp>
    </p:spTree>
    <p:extLst>
      <p:ext uri="{BB962C8B-B14F-4D97-AF65-F5344CB8AC3E}">
        <p14:creationId xmlns:p14="http://schemas.microsoft.com/office/powerpoint/2010/main" val="258916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Mind Control (Using smartphone with mind)</a:t>
            </a:r>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18</a:t>
            </a:fld>
            <a:endParaRPr lang="en-GB"/>
          </a:p>
        </p:txBody>
      </p:sp>
    </p:spTree>
    <p:extLst>
      <p:ext uri="{BB962C8B-B14F-4D97-AF65-F5344CB8AC3E}">
        <p14:creationId xmlns:p14="http://schemas.microsoft.com/office/powerpoint/2010/main" val="360408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19</a:t>
            </a:fld>
            <a:endParaRPr lang="en-GB"/>
          </a:p>
        </p:txBody>
      </p:sp>
    </p:spTree>
    <p:extLst>
      <p:ext uri="{BB962C8B-B14F-4D97-AF65-F5344CB8AC3E}">
        <p14:creationId xmlns:p14="http://schemas.microsoft.com/office/powerpoint/2010/main" val="38980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smtClean="0"/>
              <a:t>The</a:t>
            </a:r>
            <a:r>
              <a:rPr lang="en-GB" baseline="0" dirty="0" smtClean="0"/>
              <a:t> first fully available android version was cupcake released in April of 2009, only six months after Android 1.0.</a:t>
            </a:r>
          </a:p>
          <a:p>
            <a:pPr algn="l"/>
            <a:r>
              <a:rPr lang="en-GB" baseline="0" dirty="0" smtClean="0"/>
              <a:t>This versions main feature was a fully touchscreen keyboard that was usable on screen</a:t>
            </a:r>
          </a:p>
          <a:p>
            <a:pPr algn="l"/>
            <a:r>
              <a:rPr lang="en-GB" baseline="0" dirty="0" smtClean="0"/>
              <a:t>The HTC magic became the first fully touchscreen phone on the market</a:t>
            </a:r>
          </a:p>
          <a:p>
            <a:pPr algn="l"/>
            <a:r>
              <a:rPr lang="en-GB" baseline="0" dirty="0" smtClean="0"/>
              <a:t>Other features included video capture as well as playback on the </a:t>
            </a:r>
            <a:r>
              <a:rPr lang="en-GB" baseline="0" dirty="0" smtClean="0"/>
              <a:t>screen</a:t>
            </a:r>
          </a:p>
          <a:p>
            <a:pPr algn="l"/>
            <a:endParaRPr lang="en-GB" baseline="0" dirty="0" smtClean="0"/>
          </a:p>
          <a:p>
            <a:pPr algn="l"/>
            <a:r>
              <a:rPr lang="en-GB" baseline="0" dirty="0" smtClean="0"/>
              <a:t>Image from: http://tech.firstpost.com/news-analysis/from-cupcake-to-kitkat-a-look-at-the-history-of-android-os-214967.html</a:t>
            </a:r>
          </a:p>
        </p:txBody>
      </p:sp>
      <p:sp>
        <p:nvSpPr>
          <p:cNvPr id="4" name="Slide Number Placeholder 3"/>
          <p:cNvSpPr>
            <a:spLocks noGrp="1"/>
          </p:cNvSpPr>
          <p:nvPr>
            <p:ph type="sldNum" sz="quarter" idx="10"/>
          </p:nvPr>
        </p:nvSpPr>
        <p:spPr/>
        <p:txBody>
          <a:bodyPr/>
          <a:lstStyle/>
          <a:p>
            <a:fld id="{0E6A970D-68C7-4E47-BDFE-A65667628840}" type="slidenum">
              <a:rPr lang="en-GB" smtClean="0"/>
              <a:t>3</a:t>
            </a:fld>
            <a:endParaRPr lang="en-GB"/>
          </a:p>
        </p:txBody>
      </p:sp>
    </p:spTree>
    <p:extLst>
      <p:ext uri="{BB962C8B-B14F-4D97-AF65-F5344CB8AC3E}">
        <p14:creationId xmlns:p14="http://schemas.microsoft.com/office/powerpoint/2010/main" val="394730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feature of 1.6 was voice and text entry as well as an application to store and display emails.</a:t>
            </a:r>
          </a:p>
          <a:p>
            <a:r>
              <a:rPr lang="en-GB" sz="1200" b="0" i="0" kern="1200" dirty="0" smtClean="0">
                <a:solidFill>
                  <a:schemeClr val="tx1"/>
                </a:solidFill>
                <a:effectLst/>
                <a:latin typeface="+mn-lt"/>
                <a:ea typeface="+mn-ea"/>
                <a:cs typeface="+mn-cs"/>
              </a:rPr>
              <a:t>Multi-lingual </a:t>
            </a:r>
            <a:r>
              <a:rPr lang="en-GB" sz="1200" b="0" i="0" u="none" strike="noStrike" kern="1200" dirty="0" smtClean="0">
                <a:solidFill>
                  <a:schemeClr val="tx1"/>
                </a:solidFill>
                <a:effectLst/>
                <a:latin typeface="+mn-lt"/>
                <a:ea typeface="+mn-ea"/>
                <a:cs typeface="+mn-cs"/>
              </a:rPr>
              <a:t>speech synthesis</a:t>
            </a:r>
            <a:r>
              <a:rPr lang="en-GB" sz="1200" b="0" i="0"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engine allowing</a:t>
            </a:r>
            <a:r>
              <a:rPr lang="en-GB" sz="1200" b="0" i="0" kern="1200" baseline="0" dirty="0" smtClean="0">
                <a:solidFill>
                  <a:schemeClr val="tx1"/>
                </a:solidFill>
                <a:effectLst/>
                <a:latin typeface="+mn-lt"/>
                <a:ea typeface="+mn-ea"/>
                <a:cs typeface="+mn-cs"/>
              </a:rPr>
              <a:t> android to “speak” a string of text in different languages.</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4</a:t>
            </a:fld>
            <a:endParaRPr lang="en-GB"/>
          </a:p>
        </p:txBody>
      </p:sp>
    </p:spTree>
    <p:extLst>
      <p:ext uri="{BB962C8B-B14F-4D97-AF65-F5344CB8AC3E}">
        <p14:creationId xmlns:p14="http://schemas.microsoft.com/office/powerpoint/2010/main" val="9812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 had</a:t>
            </a:r>
            <a:r>
              <a:rPr lang="en-GB" baseline="0" dirty="0" smtClean="0"/>
              <a:t> now a</a:t>
            </a:r>
            <a:r>
              <a:rPr lang="en-GB" dirty="0" smtClean="0"/>
              <a:t>dded </a:t>
            </a:r>
            <a:r>
              <a:rPr lang="en-GB" dirty="0" smtClean="0"/>
              <a:t>live</a:t>
            </a:r>
            <a:r>
              <a:rPr lang="en-GB" baseline="0" dirty="0" smtClean="0"/>
              <a:t> </a:t>
            </a:r>
            <a:r>
              <a:rPr lang="en-GB" baseline="0" dirty="0" smtClean="0"/>
              <a:t>wallpapers. This basically allowed the user to set video like backgrounds on their phone.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5</a:t>
            </a:fld>
            <a:endParaRPr lang="en-GB"/>
          </a:p>
        </p:txBody>
      </p:sp>
    </p:spTree>
    <p:extLst>
      <p:ext uri="{BB962C8B-B14F-4D97-AF65-F5344CB8AC3E}">
        <p14:creationId xmlns:p14="http://schemas.microsoft.com/office/powerpoint/2010/main" val="99784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Froyo was quite a big update</a:t>
            </a:r>
            <a:r>
              <a:rPr lang="en-GB" baseline="0" dirty="0" smtClean="0"/>
              <a:t> for android. They introduced </a:t>
            </a:r>
            <a:r>
              <a:rPr lang="en-GB" dirty="0" smtClean="0"/>
              <a:t>USB</a:t>
            </a:r>
            <a:r>
              <a:rPr lang="en-GB" baseline="0" dirty="0" smtClean="0"/>
              <a:t> tethering, and Wi-Fi hotspot functionality. Both of these allowed the user to use their phone as an internet hotspot, connecting other devices that didn’t have access to the internet allowed those devices to connect to the internet.</a:t>
            </a:r>
          </a:p>
          <a:p>
            <a:r>
              <a:rPr lang="en-US" sz="1200" b="0" i="0" kern="1200" dirty="0" smtClean="0">
                <a:solidFill>
                  <a:schemeClr val="tx1"/>
                </a:solidFill>
                <a:effectLst/>
                <a:latin typeface="+mn-lt"/>
                <a:ea typeface="+mn-ea"/>
                <a:cs typeface="+mn-cs"/>
              </a:rPr>
              <a:t>Froyo</a:t>
            </a:r>
            <a:r>
              <a:rPr lang="en-US" sz="1200" b="0" i="0" kern="1200" baseline="0" dirty="0" smtClean="0">
                <a:solidFill>
                  <a:schemeClr val="tx1"/>
                </a:solidFill>
                <a:effectLst/>
                <a:latin typeface="+mn-lt"/>
                <a:ea typeface="+mn-ea"/>
                <a:cs typeface="+mn-cs"/>
              </a:rPr>
              <a:t> also i</a:t>
            </a:r>
            <a:r>
              <a:rPr lang="en-US" sz="1200" b="0" i="0" kern="1200" dirty="0" smtClean="0">
                <a:solidFill>
                  <a:schemeClr val="tx1"/>
                </a:solidFill>
                <a:effectLst/>
                <a:latin typeface="+mn-lt"/>
                <a:ea typeface="+mn-ea"/>
                <a:cs typeface="+mn-cs"/>
              </a:rPr>
              <a:t>ncluded </a:t>
            </a:r>
            <a:r>
              <a:rPr lang="en-US" sz="1200" b="0" i="0" kern="1200" dirty="0" smtClean="0">
                <a:solidFill>
                  <a:schemeClr val="tx1"/>
                </a:solidFill>
                <a:effectLst/>
                <a:latin typeface="+mn-lt"/>
                <a:ea typeface="+mn-ea"/>
                <a:cs typeface="+mn-cs"/>
              </a:rPr>
              <a:t>the option to disable data access over mobile </a:t>
            </a:r>
            <a:r>
              <a:rPr lang="en-US" sz="1200" b="0" i="0" kern="1200" dirty="0" smtClean="0">
                <a:solidFill>
                  <a:schemeClr val="tx1"/>
                </a:solidFill>
                <a:effectLst/>
                <a:latin typeface="+mn-lt"/>
                <a:ea typeface="+mn-ea"/>
                <a:cs typeface="+mn-cs"/>
              </a:rPr>
              <a:t>network, this meant</a:t>
            </a:r>
            <a:r>
              <a:rPr lang="en-US" sz="1200" b="0" i="0" kern="1200" baseline="0" dirty="0" smtClean="0">
                <a:solidFill>
                  <a:schemeClr val="tx1"/>
                </a:solidFill>
                <a:effectLst/>
                <a:latin typeface="+mn-lt"/>
                <a:ea typeface="+mn-ea"/>
                <a:cs typeface="+mn-cs"/>
              </a:rPr>
              <a:t> that users could decide when they wanted to be able to connect to the internet outside of their home.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0E6A970D-68C7-4E47-BDFE-A65667628840}" type="slidenum">
              <a:rPr lang="en-GB" smtClean="0"/>
              <a:t>6</a:t>
            </a:fld>
            <a:endParaRPr lang="en-GB"/>
          </a:p>
        </p:txBody>
      </p:sp>
    </p:spTree>
    <p:extLst>
      <p:ext uri="{BB962C8B-B14F-4D97-AF65-F5344CB8AC3E}">
        <p14:creationId xmlns:p14="http://schemas.microsoft.com/office/powerpoint/2010/main" val="52806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SIP VoIP was added which gives the phone similar capabilities to Skype.</a:t>
            </a:r>
            <a:endParaRPr lang="en-GB" baseline="0" dirty="0" smtClean="0"/>
          </a:p>
          <a:p>
            <a:r>
              <a:rPr lang="en-GB" baseline="0" dirty="0" smtClean="0"/>
              <a:t>NFC was introduced </a:t>
            </a:r>
            <a:r>
              <a:rPr lang="en-GB" baseline="0" dirty="0" smtClean="0"/>
              <a:t>for easier transfer between android </a:t>
            </a:r>
            <a:r>
              <a:rPr lang="en-GB" baseline="0" dirty="0" smtClean="0"/>
              <a:t>devices, a chip is placed in the back of the phone which can communicate with other NFC chips, working similarly to Bluetooth</a:t>
            </a:r>
            <a:endParaRPr lang="en-GB" baseline="0" dirty="0" smtClean="0"/>
          </a:p>
          <a:p>
            <a:r>
              <a:rPr lang="en-GB" baseline="0" dirty="0" smtClean="0"/>
              <a:t>Ability to put apps on an SD </a:t>
            </a:r>
            <a:r>
              <a:rPr lang="en-GB" baseline="0" dirty="0" smtClean="0"/>
              <a:t>cards, saving a lot of space on the phone memory.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7</a:t>
            </a:fld>
            <a:endParaRPr lang="en-GB"/>
          </a:p>
        </p:txBody>
      </p:sp>
    </p:spTree>
    <p:extLst>
      <p:ext uri="{BB962C8B-B14F-4D97-AF65-F5344CB8AC3E}">
        <p14:creationId xmlns:p14="http://schemas.microsoft.com/office/powerpoint/2010/main" val="42355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particular operating system was only available</a:t>
            </a:r>
            <a:r>
              <a:rPr lang="en-GB" baseline="0" dirty="0" smtClean="0"/>
              <a:t> for tablets.</a:t>
            </a:r>
          </a:p>
          <a:p>
            <a:r>
              <a:rPr lang="en-GB" baseline="0" dirty="0" smtClean="0"/>
              <a:t>It was built to be able to run on a tablet, but operating systems have since had both tablet and phone support.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8</a:t>
            </a:fld>
            <a:endParaRPr lang="en-GB"/>
          </a:p>
        </p:txBody>
      </p:sp>
    </p:spTree>
    <p:extLst>
      <p:ext uri="{BB962C8B-B14F-4D97-AF65-F5344CB8AC3E}">
        <p14:creationId xmlns:p14="http://schemas.microsoft.com/office/powerpoint/2010/main" val="293093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was the first operating system to come with </a:t>
            </a:r>
            <a:r>
              <a:rPr lang="en-GB" dirty="0" smtClean="0"/>
              <a:t>1080p </a:t>
            </a:r>
            <a:r>
              <a:rPr lang="en-GB" dirty="0" smtClean="0"/>
              <a:t>recording standard on devices</a:t>
            </a:r>
          </a:p>
          <a:p>
            <a:r>
              <a:rPr lang="en-GB" dirty="0" smtClean="0"/>
              <a:t>As well</a:t>
            </a:r>
            <a:r>
              <a:rPr lang="en-GB" baseline="0" dirty="0" smtClean="0"/>
              <a:t> as t</a:t>
            </a:r>
            <a:r>
              <a:rPr lang="en-GB" dirty="0" smtClean="0"/>
              <a:t>he </a:t>
            </a:r>
            <a:r>
              <a:rPr lang="en-GB" dirty="0" smtClean="0"/>
              <a:t>ability to unlock your</a:t>
            </a:r>
            <a:r>
              <a:rPr lang="en-GB" baseline="0" dirty="0" smtClean="0"/>
              <a:t> phone with </a:t>
            </a:r>
            <a:r>
              <a:rPr lang="en-GB" baseline="0" dirty="0" smtClean="0"/>
              <a:t>your face, helping security on mobile devices.</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dirty="0"/>
          </a:p>
        </p:txBody>
      </p:sp>
      <p:sp>
        <p:nvSpPr>
          <p:cNvPr id="4" name="Slide Number Placeholder 3"/>
          <p:cNvSpPr>
            <a:spLocks noGrp="1"/>
          </p:cNvSpPr>
          <p:nvPr>
            <p:ph type="sldNum" sz="quarter" idx="10"/>
          </p:nvPr>
        </p:nvSpPr>
        <p:spPr/>
        <p:txBody>
          <a:bodyPr/>
          <a:lstStyle/>
          <a:p>
            <a:fld id="{0E6A970D-68C7-4E47-BDFE-A65667628840}" type="slidenum">
              <a:rPr lang="en-GB" smtClean="0"/>
              <a:t>9</a:t>
            </a:fld>
            <a:endParaRPr lang="en-GB"/>
          </a:p>
        </p:txBody>
      </p:sp>
    </p:spTree>
    <p:extLst>
      <p:ext uri="{BB962C8B-B14F-4D97-AF65-F5344CB8AC3E}">
        <p14:creationId xmlns:p14="http://schemas.microsoft.com/office/powerpoint/2010/main" val="230913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Jelly</a:t>
            </a:r>
            <a:r>
              <a:rPr lang="en-GB" baseline="0" dirty="0" smtClean="0"/>
              <a:t>-Bean came with the capability to collapse all of the current running applications with o</a:t>
            </a:r>
            <a:r>
              <a:rPr lang="en-GB" dirty="0" smtClean="0"/>
              <a:t>ne </a:t>
            </a:r>
            <a:r>
              <a:rPr lang="en-GB" dirty="0" smtClean="0"/>
              <a:t>finger </a:t>
            </a:r>
            <a:r>
              <a:rPr lang="en-GB" dirty="0" smtClean="0"/>
              <a:t>gestures.</a:t>
            </a:r>
            <a:r>
              <a:rPr lang="en-GB" baseline="0" dirty="0" smtClean="0"/>
              <a:t> </a:t>
            </a:r>
          </a:p>
          <a:p>
            <a:r>
              <a:rPr lang="en-GB" baseline="0" dirty="0" smtClean="0"/>
              <a:t>This would be done by swiping a finger across the screen when viewing the applications that are currently open.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http://tech.firstpost.com/news-analysis/from-cupcake-to-kitkat-a-look-at-the-history-of-android-os-214967.html</a:t>
            </a:r>
          </a:p>
          <a:p>
            <a:endParaRPr lang="en-GB" baseline="0" dirty="0" smtClean="0"/>
          </a:p>
        </p:txBody>
      </p:sp>
      <p:sp>
        <p:nvSpPr>
          <p:cNvPr id="4" name="Slide Number Placeholder 3"/>
          <p:cNvSpPr>
            <a:spLocks noGrp="1"/>
          </p:cNvSpPr>
          <p:nvPr>
            <p:ph type="sldNum" sz="quarter" idx="10"/>
          </p:nvPr>
        </p:nvSpPr>
        <p:spPr/>
        <p:txBody>
          <a:bodyPr/>
          <a:lstStyle/>
          <a:p>
            <a:fld id="{0E6A970D-68C7-4E47-BDFE-A65667628840}" type="slidenum">
              <a:rPr lang="en-GB" smtClean="0"/>
              <a:t>10</a:t>
            </a:fld>
            <a:endParaRPr lang="en-GB"/>
          </a:p>
        </p:txBody>
      </p:sp>
    </p:spTree>
    <p:extLst>
      <p:ext uri="{BB962C8B-B14F-4D97-AF65-F5344CB8AC3E}">
        <p14:creationId xmlns:p14="http://schemas.microsoft.com/office/powerpoint/2010/main" val="408432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A51639-B2D6-4652-B8C3-1B4C224A7BAF}" type="datetimeFigureOut">
              <a:rPr lang="en-US" smtClean="0"/>
              <a:t>12/1/2015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A6AA8-A04B-4104-9AE2-BD48D340E27F}"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0BF79-FAC6-4A96-8DE1-F7B82E2E1652}"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F5DD9-2C52-442D-92E2-8072C0C3D7CD}"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D3D6FB-79CC-4683-A046-BBE785BA1BED}"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12B3E8-48F1-4B23-8498-D8A04A81EC9C}" type="datetimeFigureOut">
              <a:rPr lang="en-US" smtClean="0"/>
              <a:t>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B90D90-AA62-404D-A741-635B4370F9CB}" type="datetimeFigureOut">
              <a:rPr lang="en-US" smtClean="0"/>
              <a:t>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F131DD-A141-4471-BCF9-C6073EDD7E20}"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FAB73BC-B049-4115-A692-8D63A059BFB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C48EC7-AF6A-48D3-8284-14BACBEBDD84}" type="datetimeFigureOut">
              <a:rPr lang="en-US" smtClean="0"/>
              <a:t>12/1/2015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AB73BC-B049-4115-A692-8D63A059BFB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heverge.com/2011/12/7/2585779/android-histor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Technologies</a:t>
            </a:r>
            <a:endParaRPr lang="en-GB" dirty="0"/>
          </a:p>
        </p:txBody>
      </p:sp>
      <p:sp>
        <p:nvSpPr>
          <p:cNvPr id="3" name="Subtitle 2"/>
          <p:cNvSpPr>
            <a:spLocks noGrp="1"/>
          </p:cNvSpPr>
          <p:nvPr>
            <p:ph type="subTitle" idx="1"/>
          </p:nvPr>
        </p:nvSpPr>
        <p:spPr>
          <a:xfrm>
            <a:off x="533400" y="3228536"/>
            <a:ext cx="7854696" cy="3080784"/>
          </a:xfrm>
        </p:spPr>
        <p:txBody>
          <a:bodyPr>
            <a:normAutofit lnSpcReduction="10000"/>
          </a:bodyPr>
          <a:lstStyle/>
          <a:p>
            <a:r>
              <a:rPr lang="en-GB" sz="2800" dirty="0" smtClean="0"/>
              <a:t>The Past, Present and Future</a:t>
            </a:r>
          </a:p>
          <a:p>
            <a:endParaRPr lang="en-GB" dirty="0"/>
          </a:p>
          <a:p>
            <a:endParaRPr lang="en-GB" dirty="0" smtClean="0"/>
          </a:p>
          <a:p>
            <a:endParaRPr lang="en-GB" sz="2400" dirty="0" smtClean="0"/>
          </a:p>
          <a:p>
            <a:endParaRPr lang="en-GB" sz="2400" dirty="0"/>
          </a:p>
          <a:p>
            <a:endParaRPr lang="en-GB" sz="2400" dirty="0" smtClean="0"/>
          </a:p>
          <a:p>
            <a:r>
              <a:rPr lang="en-GB" sz="2400" dirty="0" smtClean="0"/>
              <a:t>Alex Bradley</a:t>
            </a:r>
            <a:endParaRPr lang="en-GB" sz="2400" dirty="0"/>
          </a:p>
        </p:txBody>
      </p:sp>
    </p:spTree>
    <p:extLst>
      <p:ext uri="{BB962C8B-B14F-4D97-AF65-F5344CB8AC3E}">
        <p14:creationId xmlns:p14="http://schemas.microsoft.com/office/powerpoint/2010/main" val="2338384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4.1 (Jelly Bean)</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8194" name="Picture 2" descr="http://support1.alcatelonetouch.com/images/b58a4409c00590944fae9358464342fd1377706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55" y="2852936"/>
            <a:ext cx="4493299"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4.4 </a:t>
            </a:r>
            <a:r>
              <a:rPr lang="en-GB" sz="4400" dirty="0" smtClean="0"/>
              <a:t>(</a:t>
            </a:r>
            <a:r>
              <a:rPr lang="en-GB" sz="4400" dirty="0" err="1" smtClean="0"/>
              <a:t>KitKat</a:t>
            </a:r>
            <a:r>
              <a:rPr lang="en-GB" sz="4400" dirty="0" smtClean="0"/>
              <a:t>)</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9218" name="Picture 2" descr="http://media.engadget.com/img/products/488/agzq/agzq-800.jpg"/>
          <p:cNvPicPr>
            <a:picLocks noChangeAspect="1" noChangeArrowheads="1"/>
          </p:cNvPicPr>
          <p:nvPr/>
        </p:nvPicPr>
        <p:blipFill rotWithShape="1">
          <a:blip r:embed="rId3">
            <a:extLst>
              <a:ext uri="{28A0092B-C50C-407E-A947-70E740481C1C}">
                <a14:useLocalDpi xmlns:a14="http://schemas.microsoft.com/office/drawing/2010/main" val="0"/>
              </a:ext>
            </a:extLst>
          </a:blip>
          <a:srcRect l="29508" t="9858" r="26797" b="8925"/>
          <a:stretch/>
        </p:blipFill>
        <p:spPr bwMode="auto">
          <a:xfrm>
            <a:off x="3131840" y="2924944"/>
            <a:ext cx="2589130" cy="360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5.0 (Lollipop)</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10242" name="Picture 2" descr="http://phandroid.s3.amazonaws.com/wp-content/uploads/2014/10/Android-5.0-Lollipop-Bugdroid.png"/>
          <p:cNvPicPr>
            <a:picLocks noChangeAspect="1" noChangeArrowheads="1"/>
          </p:cNvPicPr>
          <p:nvPr/>
        </p:nvPicPr>
        <p:blipFill rotWithShape="1">
          <a:blip r:embed="rId3">
            <a:extLst>
              <a:ext uri="{28A0092B-C50C-407E-A947-70E740481C1C}">
                <a14:useLocalDpi xmlns:a14="http://schemas.microsoft.com/office/drawing/2010/main" val="0"/>
              </a:ext>
            </a:extLst>
          </a:blip>
          <a:srcRect l="34399" t="9358" r="34620" b="19053"/>
          <a:stretch/>
        </p:blipFill>
        <p:spPr bwMode="auto">
          <a:xfrm>
            <a:off x="3635896" y="2996952"/>
            <a:ext cx="2448272" cy="344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7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a:t>
            </a:r>
            <a:r>
              <a:rPr lang="en-GB" sz="4400" dirty="0"/>
              <a:t>6.0 </a:t>
            </a:r>
            <a:r>
              <a:rPr lang="en-GB" sz="4400" dirty="0" smtClean="0"/>
              <a:t>(Marshmallow)</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Present</a:t>
            </a:r>
            <a:endParaRPr lang="en-GB" sz="6000" dirty="0"/>
          </a:p>
        </p:txBody>
      </p:sp>
      <p:sp>
        <p:nvSpPr>
          <p:cNvPr id="2" name="AutoShape 2" descr="https://fs01.androidpit.info/userfiles/4110382/image/Android/android-6-0-marshmallow-hero-w78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s://fs01.androidpit.info/userfiles/4110382/image/Android/android-6-0-marshmallow-hero-w782.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393" y="2996952"/>
            <a:ext cx="3311902" cy="3504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7" descr="https://fs01.androidpit.info/userfiles/4110382/image/Android/android-6-0-marshmallow-hero-w782.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89951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Present</a:t>
            </a:r>
            <a:endParaRPr lang="en-GB" dirty="0"/>
          </a:p>
        </p:txBody>
      </p:sp>
      <p:pic>
        <p:nvPicPr>
          <p:cNvPr id="12292" name="Picture 4" descr="http://www.canon.co.uk/Images/Android-logo_tcm14-12326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0888"/>
            <a:ext cx="3358680" cy="335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79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Present</a:t>
            </a:r>
            <a:endParaRPr lang="en-GB" dirty="0"/>
          </a:p>
        </p:txBody>
      </p:sp>
      <p:pic>
        <p:nvPicPr>
          <p:cNvPr id="12290" name="Picture 2" descr="http://thebigboss.org/wp-content/uploads/2014/ios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24515" b="21703"/>
          <a:stretch/>
        </p:blipFill>
        <p:spPr bwMode="auto">
          <a:xfrm>
            <a:off x="2686611" y="3140968"/>
            <a:ext cx="348104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The Future</a:t>
            </a:r>
            <a:endParaRPr lang="en-GB" sz="6000" dirty="0"/>
          </a:p>
        </p:txBody>
      </p:sp>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Next Year</a:t>
            </a:r>
            <a:endParaRPr lang="en-GB" sz="4400" dirty="0"/>
          </a:p>
        </p:txBody>
      </p:sp>
      <p:sp>
        <p:nvSpPr>
          <p:cNvPr id="5" name="AutoShape 14" descr="https://upload.wikimedia.org/wikipedia/commons/1/1e/Samsung_Galaxy_S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6" descr="https://upload.wikimedia.org/wikipedia/commons/1/1e/Samsung_Galaxy_S6.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18" descr="Samsung Galaxy S6.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 name="Picture 2" descr="http://www.wired.com/wp-content/uploads/2015/06/Oculus-Rift-2-1024x5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176425"/>
            <a:ext cx="4392488" cy="24707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ttp://i.telegraph.co.uk/multimedia/archive/03172/hololens_3172574k.jpg"/>
          <p:cNvPicPr/>
          <p:nvPr/>
        </p:nvPicPr>
        <p:blipFill>
          <a:blip r:embed="rId4">
            <a:extLst>
              <a:ext uri="{28A0092B-C50C-407E-A947-70E740481C1C}">
                <a14:useLocalDpi xmlns:a14="http://schemas.microsoft.com/office/drawing/2010/main" val="0"/>
              </a:ext>
            </a:extLst>
          </a:blip>
          <a:srcRect/>
          <a:stretch>
            <a:fillRect/>
          </a:stretch>
        </p:blipFill>
        <p:spPr bwMode="auto">
          <a:xfrm rot="20198069">
            <a:off x="2102334" y="2498477"/>
            <a:ext cx="4086225" cy="2552700"/>
          </a:xfrm>
          <a:prstGeom prst="rect">
            <a:avLst/>
          </a:prstGeom>
          <a:noFill/>
          <a:extLst/>
        </p:spPr>
      </p:pic>
      <p:pic>
        <p:nvPicPr>
          <p:cNvPr id="17" name="Picture 16" descr="http://s1.ibtimes.com/sites/www.ibtimes.com/files/styles/v2_article_large/public/2014/01/15/samsungflexibleamoledphone.jpg"/>
          <p:cNvPicPr/>
          <p:nvPr/>
        </p:nvPicPr>
        <p:blipFill>
          <a:blip r:embed="rId5">
            <a:extLst>
              <a:ext uri="{28A0092B-C50C-407E-A947-70E740481C1C}">
                <a14:useLocalDpi xmlns:a14="http://schemas.microsoft.com/office/drawing/2010/main" val="0"/>
              </a:ext>
            </a:extLst>
          </a:blip>
          <a:srcRect/>
          <a:stretch>
            <a:fillRect/>
          </a:stretch>
        </p:blipFill>
        <p:spPr bwMode="auto">
          <a:xfrm rot="2323471">
            <a:off x="2699064" y="2814364"/>
            <a:ext cx="4105910" cy="2736850"/>
          </a:xfrm>
          <a:prstGeom prst="rect">
            <a:avLst/>
          </a:prstGeom>
          <a:noFill/>
          <a:extLst/>
        </p:spPr>
      </p:pic>
      <p:pic>
        <p:nvPicPr>
          <p:cNvPr id="18" name="Picture 17" descr="http://dailygenius.com/wp-content/uploads/2014/10/get-ready-wearable-tech-about.jpg"/>
          <p:cNvPicPr/>
          <p:nvPr/>
        </p:nvPicPr>
        <p:blipFill>
          <a:blip r:embed="rId6">
            <a:extLst>
              <a:ext uri="{28A0092B-C50C-407E-A947-70E740481C1C}">
                <a14:useLocalDpi xmlns:a14="http://schemas.microsoft.com/office/drawing/2010/main" val="0"/>
              </a:ext>
            </a:extLst>
          </a:blip>
          <a:srcRect/>
          <a:stretch>
            <a:fillRect/>
          </a:stretch>
        </p:blipFill>
        <p:spPr bwMode="auto">
          <a:xfrm>
            <a:off x="431346" y="3226580"/>
            <a:ext cx="5274310" cy="2420620"/>
          </a:xfrm>
          <a:prstGeom prst="rect">
            <a:avLst/>
          </a:prstGeom>
          <a:noFill/>
          <a:extLst/>
        </p:spPr>
      </p:pic>
      <p:pic>
        <p:nvPicPr>
          <p:cNvPr id="19" name="Picture 18" descr="http://stateasy.com/wp-content/uploads/2013/12/Wearable-Tech.jpg"/>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213686">
            <a:off x="2161527" y="2932812"/>
            <a:ext cx="4062730" cy="2709545"/>
          </a:xfrm>
          <a:prstGeom prst="rect">
            <a:avLst/>
          </a:prstGeom>
          <a:noFill/>
          <a:extLst/>
        </p:spPr>
      </p:pic>
      <p:pic>
        <p:nvPicPr>
          <p:cNvPr id="20" name="Picture 19" descr="http://b-i.forbesimg.com/patrickmoorhead/files/2013/11/Nike-Fuelband.jpg"/>
          <p:cNvPicPr/>
          <p:nvPr/>
        </p:nvPicPr>
        <p:blipFill>
          <a:blip r:embed="rId8">
            <a:extLst>
              <a:ext uri="{28A0092B-C50C-407E-A947-70E740481C1C}">
                <a14:useLocalDpi xmlns:a14="http://schemas.microsoft.com/office/drawing/2010/main" val="0"/>
              </a:ext>
            </a:extLst>
          </a:blip>
          <a:srcRect/>
          <a:stretch>
            <a:fillRect/>
          </a:stretch>
        </p:blipFill>
        <p:spPr bwMode="auto">
          <a:xfrm rot="19916873">
            <a:off x="2435171" y="2704825"/>
            <a:ext cx="5274310" cy="2955925"/>
          </a:xfrm>
          <a:prstGeom prst="rect">
            <a:avLst/>
          </a:prstGeom>
          <a:noFill/>
          <a:extLst/>
        </p:spPr>
      </p:pic>
      <p:pic>
        <p:nvPicPr>
          <p:cNvPr id="21" name="Picture 20" descr="http://blogs-images.forbes.com/parmyolson/files/2015/03/S6-Edge-e1425250191642.jpg"/>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536456">
            <a:off x="2999686" y="2911249"/>
            <a:ext cx="4145280" cy="2329815"/>
          </a:xfrm>
          <a:prstGeom prst="rect">
            <a:avLst/>
          </a:prstGeom>
          <a:noFill/>
          <a:extLst/>
        </p:spPr>
      </p:pic>
    </p:spTree>
    <p:extLst>
      <p:ext uri="{BB962C8B-B14F-4D97-AF65-F5344CB8AC3E}">
        <p14:creationId xmlns:p14="http://schemas.microsoft.com/office/powerpoint/2010/main" val="334128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sz="6000" dirty="0" smtClean="0"/>
              <a:t>Future</a:t>
            </a:r>
            <a:endParaRPr lang="en-GB" dirty="0"/>
          </a:p>
        </p:txBody>
      </p:sp>
      <p:sp>
        <p:nvSpPr>
          <p:cNvPr id="3"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5 Years</a:t>
            </a:r>
            <a:endParaRPr lang="en-GB" sz="4400" dirty="0"/>
          </a:p>
        </p:txBody>
      </p:sp>
      <p:pic>
        <p:nvPicPr>
          <p:cNvPr id="15362" name="Picture 2" descr="http://cdn.techpp.com/wp-content/uploads/2014/01/Walkera-QR-X350-best-cheap-drones-to-bu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852936"/>
            <a:ext cx="4994046" cy="341022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blogs.msdn.com/cfs-file.ashx/__key/communityserver-blogs-components-weblogfiles/00-00-00-91-16/7776.mobile_5F00_s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08456">
            <a:off x="3279439" y="2727101"/>
            <a:ext cx="4248472" cy="262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sz="6000" dirty="0" smtClean="0"/>
              <a:t>Future</a:t>
            </a:r>
            <a:endParaRPr lang="en-GB" dirty="0"/>
          </a:p>
        </p:txBody>
      </p:sp>
      <p:sp>
        <p:nvSpPr>
          <p:cNvPr id="3"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10 Years</a:t>
            </a:r>
            <a:endParaRPr lang="en-GB" sz="4400" dirty="0"/>
          </a:p>
        </p:txBody>
      </p:sp>
      <p:sp>
        <p:nvSpPr>
          <p:cNvPr id="4" name="AutoShape 4" descr="https://faryalhussain.files.wordpress.com/2014/11/emotiv-brainread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https://faryalhussain.files.wordpress.com/2014/11/emotiv-brainreader.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924944"/>
            <a:ext cx="51149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2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a:t>
            </a:r>
            <a:endParaRPr lang="en-GB" dirty="0"/>
          </a:p>
        </p:txBody>
      </p:sp>
      <p:sp>
        <p:nvSpPr>
          <p:cNvPr id="3" name="Content Placeholder 2"/>
          <p:cNvSpPr>
            <a:spLocks noGrp="1"/>
          </p:cNvSpPr>
          <p:nvPr>
            <p:ph idx="1"/>
          </p:nvPr>
        </p:nvSpPr>
        <p:spPr/>
        <p:txBody>
          <a:bodyPr/>
          <a:lstStyle/>
          <a:p>
            <a:r>
              <a:rPr lang="en-GB" dirty="0">
                <a:hlinkClick r:id="rId3"/>
              </a:rPr>
              <a:t>http://</a:t>
            </a:r>
            <a:r>
              <a:rPr lang="en-GB" dirty="0" smtClean="0">
                <a:hlinkClick r:id="rId3"/>
              </a:rPr>
              <a:t>www.theverge.com/2011/12/7/2585779/android-history</a:t>
            </a:r>
            <a:r>
              <a:rPr lang="en-GB" dirty="0" smtClean="0"/>
              <a:t> </a:t>
            </a:r>
            <a:endParaRPr lang="en-GB" dirty="0"/>
          </a:p>
        </p:txBody>
      </p:sp>
    </p:spTree>
    <p:extLst>
      <p:ext uri="{BB962C8B-B14F-4D97-AF65-F5344CB8AC3E}">
        <p14:creationId xmlns:p14="http://schemas.microsoft.com/office/powerpoint/2010/main" val="2168392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5"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1.0</a:t>
            </a:r>
            <a:endParaRPr lang="en-GB" sz="4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6807100" cy="3615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18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1.5 (Cupcake)</a:t>
            </a:r>
            <a:endParaRPr lang="en-GB" sz="4400" dirty="0"/>
          </a:p>
        </p:txBody>
      </p:sp>
      <p:sp>
        <p:nvSpPr>
          <p:cNvPr id="10"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40" t="3098" r="4466" b="2471"/>
          <a:stretch/>
        </p:blipFill>
        <p:spPr bwMode="auto">
          <a:xfrm>
            <a:off x="3041374" y="2961861"/>
            <a:ext cx="2405269" cy="3319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02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1.6 (Donut)</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34" t="12097" r="21135" b="13042"/>
          <a:stretch/>
        </p:blipFill>
        <p:spPr bwMode="auto">
          <a:xfrm>
            <a:off x="2867956" y="3140968"/>
            <a:ext cx="3428776" cy="319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2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2.0 – 2.1 (Éclair)</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924944"/>
            <a:ext cx="4768007" cy="3486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26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2.2 (Froyo)</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4098" name="Picture 2" descr="http://www.blogcdn.com/www.engadget.com/media/2010/01/16jan10kjbczvcsetrqwa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924944"/>
            <a:ext cx="5715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2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2.3 (Gingerbread)</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pic>
        <p:nvPicPr>
          <p:cNvPr id="5122" name="Picture 2" descr="http://www.androidguys.com/wp-content/uploads/2010/06/gingerbr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068960"/>
            <a:ext cx="3531150" cy="350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7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3.0 (Honeycomb)</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2" name="AutoShape 2" descr="http://tctechcrunch2011.files.wordpress.com/2011/02/honeycombbe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tctechcrunch2011.files.wordpress.com/2011/02/honeycombbe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501008"/>
            <a:ext cx="32099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25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916832"/>
            <a:ext cx="8229600" cy="79435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a:r>
              <a:rPr lang="en-GB" sz="4400" dirty="0" smtClean="0"/>
              <a:t>Android 4.0 (Ice Cream Sandwich)</a:t>
            </a:r>
            <a:endParaRPr lang="en-GB" sz="4400" dirty="0"/>
          </a:p>
        </p:txBody>
      </p:sp>
      <p:sp>
        <p:nvSpPr>
          <p:cNvPr id="5" name="Title 1"/>
          <p:cNvSpPr>
            <a:spLocks noGrp="1"/>
          </p:cNvSpPr>
          <p:nvPr>
            <p:ph type="title"/>
          </p:nvPr>
        </p:nvSpPr>
        <p:spPr>
          <a:xfrm>
            <a:off x="457200" y="908720"/>
            <a:ext cx="8229600" cy="938368"/>
          </a:xfrm>
        </p:spPr>
        <p:txBody>
          <a:bodyPr>
            <a:noAutofit/>
          </a:bodyPr>
          <a:lstStyle/>
          <a:p>
            <a:r>
              <a:rPr lang="en-GB" sz="6000" dirty="0" smtClean="0"/>
              <a:t>The Past</a:t>
            </a:r>
            <a:endParaRPr lang="en-GB" sz="6000" dirty="0"/>
          </a:p>
        </p:txBody>
      </p:sp>
      <p:sp>
        <p:nvSpPr>
          <p:cNvPr id="2" name="AutoShape 2" descr="https://lh6.ggpht.com/WUnKUgKwFlUeaI26UGkMR_y39Xs-6oA0RHcJ3_wxwWPwIKGrY4GA2NxjNXj_u_pw-Q=w3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114" y="3140968"/>
            <a:ext cx="4510459" cy="2780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382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TotalTime>
  <Words>881</Words>
  <Application>Microsoft Office PowerPoint</Application>
  <PresentationFormat>On-screen Show (4:3)</PresentationFormat>
  <Paragraphs>139</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Mobile Technologies</vt:lpstr>
      <vt:lpstr>The Past</vt:lpstr>
      <vt:lpstr>The Past</vt:lpstr>
      <vt:lpstr>The Past</vt:lpstr>
      <vt:lpstr>The Past</vt:lpstr>
      <vt:lpstr>The Past</vt:lpstr>
      <vt:lpstr>The Past</vt:lpstr>
      <vt:lpstr>The Past</vt:lpstr>
      <vt:lpstr>The Past</vt:lpstr>
      <vt:lpstr>The Past</vt:lpstr>
      <vt:lpstr>The Past</vt:lpstr>
      <vt:lpstr>The Past</vt:lpstr>
      <vt:lpstr>The Present</vt:lpstr>
      <vt:lpstr>The Present</vt:lpstr>
      <vt:lpstr>The Present</vt:lpstr>
      <vt:lpstr>The Future</vt:lpstr>
      <vt:lpstr>The Future</vt:lpstr>
      <vt:lpstr>The Future</vt:lpstr>
      <vt:lpstr>Links</vt:lpstr>
    </vt:vector>
  </TitlesOfParts>
  <Company>NIX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Technologies</dc:title>
  <dc:creator>BRA11124543</dc:creator>
  <cp:lastModifiedBy>BRA11124543</cp:lastModifiedBy>
  <cp:revision>33</cp:revision>
  <dcterms:created xsi:type="dcterms:W3CDTF">2015-11-18T11:49:11Z</dcterms:created>
  <dcterms:modified xsi:type="dcterms:W3CDTF">2015-12-01T09:57:33Z</dcterms:modified>
</cp:coreProperties>
</file>