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9" d="100"/>
          <a:sy n="49" d="100"/>
        </p:scale>
        <p:origin x="72" y="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74772BF-B74A-4481-9DE2-2831F6D69C9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62394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82381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153544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353905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232B31-ECC3-44F1-80AD-44745857659B}"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772BF-B74A-4481-9DE2-2831F6D69C9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475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232B31-ECC3-44F1-80AD-44745857659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57322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232B31-ECC3-44F1-80AD-44745857659B}"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45281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232B31-ECC3-44F1-80AD-44745857659B}"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238395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32B31-ECC3-44F1-80AD-44745857659B}"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101778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32B31-ECC3-44F1-80AD-44745857659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16989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32B31-ECC3-44F1-80AD-44745857659B}"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772BF-B74A-4481-9DE2-2831F6D69C95}" type="slidenum">
              <a:rPr lang="en-US" smtClean="0"/>
              <a:t>‹#›</a:t>
            </a:fld>
            <a:endParaRPr lang="en-US"/>
          </a:p>
        </p:txBody>
      </p:sp>
    </p:spTree>
    <p:extLst>
      <p:ext uri="{BB962C8B-B14F-4D97-AF65-F5344CB8AC3E}">
        <p14:creationId xmlns:p14="http://schemas.microsoft.com/office/powerpoint/2010/main" val="112584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0232B31-ECC3-44F1-80AD-44745857659B}" type="datetimeFigureOut">
              <a:rPr lang="en-US" smtClean="0"/>
              <a:t>12/3/2015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74772BF-B74A-4481-9DE2-2831F6D69C95}" type="slidenum">
              <a:rPr lang="en-US" smtClean="0"/>
              <a:t>‹#›</a:t>
            </a:fld>
            <a:endParaRPr lang="en-US"/>
          </a:p>
        </p:txBody>
      </p:sp>
    </p:spTree>
    <p:extLst>
      <p:ext uri="{BB962C8B-B14F-4D97-AF65-F5344CB8AC3E}">
        <p14:creationId xmlns:p14="http://schemas.microsoft.com/office/powerpoint/2010/main" val="2751356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Android_version_history" TargetMode="External"/><Relationship Id="rId2" Type="http://schemas.openxmlformats.org/officeDocument/2006/relationships/hyperlink" Target="http://www.hongkiat.com/blog/future-smartphone-featur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Mobile Technologies from the past, present and future</a:t>
            </a:r>
            <a:endParaRPr lang="en-US" dirty="0"/>
          </a:p>
        </p:txBody>
      </p:sp>
      <p:sp>
        <p:nvSpPr>
          <p:cNvPr id="3" name="Subtitle 2"/>
          <p:cNvSpPr>
            <a:spLocks noGrp="1"/>
          </p:cNvSpPr>
          <p:nvPr>
            <p:ph type="subTitle" idx="1"/>
          </p:nvPr>
        </p:nvSpPr>
        <p:spPr>
          <a:xfrm>
            <a:off x="1261872" y="6055742"/>
            <a:ext cx="9418320" cy="436497"/>
          </a:xfrm>
        </p:spPr>
        <p:txBody>
          <a:bodyPr/>
          <a:lstStyle/>
          <a:p>
            <a:pPr algn="r"/>
            <a:r>
              <a:rPr lang="en-GB" dirty="0" smtClean="0"/>
              <a:t>Benas Mikalauskas</a:t>
            </a:r>
            <a:endParaRPr lang="en-US" dirty="0"/>
          </a:p>
        </p:txBody>
      </p:sp>
    </p:spTree>
    <p:extLst>
      <p:ext uri="{BB962C8B-B14F-4D97-AF65-F5344CB8AC3E}">
        <p14:creationId xmlns:p14="http://schemas.microsoft.com/office/powerpoint/2010/main" val="64149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2.0 Eclair</a:t>
            </a:r>
            <a:endParaRPr lang="en-US" dirty="0"/>
          </a:p>
        </p:txBody>
      </p:sp>
      <p:sp>
        <p:nvSpPr>
          <p:cNvPr id="3" name="Content Placeholder 2"/>
          <p:cNvSpPr>
            <a:spLocks noGrp="1"/>
          </p:cNvSpPr>
          <p:nvPr>
            <p:ph idx="1"/>
          </p:nvPr>
        </p:nvSpPr>
        <p:spPr/>
        <p:txBody>
          <a:bodyPr/>
          <a:lstStyle/>
          <a:p>
            <a:pPr marL="0" indent="0">
              <a:buNone/>
            </a:pPr>
            <a:r>
              <a:rPr lang="en-GB" dirty="0" smtClean="0"/>
              <a:t>Android 2.0 Éclair introduced home screen customisation. Apps and widgets were allowed to be moved and arrange in different ways.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84" y="2757294"/>
            <a:ext cx="5594878" cy="3706411"/>
          </a:xfrm>
          <a:prstGeom prst="rect">
            <a:avLst/>
          </a:prstGeom>
        </p:spPr>
      </p:pic>
    </p:spTree>
    <p:extLst>
      <p:ext uri="{BB962C8B-B14F-4D97-AF65-F5344CB8AC3E}">
        <p14:creationId xmlns:p14="http://schemas.microsoft.com/office/powerpoint/2010/main" val="191396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2.2 </a:t>
            </a:r>
            <a:r>
              <a:rPr lang="en-GB" dirty="0" err="1" smtClean="0"/>
              <a:t>Froyo</a:t>
            </a:r>
            <a:endParaRPr lang="en-US" dirty="0"/>
          </a:p>
        </p:txBody>
      </p:sp>
      <p:sp>
        <p:nvSpPr>
          <p:cNvPr id="3" name="Content Placeholder 2"/>
          <p:cNvSpPr>
            <a:spLocks noGrp="1"/>
          </p:cNvSpPr>
          <p:nvPr>
            <p:ph idx="1"/>
          </p:nvPr>
        </p:nvSpPr>
        <p:spPr/>
        <p:txBody>
          <a:bodyPr/>
          <a:lstStyle/>
          <a:p>
            <a:pPr marL="0" indent="0">
              <a:buNone/>
            </a:pPr>
            <a:r>
              <a:rPr lang="en-GB" dirty="0" smtClean="0"/>
              <a:t>Android 2.2 </a:t>
            </a:r>
            <a:r>
              <a:rPr lang="en-GB" dirty="0" err="1" smtClean="0"/>
              <a:t>Froyo</a:t>
            </a:r>
            <a:r>
              <a:rPr lang="en-GB" dirty="0" smtClean="0"/>
              <a:t> added the option to use voice for writing messages, this led to future features like “OK Google”.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266" y="3029494"/>
            <a:ext cx="3428571" cy="3447619"/>
          </a:xfrm>
          <a:prstGeom prst="rect">
            <a:avLst/>
          </a:prstGeom>
        </p:spPr>
      </p:pic>
    </p:spTree>
    <p:extLst>
      <p:ext uri="{BB962C8B-B14F-4D97-AF65-F5344CB8AC3E}">
        <p14:creationId xmlns:p14="http://schemas.microsoft.com/office/powerpoint/2010/main" val="112770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2.3 Gingerbread</a:t>
            </a:r>
            <a:endParaRPr lang="en-US" dirty="0"/>
          </a:p>
        </p:txBody>
      </p:sp>
      <p:sp>
        <p:nvSpPr>
          <p:cNvPr id="3" name="Content Placeholder 2"/>
          <p:cNvSpPr>
            <a:spLocks noGrp="1"/>
          </p:cNvSpPr>
          <p:nvPr>
            <p:ph idx="1"/>
          </p:nvPr>
        </p:nvSpPr>
        <p:spPr/>
        <p:txBody>
          <a:bodyPr/>
          <a:lstStyle/>
          <a:p>
            <a:pPr marL="0" indent="0">
              <a:buNone/>
            </a:pPr>
            <a:r>
              <a:rPr lang="en-GB" dirty="0"/>
              <a:t>Android 2.3 </a:t>
            </a:r>
            <a:r>
              <a:rPr lang="en-GB" dirty="0" smtClean="0"/>
              <a:t>Gingerbread added the function to use sensors which allowed apps to using functions such as tilting.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282" y="2998787"/>
            <a:ext cx="3810000" cy="3181350"/>
          </a:xfrm>
          <a:prstGeom prst="rect">
            <a:avLst/>
          </a:prstGeom>
        </p:spPr>
      </p:pic>
    </p:spTree>
    <p:extLst>
      <p:ext uri="{BB962C8B-B14F-4D97-AF65-F5344CB8AC3E}">
        <p14:creationId xmlns:p14="http://schemas.microsoft.com/office/powerpoint/2010/main" val="77315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3.0 Honeycomb</a:t>
            </a:r>
            <a:endParaRPr lang="en-US" dirty="0"/>
          </a:p>
        </p:txBody>
      </p:sp>
      <p:sp>
        <p:nvSpPr>
          <p:cNvPr id="3" name="Content Placeholder 2"/>
          <p:cNvSpPr>
            <a:spLocks noGrp="1"/>
          </p:cNvSpPr>
          <p:nvPr>
            <p:ph idx="1"/>
          </p:nvPr>
        </p:nvSpPr>
        <p:spPr/>
        <p:txBody>
          <a:bodyPr/>
          <a:lstStyle/>
          <a:p>
            <a:pPr marL="0" indent="0">
              <a:buNone/>
            </a:pPr>
            <a:r>
              <a:rPr lang="en-GB" dirty="0"/>
              <a:t>Android 3.0 </a:t>
            </a:r>
            <a:r>
              <a:rPr lang="en-GB" dirty="0" smtClean="0"/>
              <a:t>Honeycomb was made to support tablets as well. This was done because of the table rise in the market.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571" y="2758965"/>
            <a:ext cx="4419961" cy="2851588"/>
          </a:xfrm>
          <a:prstGeom prst="rect">
            <a:avLst/>
          </a:prstGeom>
        </p:spPr>
      </p:pic>
    </p:spTree>
    <p:extLst>
      <p:ext uri="{BB962C8B-B14F-4D97-AF65-F5344CB8AC3E}">
        <p14:creationId xmlns:p14="http://schemas.microsoft.com/office/powerpoint/2010/main" val="715317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4.0 Ice Cream Sandwich</a:t>
            </a:r>
            <a:endParaRPr lang="en-US" dirty="0"/>
          </a:p>
        </p:txBody>
      </p:sp>
      <p:sp>
        <p:nvSpPr>
          <p:cNvPr id="3" name="Content Placeholder 2"/>
          <p:cNvSpPr>
            <a:spLocks noGrp="1"/>
          </p:cNvSpPr>
          <p:nvPr>
            <p:ph idx="1"/>
          </p:nvPr>
        </p:nvSpPr>
        <p:spPr/>
        <p:txBody>
          <a:bodyPr/>
          <a:lstStyle/>
          <a:p>
            <a:pPr marL="0" indent="0">
              <a:buNone/>
            </a:pPr>
            <a:r>
              <a:rPr lang="en-GB" dirty="0"/>
              <a:t>Android 4.0 Ice Cream </a:t>
            </a:r>
            <a:r>
              <a:rPr lang="en-GB" dirty="0" smtClean="0"/>
              <a:t>Sandwich changed the overall design of the OS, it also added 1080p-HD camera support and editor for pictures. The main reason would be the rise of social media with websites such as Instagram and Tumblr.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895" y="2802885"/>
            <a:ext cx="3710244" cy="3710244"/>
          </a:xfrm>
          <a:prstGeom prst="rect">
            <a:avLst/>
          </a:prstGeom>
        </p:spPr>
      </p:pic>
    </p:spTree>
    <p:extLst>
      <p:ext uri="{BB962C8B-B14F-4D97-AF65-F5344CB8AC3E}">
        <p14:creationId xmlns:p14="http://schemas.microsoft.com/office/powerpoint/2010/main" val="2428613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4.4 KitKat</a:t>
            </a:r>
            <a:endParaRPr lang="en-US" dirty="0"/>
          </a:p>
        </p:txBody>
      </p:sp>
      <p:sp>
        <p:nvSpPr>
          <p:cNvPr id="3" name="Content Placeholder 2"/>
          <p:cNvSpPr>
            <a:spLocks noGrp="1"/>
          </p:cNvSpPr>
          <p:nvPr>
            <p:ph idx="1"/>
          </p:nvPr>
        </p:nvSpPr>
        <p:spPr/>
        <p:txBody>
          <a:bodyPr/>
          <a:lstStyle/>
          <a:p>
            <a:pPr marL="0" indent="0">
              <a:buNone/>
            </a:pPr>
            <a:r>
              <a:rPr lang="en-GB" dirty="0"/>
              <a:t>Android 4.4 </a:t>
            </a:r>
            <a:r>
              <a:rPr lang="en-GB" dirty="0" smtClean="0"/>
              <a:t>KitKat improved the design and performance. It also added the “OK Google” which lets user give out voice commands to their phones.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207" y="2714602"/>
            <a:ext cx="2554014" cy="3815352"/>
          </a:xfrm>
          <a:prstGeom prst="rect">
            <a:avLst/>
          </a:prstGeom>
        </p:spPr>
      </p:pic>
    </p:spTree>
    <p:extLst>
      <p:ext uri="{BB962C8B-B14F-4D97-AF65-F5344CB8AC3E}">
        <p14:creationId xmlns:p14="http://schemas.microsoft.com/office/powerpoint/2010/main" val="42667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5.0 Lollipop</a:t>
            </a:r>
            <a:endParaRPr lang="en-US" dirty="0"/>
          </a:p>
        </p:txBody>
      </p:sp>
      <p:sp>
        <p:nvSpPr>
          <p:cNvPr id="3" name="Content Placeholder 2"/>
          <p:cNvSpPr>
            <a:spLocks noGrp="1"/>
          </p:cNvSpPr>
          <p:nvPr>
            <p:ph idx="1"/>
          </p:nvPr>
        </p:nvSpPr>
        <p:spPr/>
        <p:txBody>
          <a:bodyPr/>
          <a:lstStyle/>
          <a:p>
            <a:pPr marL="0" indent="0">
              <a:buNone/>
            </a:pPr>
            <a:r>
              <a:rPr lang="en-GB" dirty="0"/>
              <a:t>Android 5.0 </a:t>
            </a:r>
            <a:r>
              <a:rPr lang="en-GB" dirty="0" smtClean="0"/>
              <a:t>Lollipop added a bigger screen support, so it would be compatible with smart TVs.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7620" y="2698531"/>
            <a:ext cx="4159469" cy="4159469"/>
          </a:xfrm>
          <a:prstGeom prst="rect">
            <a:avLst/>
          </a:prstGeom>
        </p:spPr>
      </p:pic>
    </p:spTree>
    <p:extLst>
      <p:ext uri="{BB962C8B-B14F-4D97-AF65-F5344CB8AC3E}">
        <p14:creationId xmlns:p14="http://schemas.microsoft.com/office/powerpoint/2010/main" val="95865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6.0 Marshmallow</a:t>
            </a:r>
            <a:endParaRPr lang="en-US" dirty="0"/>
          </a:p>
        </p:txBody>
      </p:sp>
      <p:sp>
        <p:nvSpPr>
          <p:cNvPr id="3" name="Content Placeholder 2"/>
          <p:cNvSpPr>
            <a:spLocks noGrp="1"/>
          </p:cNvSpPr>
          <p:nvPr>
            <p:ph idx="1"/>
          </p:nvPr>
        </p:nvSpPr>
        <p:spPr/>
        <p:txBody>
          <a:bodyPr/>
          <a:lstStyle/>
          <a:p>
            <a:pPr marL="0" indent="0">
              <a:buNone/>
            </a:pPr>
            <a:r>
              <a:rPr lang="en-GB" dirty="0"/>
              <a:t>Android 6.0 </a:t>
            </a:r>
            <a:r>
              <a:rPr lang="en-GB" dirty="0" smtClean="0"/>
              <a:t>Marshmallow adds 4K display mode for apps, “Google Now Tap” function to do google searches of what is based on he screen atm.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040" y="3097508"/>
            <a:ext cx="5731024" cy="3220107"/>
          </a:xfrm>
          <a:prstGeom prst="rect">
            <a:avLst/>
          </a:prstGeom>
        </p:spPr>
      </p:pic>
    </p:spTree>
    <p:extLst>
      <p:ext uri="{BB962C8B-B14F-4D97-AF65-F5344CB8AC3E}">
        <p14:creationId xmlns:p14="http://schemas.microsoft.com/office/powerpoint/2010/main" val="4214205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market share</a:t>
            </a:r>
            <a:endParaRPr lang="en-US" dirty="0"/>
          </a:p>
        </p:txBody>
      </p:sp>
      <p:sp>
        <p:nvSpPr>
          <p:cNvPr id="3" name="Content Placeholder 2"/>
          <p:cNvSpPr>
            <a:spLocks noGrp="1"/>
          </p:cNvSpPr>
          <p:nvPr>
            <p:ph idx="1"/>
          </p:nvPr>
        </p:nvSpPr>
        <p:spPr/>
        <p:txBody>
          <a:bodyPr/>
          <a:lstStyle/>
          <a:p>
            <a:pPr marL="0" indent="0">
              <a:buNone/>
            </a:pPr>
            <a:r>
              <a:rPr lang="en-GB" dirty="0" smtClean="0"/>
              <a:t>At the moment market is dominated by Android since they have the most supported devices in it. Second is Apple whit their steady flow of clients.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462" y="3238817"/>
            <a:ext cx="5166360" cy="2941320"/>
          </a:xfrm>
          <a:prstGeom prst="rect">
            <a:avLst/>
          </a:prstGeom>
        </p:spPr>
      </p:pic>
    </p:spTree>
    <p:extLst>
      <p:ext uri="{BB962C8B-B14F-4D97-AF65-F5344CB8AC3E}">
        <p14:creationId xmlns:p14="http://schemas.microsoft.com/office/powerpoint/2010/main" val="253311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awaits in the future? 1/2</a:t>
            </a:r>
            <a:endParaRPr lang="en-US" dirty="0"/>
          </a:p>
        </p:txBody>
      </p:sp>
      <p:sp>
        <p:nvSpPr>
          <p:cNvPr id="3" name="Content Placeholder 2"/>
          <p:cNvSpPr>
            <a:spLocks noGrp="1"/>
          </p:cNvSpPr>
          <p:nvPr>
            <p:ph idx="1"/>
          </p:nvPr>
        </p:nvSpPr>
        <p:spPr/>
        <p:txBody>
          <a:bodyPr/>
          <a:lstStyle/>
          <a:p>
            <a:pPr marL="0" indent="0">
              <a:buNone/>
            </a:pPr>
            <a:r>
              <a:rPr lang="en-GB" dirty="0" smtClean="0"/>
              <a:t>Augmented Reality – it is predicted and expected that in the near future we will have a feature in our phones that when pointing the camera at something we will be displayed instant information about the things it sees.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784883"/>
            <a:ext cx="4716379" cy="3532732"/>
          </a:xfrm>
          <a:prstGeom prst="rect">
            <a:avLst/>
          </a:prstGeom>
        </p:spPr>
      </p:pic>
    </p:spTree>
    <p:extLst>
      <p:ext uri="{BB962C8B-B14F-4D97-AF65-F5344CB8AC3E}">
        <p14:creationId xmlns:p14="http://schemas.microsoft.com/office/powerpoint/2010/main" val="342126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look at all the </a:t>
            </a:r>
            <a:r>
              <a:rPr lang="en-GB" dirty="0" smtClean="0"/>
              <a:t>IOS/OS</a:t>
            </a:r>
            <a:endParaRPr lang="en-US"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Our focus is going to be around the development of Android IOS, but there are four more IOS/OS available in the market today:</a:t>
            </a:r>
          </a:p>
          <a:p>
            <a:r>
              <a:rPr lang="en-GB" dirty="0" smtClean="0"/>
              <a:t>Apple IOS</a:t>
            </a:r>
          </a:p>
          <a:p>
            <a:r>
              <a:rPr lang="en-GB" dirty="0" smtClean="0"/>
              <a:t>Windows IOS</a:t>
            </a:r>
          </a:p>
          <a:p>
            <a:r>
              <a:rPr lang="en-GB" dirty="0" smtClean="0"/>
              <a:t>BlackBerry OS</a:t>
            </a:r>
          </a:p>
          <a:p>
            <a:r>
              <a:rPr lang="en-GB" dirty="0" smtClean="0"/>
              <a:t>Symbian OS</a:t>
            </a:r>
          </a:p>
          <a:p>
            <a:pPr marL="0" indent="0">
              <a:buNone/>
            </a:pPr>
            <a:r>
              <a:rPr lang="en-GB" dirty="0" smtClean="0"/>
              <a:t>So lets start from them.</a:t>
            </a:r>
            <a:endParaRPr lang="en-GB" dirty="0"/>
          </a:p>
        </p:txBody>
      </p:sp>
    </p:spTree>
    <p:extLst>
      <p:ext uri="{BB962C8B-B14F-4D97-AF65-F5344CB8AC3E}">
        <p14:creationId xmlns:p14="http://schemas.microsoft.com/office/powerpoint/2010/main" val="351728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awaits in the future? </a:t>
            </a:r>
            <a:r>
              <a:rPr lang="en-GB" dirty="0" smtClean="0"/>
              <a:t>2/3</a:t>
            </a:r>
            <a:endParaRPr lang="en-US" dirty="0"/>
          </a:p>
        </p:txBody>
      </p:sp>
      <p:sp>
        <p:nvSpPr>
          <p:cNvPr id="3" name="Content Placeholder 2"/>
          <p:cNvSpPr>
            <a:spLocks noGrp="1"/>
          </p:cNvSpPr>
          <p:nvPr>
            <p:ph idx="1"/>
          </p:nvPr>
        </p:nvSpPr>
        <p:spPr/>
        <p:txBody>
          <a:bodyPr/>
          <a:lstStyle/>
          <a:p>
            <a:pPr marL="0" indent="0">
              <a:buNone/>
            </a:pPr>
            <a:r>
              <a:rPr lang="en-GB" dirty="0" smtClean="0"/>
              <a:t>In Built projectors to make the smartphones more flexible and in some casing for playing video games even used instead of TVs.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528" y="2992862"/>
            <a:ext cx="4808054" cy="3187275"/>
          </a:xfrm>
          <a:prstGeom prst="rect">
            <a:avLst/>
          </a:prstGeom>
        </p:spPr>
      </p:pic>
    </p:spTree>
    <p:extLst>
      <p:ext uri="{BB962C8B-B14F-4D97-AF65-F5344CB8AC3E}">
        <p14:creationId xmlns:p14="http://schemas.microsoft.com/office/powerpoint/2010/main" val="724406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awaits in the future? </a:t>
            </a:r>
            <a:r>
              <a:rPr lang="en-GB" dirty="0" smtClean="0"/>
              <a:t>3/3</a:t>
            </a:r>
            <a:endParaRPr lang="en-US" dirty="0"/>
          </a:p>
        </p:txBody>
      </p:sp>
      <p:sp>
        <p:nvSpPr>
          <p:cNvPr id="3" name="Content Placeholder 2"/>
          <p:cNvSpPr>
            <a:spLocks noGrp="1"/>
          </p:cNvSpPr>
          <p:nvPr>
            <p:ph idx="1"/>
          </p:nvPr>
        </p:nvSpPr>
        <p:spPr/>
        <p:txBody>
          <a:bodyPr/>
          <a:lstStyle/>
          <a:p>
            <a:pPr marL="0" indent="0">
              <a:buNone/>
            </a:pPr>
            <a:r>
              <a:rPr lang="en-GB" dirty="0" smtClean="0"/>
              <a:t>3D screens and holograms because just 3d is not enough </a:t>
            </a:r>
            <a:r>
              <a:rPr lang="en-GB" dirty="0" err="1" smtClean="0"/>
              <a:t>nad</a:t>
            </a:r>
            <a:r>
              <a:rPr lang="en-GB" dirty="0" smtClean="0"/>
              <a:t> having a hologram image sticking out of your phone would be a complete sci-fi brought to life experience.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311" y="3213469"/>
            <a:ext cx="5518482" cy="3104146"/>
          </a:xfrm>
          <a:prstGeom prst="rect">
            <a:avLst/>
          </a:prstGeom>
        </p:spPr>
      </p:pic>
    </p:spTree>
    <p:extLst>
      <p:ext uri="{BB962C8B-B14F-4D97-AF65-F5344CB8AC3E}">
        <p14:creationId xmlns:p14="http://schemas.microsoft.com/office/powerpoint/2010/main" val="172901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http://www.hongkiat.com/blog/future-smartphone-features</a:t>
            </a:r>
            <a:r>
              <a:rPr lang="en-US" dirty="0" smtClean="0">
                <a:hlinkClick r:id="rId2"/>
              </a:rPr>
              <a:t>/</a:t>
            </a:r>
            <a:endParaRPr lang="en-US" dirty="0" smtClean="0"/>
          </a:p>
          <a:p>
            <a:r>
              <a:rPr lang="en-US" dirty="0">
                <a:hlinkClick r:id="rId3"/>
              </a:rPr>
              <a:t>https://</a:t>
            </a:r>
            <a:r>
              <a:rPr lang="en-US" dirty="0" smtClean="0">
                <a:hlinkClick r:id="rId3"/>
              </a:rPr>
              <a:t>en.wikipedia.org/wiki/Android_version_history</a:t>
            </a:r>
            <a:endParaRPr lang="en-US" dirty="0" smtClean="0"/>
          </a:p>
          <a:p>
            <a:r>
              <a:rPr lang="en-GB" dirty="0"/>
              <a:t>http://www.idc.com/prodserv/smartphone-os-market-share.jsp</a:t>
            </a:r>
          </a:p>
          <a:p>
            <a:r>
              <a:rPr lang="en-US" dirty="0"/>
              <a:t>http://www.statista.com/statistics/266136/global-market-share-held-by-smartphone-operating-systems/</a:t>
            </a:r>
          </a:p>
        </p:txBody>
      </p:sp>
    </p:spTree>
    <p:extLst>
      <p:ext uri="{BB962C8B-B14F-4D97-AF65-F5344CB8AC3E}">
        <p14:creationId xmlns:p14="http://schemas.microsoft.com/office/powerpoint/2010/main" val="73036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Apple iOS</a:t>
            </a:r>
            <a:endParaRPr lang="en-US" dirty="0"/>
          </a:p>
        </p:txBody>
      </p:sp>
      <p:sp>
        <p:nvSpPr>
          <p:cNvPr id="3" name="Content Placeholder 2"/>
          <p:cNvSpPr>
            <a:spLocks noGrp="1"/>
          </p:cNvSpPr>
          <p:nvPr>
            <p:ph idx="1"/>
          </p:nvPr>
        </p:nvSpPr>
        <p:spPr/>
        <p:txBody>
          <a:bodyPr/>
          <a:lstStyle/>
          <a:p>
            <a:pPr marL="0" indent="0">
              <a:buNone/>
            </a:pPr>
            <a:r>
              <a:rPr lang="en-GB" dirty="0" smtClean="0"/>
              <a:t>Apple iOS was released by Apple in 2007 as the new operating system for there iPhones. What iPhone did differently they also adjusted the iOS to work on other devices such as media player iPod and in 2010 they added it to iPads as well. The iOS takes a second place in most used IOS, mainly because iOS is only used on Apple products while for instance Android can be found in many different smartphones and tablets.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690" y="3672589"/>
            <a:ext cx="4517697" cy="2970386"/>
          </a:xfrm>
          <a:prstGeom prst="rect">
            <a:avLst/>
          </a:prstGeom>
        </p:spPr>
      </p:pic>
    </p:spTree>
    <p:extLst>
      <p:ext uri="{BB962C8B-B14F-4D97-AF65-F5344CB8AC3E}">
        <p14:creationId xmlns:p14="http://schemas.microsoft.com/office/powerpoint/2010/main" val="370108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IOS</a:t>
            </a:r>
            <a:endParaRPr lang="en-US" dirty="0"/>
          </a:p>
        </p:txBody>
      </p:sp>
      <p:sp>
        <p:nvSpPr>
          <p:cNvPr id="3" name="Content Placeholder 2"/>
          <p:cNvSpPr>
            <a:spLocks noGrp="1"/>
          </p:cNvSpPr>
          <p:nvPr>
            <p:ph idx="1"/>
          </p:nvPr>
        </p:nvSpPr>
        <p:spPr/>
        <p:txBody>
          <a:bodyPr/>
          <a:lstStyle/>
          <a:p>
            <a:pPr marL="0" indent="0">
              <a:buNone/>
            </a:pPr>
            <a:r>
              <a:rPr lang="en-GB" dirty="0" smtClean="0"/>
              <a:t>Windows IOS started of with Windows Mobile. In 2010 Windows Mobile was discontinued and instead it was rebuilt and renamed to Windows Phone. The Windows IOS take up the 3</a:t>
            </a:r>
            <a:r>
              <a:rPr lang="en-GB" baseline="30000" dirty="0" smtClean="0"/>
              <a:t>rd</a:t>
            </a:r>
            <a:r>
              <a:rPr lang="en-GB" dirty="0" smtClean="0"/>
              <a:t> position in the smartphone races as it only has a small share of smartphones running their IOS whit one of the bigger ones being Nokia whom they bought out in 2014. The first Windows IOS version was 7 as the IOS fallow the trend of there computer OS in name and design.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905" y="3689131"/>
            <a:ext cx="3791256" cy="2491006"/>
          </a:xfrm>
          <a:prstGeom prst="rect">
            <a:avLst/>
          </a:prstGeom>
        </p:spPr>
      </p:pic>
    </p:spTree>
    <p:extLst>
      <p:ext uri="{BB962C8B-B14F-4D97-AF65-F5344CB8AC3E}">
        <p14:creationId xmlns:p14="http://schemas.microsoft.com/office/powerpoint/2010/main" val="247787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BlackBerry OS</a:t>
            </a:r>
            <a:endParaRPr lang="en-US" dirty="0"/>
          </a:p>
        </p:txBody>
      </p:sp>
      <p:sp>
        <p:nvSpPr>
          <p:cNvPr id="3" name="Content Placeholder 2"/>
          <p:cNvSpPr>
            <a:spLocks noGrp="1"/>
          </p:cNvSpPr>
          <p:nvPr>
            <p:ph idx="1"/>
          </p:nvPr>
        </p:nvSpPr>
        <p:spPr/>
        <p:txBody>
          <a:bodyPr/>
          <a:lstStyle/>
          <a:p>
            <a:pPr marL="0" indent="0">
              <a:buNone/>
            </a:pPr>
            <a:r>
              <a:rPr lang="en-GB" dirty="0" smtClean="0"/>
              <a:t>BlackBerry is a dying OS, that was very popular and capable at its time, but Android and Apple iOS has overpowered it, as of 2013 BlackBerry has discontinued their OS, but still support it.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392" y="2746955"/>
            <a:ext cx="4337182" cy="4331761"/>
          </a:xfrm>
          <a:prstGeom prst="rect">
            <a:avLst/>
          </a:prstGeom>
        </p:spPr>
      </p:pic>
    </p:spTree>
    <p:extLst>
      <p:ext uri="{BB962C8B-B14F-4D97-AF65-F5344CB8AC3E}">
        <p14:creationId xmlns:p14="http://schemas.microsoft.com/office/powerpoint/2010/main" val="229174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Symbian OS</a:t>
            </a:r>
            <a:endParaRPr lang="en-US" dirty="0"/>
          </a:p>
        </p:txBody>
      </p:sp>
      <p:sp>
        <p:nvSpPr>
          <p:cNvPr id="3" name="Content Placeholder 2"/>
          <p:cNvSpPr>
            <a:spLocks noGrp="1"/>
          </p:cNvSpPr>
          <p:nvPr>
            <p:ph idx="1"/>
          </p:nvPr>
        </p:nvSpPr>
        <p:spPr/>
        <p:txBody>
          <a:bodyPr/>
          <a:lstStyle/>
          <a:p>
            <a:pPr marL="0" indent="0">
              <a:buNone/>
            </a:pPr>
            <a:r>
              <a:rPr lang="en-GB" dirty="0" smtClean="0"/>
              <a:t>Symbian OS was the main operating system before Android launched. It was supported by most of the major phone companies. But when Android launched it started it overtook all of the phone companies. Nokia was the last ones to use Symbian OS until Microsoft bought them out in 2010.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552" y="3322637"/>
            <a:ext cx="3810000" cy="2857500"/>
          </a:xfrm>
          <a:prstGeom prst="rect">
            <a:avLst/>
          </a:prstGeom>
        </p:spPr>
      </p:pic>
    </p:spTree>
    <p:extLst>
      <p:ext uri="{BB962C8B-B14F-4D97-AF65-F5344CB8AC3E}">
        <p14:creationId xmlns:p14="http://schemas.microsoft.com/office/powerpoint/2010/main" val="68453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Smartphone OS market share </a:t>
            </a:r>
            <a:br>
              <a:rPr lang="en-GB" dirty="0" smtClean="0"/>
            </a:br>
            <a:r>
              <a:rPr lang="en-GB" dirty="0" smtClean="0"/>
              <a:t>2009-2013</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573" y="3218130"/>
            <a:ext cx="5852160" cy="3406140"/>
          </a:xfrm>
          <a:prstGeom prst="rect">
            <a:avLst/>
          </a:prstGeom>
        </p:spPr>
      </p:pic>
      <p:sp>
        <p:nvSpPr>
          <p:cNvPr id="6" name="Content Placeholder 5"/>
          <p:cNvSpPr>
            <a:spLocks noGrp="1"/>
          </p:cNvSpPr>
          <p:nvPr>
            <p:ph idx="1"/>
          </p:nvPr>
        </p:nvSpPr>
        <p:spPr/>
        <p:txBody>
          <a:bodyPr/>
          <a:lstStyle/>
          <a:p>
            <a:pPr marL="0" indent="0">
              <a:buNone/>
            </a:pPr>
            <a:r>
              <a:rPr lang="en-GB" dirty="0" smtClean="0"/>
              <a:t>These are the numbers of market sharing from the last 8 years. As we can see Symbian was the dominant force before the Android launched, after that it slowly declined as Android rose to the very top. Apple kept its number steady. From the chart we can see that while Apple maintained there regular number of clients, Android took all of the Blackberry, Microsoft and Symbian ones.</a:t>
            </a:r>
          </a:p>
          <a:p>
            <a:endParaRPr lang="en-US" dirty="0"/>
          </a:p>
        </p:txBody>
      </p:sp>
    </p:spTree>
    <p:extLst>
      <p:ext uri="{BB962C8B-B14F-4D97-AF65-F5344CB8AC3E}">
        <p14:creationId xmlns:p14="http://schemas.microsoft.com/office/powerpoint/2010/main" val="418762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1.5 Cupcake</a:t>
            </a:r>
            <a:endParaRPr lang="en-US" dirty="0"/>
          </a:p>
        </p:txBody>
      </p:sp>
      <p:sp>
        <p:nvSpPr>
          <p:cNvPr id="3" name="Content Placeholder 2"/>
          <p:cNvSpPr>
            <a:spLocks noGrp="1"/>
          </p:cNvSpPr>
          <p:nvPr>
            <p:ph idx="1"/>
          </p:nvPr>
        </p:nvSpPr>
        <p:spPr/>
        <p:txBody>
          <a:bodyPr/>
          <a:lstStyle/>
          <a:p>
            <a:pPr marL="0" indent="0">
              <a:buNone/>
            </a:pPr>
            <a:r>
              <a:rPr lang="en-GB" dirty="0" smtClean="0"/>
              <a:t>Android 1.5 Cupcake was the first version to be released in 2008. It instantly got popular and started to change the market of phone OS.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802" y="2946181"/>
            <a:ext cx="2857500" cy="2857500"/>
          </a:xfrm>
          <a:prstGeom prst="rect">
            <a:avLst/>
          </a:prstGeom>
        </p:spPr>
      </p:pic>
    </p:spTree>
    <p:extLst>
      <p:ext uri="{BB962C8B-B14F-4D97-AF65-F5344CB8AC3E}">
        <p14:creationId xmlns:p14="http://schemas.microsoft.com/office/powerpoint/2010/main" val="158105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Android 1.6 Donut</a:t>
            </a:r>
            <a:endParaRPr lang="en-US" dirty="0"/>
          </a:p>
        </p:txBody>
      </p:sp>
      <p:sp>
        <p:nvSpPr>
          <p:cNvPr id="3" name="Content Placeholder 2"/>
          <p:cNvSpPr>
            <a:spLocks noGrp="1"/>
          </p:cNvSpPr>
          <p:nvPr>
            <p:ph idx="1"/>
          </p:nvPr>
        </p:nvSpPr>
        <p:spPr/>
        <p:txBody>
          <a:bodyPr/>
          <a:lstStyle/>
          <a:p>
            <a:pPr marL="0" indent="0">
              <a:buNone/>
            </a:pPr>
            <a:r>
              <a:rPr lang="en-GB" dirty="0" smtClean="0"/>
              <a:t>Android 1.6 Donut implemented new changes to OS with improvements of web searching and video watching online.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944" y="2852635"/>
            <a:ext cx="2775216" cy="3187748"/>
          </a:xfrm>
          <a:prstGeom prst="rect">
            <a:avLst/>
          </a:prstGeom>
        </p:spPr>
      </p:pic>
    </p:spTree>
    <p:extLst>
      <p:ext uri="{BB962C8B-B14F-4D97-AF65-F5344CB8AC3E}">
        <p14:creationId xmlns:p14="http://schemas.microsoft.com/office/powerpoint/2010/main" val="302570093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125</TotalTime>
  <Words>842</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Schoolbook</vt:lpstr>
      <vt:lpstr>Wingdings 2</vt:lpstr>
      <vt:lpstr>View</vt:lpstr>
      <vt:lpstr>Mobile Technologies from the past, present and future</vt:lpstr>
      <vt:lpstr>Quick look at all the IOS/OS</vt:lpstr>
      <vt:lpstr>Apple iOS</vt:lpstr>
      <vt:lpstr>Windows IOS</vt:lpstr>
      <vt:lpstr>BlackBerry OS</vt:lpstr>
      <vt:lpstr>Symbian OS</vt:lpstr>
      <vt:lpstr>Smartphone OS market share  2009-2013</vt:lpstr>
      <vt:lpstr>Android 1.5 Cupcake</vt:lpstr>
      <vt:lpstr>Android 1.6 Donut</vt:lpstr>
      <vt:lpstr>Android 2.0 Eclair</vt:lpstr>
      <vt:lpstr>Android 2.2 Froyo</vt:lpstr>
      <vt:lpstr>Android 2.3 Gingerbread</vt:lpstr>
      <vt:lpstr>Android 3.0 Honeycomb</vt:lpstr>
      <vt:lpstr>Android 4.0 Ice Cream Sandwich</vt:lpstr>
      <vt:lpstr>Android 4.4 KitKat</vt:lpstr>
      <vt:lpstr>Android 5.0 Lollipop</vt:lpstr>
      <vt:lpstr>Android 6.0 Marshmallow</vt:lpstr>
      <vt:lpstr>Current market share</vt:lpstr>
      <vt:lpstr>What awaits in the future? 1/2</vt:lpstr>
      <vt:lpstr>What awaits in the future? 2/3</vt:lpstr>
      <vt:lpstr>What awaits in the future? 3/3</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Technologies from the past, present and future</dc:title>
  <dc:creator>Benas Mikalauskas</dc:creator>
  <cp:lastModifiedBy>Benas Mikalauskas</cp:lastModifiedBy>
  <cp:revision>12</cp:revision>
  <dcterms:created xsi:type="dcterms:W3CDTF">2015-12-03T13:45:33Z</dcterms:created>
  <dcterms:modified xsi:type="dcterms:W3CDTF">2015-12-03T15:59:07Z</dcterms:modified>
</cp:coreProperties>
</file>