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60" r:id="rId4"/>
    <p:sldId id="259" r:id="rId5"/>
    <p:sldId id="261" r:id="rId6"/>
    <p:sldId id="262" r:id="rId7"/>
    <p:sldId id="263" r:id="rId8"/>
    <p:sldId id="264" r:id="rId9"/>
    <p:sldId id="267" r:id="rId10"/>
    <p:sldId id="268" r:id="rId11"/>
    <p:sldId id="269" r:id="rId12"/>
    <p:sldId id="270" r:id="rId13"/>
    <p:sldId id="271" r:id="rId14"/>
    <p:sldId id="258" r:id="rId15"/>
    <p:sldId id="26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C93BB7-AEE5-448D-A992-6A1BD01A3D7B}" type="datetimeFigureOut">
              <a:rPr lang="en-US" smtClean="0"/>
              <a:t>23/11/2015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57EAD-47F2-4FC4-B006-61CB06FB035E}" type="slidenum">
              <a:rPr lang="en-US" smtClean="0"/>
              <a:t>‹#›</a:t>
            </a:fld>
            <a:endParaRPr lang="en-US"/>
          </a:p>
        </p:txBody>
      </p:sp>
    </p:spTree>
    <p:extLst>
      <p:ext uri="{BB962C8B-B14F-4D97-AF65-F5344CB8AC3E}">
        <p14:creationId xmlns:p14="http://schemas.microsoft.com/office/powerpoint/2010/main" val="3719151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3BB7-AEE5-448D-A992-6A1BD01A3D7B}" type="datetimeFigureOut">
              <a:rPr lang="en-US" smtClean="0"/>
              <a:t>23/11/2015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57EAD-47F2-4FC4-B006-61CB06FB035E}" type="slidenum">
              <a:rPr lang="en-US" smtClean="0"/>
              <a:t>‹#›</a:t>
            </a:fld>
            <a:endParaRPr lang="en-US"/>
          </a:p>
        </p:txBody>
      </p:sp>
    </p:spTree>
    <p:extLst>
      <p:ext uri="{BB962C8B-B14F-4D97-AF65-F5344CB8AC3E}">
        <p14:creationId xmlns:p14="http://schemas.microsoft.com/office/powerpoint/2010/main" val="3345990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3BB7-AEE5-448D-A992-6A1BD01A3D7B}" type="datetimeFigureOut">
              <a:rPr lang="en-US" smtClean="0"/>
              <a:t>23/11/2015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57EAD-47F2-4FC4-B006-61CB06FB035E}" type="slidenum">
              <a:rPr lang="en-US" smtClean="0"/>
              <a:t>‹#›</a:t>
            </a:fld>
            <a:endParaRPr lang="en-US"/>
          </a:p>
        </p:txBody>
      </p:sp>
    </p:spTree>
    <p:extLst>
      <p:ext uri="{BB962C8B-B14F-4D97-AF65-F5344CB8AC3E}">
        <p14:creationId xmlns:p14="http://schemas.microsoft.com/office/powerpoint/2010/main" val="295180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3BB7-AEE5-448D-A992-6A1BD01A3D7B}" type="datetimeFigureOut">
              <a:rPr lang="en-US" smtClean="0"/>
              <a:t>23/11/2015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57EAD-47F2-4FC4-B006-61CB06FB035E}" type="slidenum">
              <a:rPr lang="en-US" smtClean="0"/>
              <a:t>‹#›</a:t>
            </a:fld>
            <a:endParaRPr lang="en-US"/>
          </a:p>
        </p:txBody>
      </p:sp>
    </p:spTree>
    <p:extLst>
      <p:ext uri="{BB962C8B-B14F-4D97-AF65-F5344CB8AC3E}">
        <p14:creationId xmlns:p14="http://schemas.microsoft.com/office/powerpoint/2010/main" val="2165667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C93BB7-AEE5-448D-A992-6A1BD01A3D7B}" type="datetimeFigureOut">
              <a:rPr lang="en-US" smtClean="0"/>
              <a:t>23/11/2015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57EAD-47F2-4FC4-B006-61CB06FB035E}" type="slidenum">
              <a:rPr lang="en-US" smtClean="0"/>
              <a:t>‹#›</a:t>
            </a:fld>
            <a:endParaRPr lang="en-US"/>
          </a:p>
        </p:txBody>
      </p:sp>
    </p:spTree>
    <p:extLst>
      <p:ext uri="{BB962C8B-B14F-4D97-AF65-F5344CB8AC3E}">
        <p14:creationId xmlns:p14="http://schemas.microsoft.com/office/powerpoint/2010/main" val="970805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C93BB7-AEE5-448D-A992-6A1BD01A3D7B}" type="datetimeFigureOut">
              <a:rPr lang="en-US" smtClean="0"/>
              <a:t>23/11/2015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457EAD-47F2-4FC4-B006-61CB06FB035E}" type="slidenum">
              <a:rPr lang="en-US" smtClean="0"/>
              <a:t>‹#›</a:t>
            </a:fld>
            <a:endParaRPr lang="en-US"/>
          </a:p>
        </p:txBody>
      </p:sp>
    </p:spTree>
    <p:extLst>
      <p:ext uri="{BB962C8B-B14F-4D97-AF65-F5344CB8AC3E}">
        <p14:creationId xmlns:p14="http://schemas.microsoft.com/office/powerpoint/2010/main" val="861540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C93BB7-AEE5-448D-A992-6A1BD01A3D7B}" type="datetimeFigureOut">
              <a:rPr lang="en-US" smtClean="0"/>
              <a:t>23/11/2015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457EAD-47F2-4FC4-B006-61CB06FB035E}" type="slidenum">
              <a:rPr lang="en-US" smtClean="0"/>
              <a:t>‹#›</a:t>
            </a:fld>
            <a:endParaRPr lang="en-US"/>
          </a:p>
        </p:txBody>
      </p:sp>
    </p:spTree>
    <p:extLst>
      <p:ext uri="{BB962C8B-B14F-4D97-AF65-F5344CB8AC3E}">
        <p14:creationId xmlns:p14="http://schemas.microsoft.com/office/powerpoint/2010/main" val="3702044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C93BB7-AEE5-448D-A992-6A1BD01A3D7B}" type="datetimeFigureOut">
              <a:rPr lang="en-US" smtClean="0"/>
              <a:t>23/11/2015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457EAD-47F2-4FC4-B006-61CB06FB035E}" type="slidenum">
              <a:rPr lang="en-US" smtClean="0"/>
              <a:t>‹#›</a:t>
            </a:fld>
            <a:endParaRPr lang="en-US"/>
          </a:p>
        </p:txBody>
      </p:sp>
    </p:spTree>
    <p:extLst>
      <p:ext uri="{BB962C8B-B14F-4D97-AF65-F5344CB8AC3E}">
        <p14:creationId xmlns:p14="http://schemas.microsoft.com/office/powerpoint/2010/main" val="2801294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C93BB7-AEE5-448D-A992-6A1BD01A3D7B}" type="datetimeFigureOut">
              <a:rPr lang="en-US" smtClean="0"/>
              <a:t>23/11/2015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457EAD-47F2-4FC4-B006-61CB06FB035E}" type="slidenum">
              <a:rPr lang="en-US" smtClean="0"/>
              <a:t>‹#›</a:t>
            </a:fld>
            <a:endParaRPr lang="en-US"/>
          </a:p>
        </p:txBody>
      </p:sp>
    </p:spTree>
    <p:extLst>
      <p:ext uri="{BB962C8B-B14F-4D97-AF65-F5344CB8AC3E}">
        <p14:creationId xmlns:p14="http://schemas.microsoft.com/office/powerpoint/2010/main" val="1935086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3BB7-AEE5-448D-A992-6A1BD01A3D7B}" type="datetimeFigureOut">
              <a:rPr lang="en-US" smtClean="0"/>
              <a:t>23/11/2015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457EAD-47F2-4FC4-B006-61CB06FB035E}" type="slidenum">
              <a:rPr lang="en-US" smtClean="0"/>
              <a:t>‹#›</a:t>
            </a:fld>
            <a:endParaRPr lang="en-US"/>
          </a:p>
        </p:txBody>
      </p:sp>
    </p:spTree>
    <p:extLst>
      <p:ext uri="{BB962C8B-B14F-4D97-AF65-F5344CB8AC3E}">
        <p14:creationId xmlns:p14="http://schemas.microsoft.com/office/powerpoint/2010/main" val="984034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3BB7-AEE5-448D-A992-6A1BD01A3D7B}" type="datetimeFigureOut">
              <a:rPr lang="en-US" smtClean="0"/>
              <a:t>23/11/2015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457EAD-47F2-4FC4-B006-61CB06FB035E}" type="slidenum">
              <a:rPr lang="en-US" smtClean="0"/>
              <a:t>‹#›</a:t>
            </a:fld>
            <a:endParaRPr lang="en-US"/>
          </a:p>
        </p:txBody>
      </p:sp>
    </p:spTree>
    <p:extLst>
      <p:ext uri="{BB962C8B-B14F-4D97-AF65-F5344CB8AC3E}">
        <p14:creationId xmlns:p14="http://schemas.microsoft.com/office/powerpoint/2010/main" val="306479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93BB7-AEE5-448D-A992-6A1BD01A3D7B}" type="datetimeFigureOut">
              <a:rPr lang="en-US" smtClean="0"/>
              <a:t>23/11/2015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457EAD-47F2-4FC4-B006-61CB06FB035E}" type="slidenum">
              <a:rPr lang="en-US" smtClean="0"/>
              <a:t>‹#›</a:t>
            </a:fld>
            <a:endParaRPr lang="en-US"/>
          </a:p>
        </p:txBody>
      </p:sp>
    </p:spTree>
    <p:extLst>
      <p:ext uri="{BB962C8B-B14F-4D97-AF65-F5344CB8AC3E}">
        <p14:creationId xmlns:p14="http://schemas.microsoft.com/office/powerpoint/2010/main" val="3511462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abcnews.go.com/Technology/ibm-predicts-top-technological-developments-years-energy-biometrics/story?id=15200309#1" TargetMode="External"/><Relationship Id="rId3" Type="http://schemas.openxmlformats.org/officeDocument/2006/relationships/hyperlink" Target="https://www.android.com/history/" TargetMode="External"/><Relationship Id="rId7" Type="http://schemas.openxmlformats.org/officeDocument/2006/relationships/hyperlink" Target="http://abcnews.go.com/Technology/ibm-predicts-top-technological-developments-years-energy-biometrics/story?id=15200309#3" TargetMode="External"/><Relationship Id="rId2" Type="http://schemas.openxmlformats.org/officeDocument/2006/relationships/hyperlink" Target="http://www.bloomberg.com/bw/articles/2012-06-29/before-iphone-and-android-came-simon-the-first-smartphone" TargetMode="External"/><Relationship Id="rId1" Type="http://schemas.openxmlformats.org/officeDocument/2006/relationships/slideLayout" Target="../slideLayouts/slideLayout2.xml"/><Relationship Id="rId6" Type="http://schemas.openxmlformats.org/officeDocument/2006/relationships/hyperlink" Target="https://www.androidpit.com/six-reasons-to-buy-a-64-bit-processor-phone-in-2015" TargetMode="External"/><Relationship Id="rId5" Type="http://schemas.openxmlformats.org/officeDocument/2006/relationships/hyperlink" Target="http://www.hongkiat.com/blog/smartphones-past-future-infographic/" TargetMode="External"/><Relationship Id="rId4" Type="http://schemas.openxmlformats.org/officeDocument/2006/relationships/hyperlink" Target="http://techcrunch.com/2013/06/13/rip-symbian/" TargetMode="External"/><Relationship Id="rId9" Type="http://schemas.openxmlformats.org/officeDocument/2006/relationships/hyperlink" Target="http://img.talkandroid.com/uploads/2013/08/android-question.p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Mobile Technologies</a:t>
            </a:r>
            <a:endParaRPr lang="en-US" dirty="0"/>
          </a:p>
        </p:txBody>
      </p:sp>
      <p:sp>
        <p:nvSpPr>
          <p:cNvPr id="3" name="Subtitle 2"/>
          <p:cNvSpPr>
            <a:spLocks noGrp="1"/>
          </p:cNvSpPr>
          <p:nvPr>
            <p:ph type="subTitle" idx="1"/>
          </p:nvPr>
        </p:nvSpPr>
        <p:spPr/>
        <p:txBody>
          <a:bodyPr/>
          <a:lstStyle/>
          <a:p>
            <a:r>
              <a:rPr lang="en-GB" dirty="0" smtClean="0"/>
              <a:t>LP20539A1</a:t>
            </a:r>
          </a:p>
          <a:p>
            <a:endParaRPr lang="en-GB" dirty="0"/>
          </a:p>
          <a:p>
            <a:r>
              <a:rPr lang="en-GB" dirty="0" smtClean="0"/>
              <a:t>James Hurkett</a:t>
            </a:r>
            <a:endParaRPr lang="en-US" dirty="0"/>
          </a:p>
        </p:txBody>
      </p:sp>
    </p:spTree>
    <p:extLst>
      <p:ext uri="{BB962C8B-B14F-4D97-AF65-F5344CB8AC3E}">
        <p14:creationId xmlns:p14="http://schemas.microsoft.com/office/powerpoint/2010/main" val="345982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Future of Mobile Tech – 1 Year</a:t>
            </a:r>
            <a:endParaRPr lang="en-US" dirty="0"/>
          </a:p>
        </p:txBody>
      </p:sp>
      <p:sp>
        <p:nvSpPr>
          <p:cNvPr id="3" name="Content Placeholder 2"/>
          <p:cNvSpPr>
            <a:spLocks noGrp="1"/>
          </p:cNvSpPr>
          <p:nvPr>
            <p:ph idx="1"/>
          </p:nvPr>
        </p:nvSpPr>
        <p:spPr/>
        <p:txBody>
          <a:bodyPr>
            <a:normAutofit lnSpcReduction="10000"/>
          </a:bodyPr>
          <a:lstStyle/>
          <a:p>
            <a:r>
              <a:rPr lang="en-GB" dirty="0" smtClean="0"/>
              <a:t>Microsoft HoloLens</a:t>
            </a:r>
          </a:p>
          <a:p>
            <a:pPr lvl="1"/>
            <a:r>
              <a:rPr lang="en-GB" dirty="0" smtClean="0"/>
              <a:t>A revolutionary VR headset developed by Microsoft, functioning as a holographic computer</a:t>
            </a:r>
          </a:p>
          <a:p>
            <a:r>
              <a:rPr lang="en-GB" dirty="0" smtClean="0"/>
              <a:t>Oculus Rift</a:t>
            </a:r>
          </a:p>
          <a:p>
            <a:pPr lvl="1"/>
            <a:r>
              <a:rPr lang="en-GB" dirty="0" smtClean="0"/>
              <a:t>Another VR headset, this however does not work using holographic technology.</a:t>
            </a:r>
          </a:p>
          <a:p>
            <a:r>
              <a:rPr lang="en-GB" dirty="0" smtClean="0"/>
              <a:t>Improved audio-processing</a:t>
            </a:r>
          </a:p>
          <a:p>
            <a:pPr lvl="1"/>
            <a:r>
              <a:rPr lang="en-GB" dirty="0" smtClean="0"/>
              <a:t>Audio-processing software will be able to better differentiate between ambient background noise, and a user’s voice.</a:t>
            </a:r>
          </a:p>
          <a:p>
            <a:pPr lvl="1"/>
            <a:r>
              <a:rPr lang="en-GB" dirty="0" smtClean="0"/>
              <a:t>Improved speech to speech translation allowing for greater speed and accuracy.</a:t>
            </a:r>
          </a:p>
          <a:p>
            <a:pPr lvl="1"/>
            <a:endParaRPr lang="en-GB" dirty="0"/>
          </a:p>
        </p:txBody>
      </p:sp>
    </p:spTree>
    <p:extLst>
      <p:ext uri="{BB962C8B-B14F-4D97-AF65-F5344CB8AC3E}">
        <p14:creationId xmlns:p14="http://schemas.microsoft.com/office/powerpoint/2010/main" val="3056799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Future of Mobile Tech – 5 Years</a:t>
            </a:r>
            <a:endParaRPr lang="en-US" dirty="0"/>
          </a:p>
        </p:txBody>
      </p:sp>
      <p:sp>
        <p:nvSpPr>
          <p:cNvPr id="3" name="Content Placeholder 2"/>
          <p:cNvSpPr>
            <a:spLocks noGrp="1"/>
          </p:cNvSpPr>
          <p:nvPr>
            <p:ph idx="1"/>
          </p:nvPr>
        </p:nvSpPr>
        <p:spPr/>
        <p:txBody>
          <a:bodyPr/>
          <a:lstStyle/>
          <a:p>
            <a:r>
              <a:rPr lang="en-GB" dirty="0" smtClean="0"/>
              <a:t>Wearables</a:t>
            </a:r>
          </a:p>
          <a:p>
            <a:pPr lvl="1"/>
            <a:r>
              <a:rPr lang="en-GB" dirty="0" smtClean="0"/>
              <a:t>Having started with the Apple Watch, a much broader range of wearable technology will become available, items such as smart-contact lenses, necklaces, etc.</a:t>
            </a:r>
          </a:p>
          <a:p>
            <a:pPr lvl="1"/>
            <a:r>
              <a:rPr lang="en-GB" dirty="0" smtClean="0"/>
              <a:t>Additionally, as battery life is improved upon, wearables will move away from being simple notification tools, to eventually replacing mobile phones, potentially altogether.</a:t>
            </a:r>
            <a:endParaRPr lang="en-US" dirty="0" smtClean="0"/>
          </a:p>
          <a:p>
            <a:r>
              <a:rPr lang="en-GB" dirty="0" smtClean="0"/>
              <a:t>Battery Charging</a:t>
            </a:r>
          </a:p>
          <a:p>
            <a:pPr lvl="1"/>
            <a:r>
              <a:rPr lang="en-GB" dirty="0" smtClean="0"/>
              <a:t>Movements that affect an internal gyroscope could be used to charge batteries in mobile devices.</a:t>
            </a:r>
          </a:p>
        </p:txBody>
      </p:sp>
    </p:spTree>
    <p:extLst>
      <p:ext uri="{BB962C8B-B14F-4D97-AF65-F5344CB8AC3E}">
        <p14:creationId xmlns:p14="http://schemas.microsoft.com/office/powerpoint/2010/main" val="3301563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Future Mobile Tech – 10 Years</a:t>
            </a:r>
            <a:endParaRPr lang="en-US" dirty="0"/>
          </a:p>
        </p:txBody>
      </p:sp>
      <p:sp>
        <p:nvSpPr>
          <p:cNvPr id="3" name="Content Placeholder 2"/>
          <p:cNvSpPr>
            <a:spLocks noGrp="1"/>
          </p:cNvSpPr>
          <p:nvPr>
            <p:ph idx="1"/>
          </p:nvPr>
        </p:nvSpPr>
        <p:spPr/>
        <p:txBody>
          <a:bodyPr/>
          <a:lstStyle/>
          <a:p>
            <a:r>
              <a:rPr lang="en-GB" dirty="0" smtClean="0"/>
              <a:t>Brain-Computer Interfacing</a:t>
            </a:r>
          </a:p>
          <a:p>
            <a:pPr lvl="1"/>
            <a:r>
              <a:rPr lang="en-GB" dirty="0" smtClean="0"/>
              <a:t>Interfacing between the human brain and computer systems, including mobile devices will allow for the dynamic control of a computer system without out physical input.</a:t>
            </a:r>
          </a:p>
          <a:p>
            <a:pPr lvl="1"/>
            <a:r>
              <a:rPr lang="en-GB" dirty="0" smtClean="0"/>
              <a:t>The technology current exists however is in a very primitive state; mainly focusing on helping people with mental disabilities.</a:t>
            </a:r>
          </a:p>
          <a:p>
            <a:r>
              <a:rPr lang="en-GB" dirty="0" smtClean="0"/>
              <a:t>Smart-Homes</a:t>
            </a:r>
          </a:p>
          <a:p>
            <a:pPr lvl="1"/>
            <a:r>
              <a:rPr lang="en-GB" dirty="0" smtClean="0"/>
              <a:t>As automated homes become the norm, mobile devices will be able to easily integrate with them allowing for greater functionality, ease of use, and ease of access.</a:t>
            </a:r>
          </a:p>
        </p:txBody>
      </p:sp>
    </p:spTree>
    <p:extLst>
      <p:ext uri="{BB962C8B-B14F-4D97-AF65-F5344CB8AC3E}">
        <p14:creationId xmlns:p14="http://schemas.microsoft.com/office/powerpoint/2010/main" val="3625223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US" dirty="0"/>
          </a:p>
        </p:txBody>
      </p:sp>
      <p:pic>
        <p:nvPicPr>
          <p:cNvPr id="1032" name="Picture 8" descr="http://img.talkandroid.com/uploads/2013/08/android-ques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375576"/>
            <a:ext cx="4876800" cy="5012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134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US" dirty="0"/>
          </a:p>
        </p:txBody>
      </p:sp>
      <p:sp>
        <p:nvSpPr>
          <p:cNvPr id="3" name="Content Placeholder 2"/>
          <p:cNvSpPr>
            <a:spLocks noGrp="1"/>
          </p:cNvSpPr>
          <p:nvPr>
            <p:ph idx="1"/>
          </p:nvPr>
        </p:nvSpPr>
        <p:spPr/>
        <p:txBody>
          <a:bodyPr>
            <a:normAutofit/>
          </a:bodyPr>
          <a:lstStyle/>
          <a:p>
            <a:r>
              <a:rPr lang="en-GB" sz="1200" dirty="0"/>
              <a:t>Bloomberg, 2015. </a:t>
            </a:r>
            <a:r>
              <a:rPr lang="en-GB" sz="1200" i="1" dirty="0"/>
              <a:t>Bloomberg.com.</a:t>
            </a:r>
            <a:r>
              <a:rPr lang="en-GB" sz="1200" dirty="0"/>
              <a:t> [Online] Available at: </a:t>
            </a:r>
            <a:r>
              <a:rPr lang="en-US" sz="1200" dirty="0" smtClean="0">
                <a:hlinkClick r:id="rId2"/>
              </a:rPr>
              <a:t>http</a:t>
            </a:r>
            <a:r>
              <a:rPr lang="en-US" sz="1200" dirty="0" smtClean="0">
                <a:hlinkClick r:id="rId2"/>
              </a:rPr>
              <a:t>://www.bloomberg.com/bw/articles/2012-06-29/before-iphone-and-android-came-simon-the-first-smartphone</a:t>
            </a:r>
            <a:r>
              <a:rPr lang="en-US" sz="1200" dirty="0" smtClean="0"/>
              <a:t>  </a:t>
            </a:r>
            <a:r>
              <a:rPr lang="en-US" sz="1200" dirty="0"/>
              <a:t>[Accessed 21 November 2015</a:t>
            </a:r>
            <a:r>
              <a:rPr lang="en-US" sz="1200" dirty="0" smtClean="0"/>
              <a:t>].</a:t>
            </a:r>
            <a:r>
              <a:rPr lang="en-US" sz="1200" dirty="0" smtClean="0"/>
              <a:t> </a:t>
            </a:r>
            <a:endParaRPr lang="en-US" sz="1200" dirty="0" smtClean="0"/>
          </a:p>
          <a:p>
            <a:r>
              <a:rPr lang="en-GB" sz="1200" dirty="0" smtClean="0"/>
              <a:t>Android, 2015. </a:t>
            </a:r>
            <a:r>
              <a:rPr lang="en-GB" sz="1200" i="1" dirty="0" smtClean="0"/>
              <a:t>Android.com. </a:t>
            </a:r>
            <a:r>
              <a:rPr lang="en-GB" sz="1200" dirty="0" smtClean="0"/>
              <a:t>[Online</a:t>
            </a:r>
            <a:r>
              <a:rPr lang="en-GB" sz="1200" dirty="0"/>
              <a:t>] Available at: </a:t>
            </a:r>
            <a:r>
              <a:rPr lang="en-US" sz="1200" dirty="0" smtClean="0">
                <a:hlinkClick r:id="rId3"/>
              </a:rPr>
              <a:t>https</a:t>
            </a:r>
            <a:r>
              <a:rPr lang="en-US" sz="1200" dirty="0" smtClean="0">
                <a:hlinkClick r:id="rId3"/>
              </a:rPr>
              <a:t>://www.android.com/history/</a:t>
            </a:r>
            <a:r>
              <a:rPr lang="en-US" sz="1200" dirty="0" smtClean="0"/>
              <a:t> </a:t>
            </a:r>
            <a:r>
              <a:rPr lang="en-US" sz="1200" dirty="0"/>
              <a:t>[Accessed 21 November 2015</a:t>
            </a:r>
            <a:r>
              <a:rPr lang="en-US" sz="1200" dirty="0" smtClean="0"/>
              <a:t>]</a:t>
            </a:r>
            <a:r>
              <a:rPr lang="en-US" sz="1200" dirty="0"/>
              <a:t>.</a:t>
            </a:r>
            <a:endParaRPr lang="en-US" sz="1200" dirty="0" smtClean="0"/>
          </a:p>
          <a:p>
            <a:r>
              <a:rPr lang="en-GB" sz="1200" dirty="0" smtClean="0"/>
              <a:t>Techrunch, 2015. </a:t>
            </a:r>
            <a:r>
              <a:rPr lang="en-GB" sz="1200" i="1" dirty="0" smtClean="0"/>
              <a:t>Techcrunch.com. </a:t>
            </a:r>
            <a:r>
              <a:rPr lang="en-GB" sz="1200" dirty="0" smtClean="0"/>
              <a:t>[Online</a:t>
            </a:r>
            <a:r>
              <a:rPr lang="en-GB" sz="1200" dirty="0"/>
              <a:t>] Available at: </a:t>
            </a:r>
            <a:r>
              <a:rPr lang="en-US" sz="1200" dirty="0" smtClean="0">
                <a:hlinkClick r:id="rId4"/>
              </a:rPr>
              <a:t>http</a:t>
            </a:r>
            <a:r>
              <a:rPr lang="en-US" sz="1200" dirty="0" smtClean="0">
                <a:hlinkClick r:id="rId4"/>
              </a:rPr>
              <a:t>://techcrunch.com/2013/06/13/rip-symbian/</a:t>
            </a:r>
            <a:r>
              <a:rPr lang="en-US" sz="1200" dirty="0" smtClean="0"/>
              <a:t> </a:t>
            </a:r>
            <a:r>
              <a:rPr lang="en-US" sz="1200" dirty="0"/>
              <a:t>[Accessed 21 November 2015</a:t>
            </a:r>
            <a:r>
              <a:rPr lang="en-US" sz="1200" dirty="0" smtClean="0"/>
              <a:t>].</a:t>
            </a:r>
            <a:endParaRPr lang="en-US" sz="1200" dirty="0"/>
          </a:p>
          <a:p>
            <a:r>
              <a:rPr lang="en-GB" sz="1200" dirty="0" err="1" smtClean="0"/>
              <a:t>Hongkiat</a:t>
            </a:r>
            <a:r>
              <a:rPr lang="en-GB" sz="1200" dirty="0" smtClean="0"/>
              <a:t>, 2015. </a:t>
            </a:r>
            <a:r>
              <a:rPr lang="en-GB" sz="1200" i="1" dirty="0" smtClean="0"/>
              <a:t>Hongkiat.com. </a:t>
            </a:r>
            <a:r>
              <a:rPr lang="en-GB" sz="1200" dirty="0" smtClean="0"/>
              <a:t>[Online</a:t>
            </a:r>
            <a:r>
              <a:rPr lang="en-GB" sz="1200" dirty="0"/>
              <a:t>] Available at: </a:t>
            </a:r>
            <a:r>
              <a:rPr lang="en-US" sz="1200" dirty="0" smtClean="0">
                <a:hlinkClick r:id="rId5"/>
              </a:rPr>
              <a:t>http</a:t>
            </a:r>
            <a:r>
              <a:rPr lang="en-US" sz="1200" dirty="0" smtClean="0">
                <a:hlinkClick r:id="rId5"/>
              </a:rPr>
              <a:t>://www.hongkiat.com/blog/smartphones-past-future-infographic/</a:t>
            </a:r>
            <a:r>
              <a:rPr lang="en-US" sz="1200" dirty="0" smtClean="0"/>
              <a:t> </a:t>
            </a:r>
            <a:r>
              <a:rPr lang="en-US" sz="1200" dirty="0"/>
              <a:t>[Accessed </a:t>
            </a:r>
            <a:r>
              <a:rPr lang="en-US" sz="1200" dirty="0" smtClean="0"/>
              <a:t>21 </a:t>
            </a:r>
            <a:r>
              <a:rPr lang="en-US" sz="1200" dirty="0"/>
              <a:t>November 2015</a:t>
            </a:r>
            <a:r>
              <a:rPr lang="en-US" sz="1200" dirty="0" smtClean="0"/>
              <a:t>].</a:t>
            </a:r>
          </a:p>
          <a:p>
            <a:r>
              <a:rPr lang="en-GB" sz="1200" dirty="0" err="1" smtClean="0"/>
              <a:t>Androidpit</a:t>
            </a:r>
            <a:r>
              <a:rPr lang="en-GB" sz="1200" dirty="0" smtClean="0"/>
              <a:t>, 2015. </a:t>
            </a:r>
            <a:r>
              <a:rPr lang="en-GB" sz="1200" i="1" dirty="0" smtClean="0"/>
              <a:t>Androidpit.com. </a:t>
            </a:r>
            <a:r>
              <a:rPr lang="en-GB" sz="1200" dirty="0" smtClean="0"/>
              <a:t>[Online</a:t>
            </a:r>
            <a:r>
              <a:rPr lang="en-GB" sz="1200" dirty="0"/>
              <a:t>] Available at: </a:t>
            </a:r>
            <a:r>
              <a:rPr lang="en-US" sz="1200" dirty="0" smtClean="0">
                <a:hlinkClick r:id="rId6"/>
              </a:rPr>
              <a:t>https</a:t>
            </a:r>
            <a:r>
              <a:rPr lang="en-US" sz="1200" dirty="0">
                <a:hlinkClick r:id="rId6"/>
              </a:rPr>
              <a:t>://</a:t>
            </a:r>
            <a:r>
              <a:rPr lang="en-US" sz="1200" dirty="0" smtClean="0">
                <a:hlinkClick r:id="rId6"/>
              </a:rPr>
              <a:t>www.androidpit.com/six-reasons-to-buy-a-64-bit-processor-phone-in-2015</a:t>
            </a:r>
            <a:r>
              <a:rPr lang="en-US" sz="1200" dirty="0"/>
              <a:t> </a:t>
            </a:r>
            <a:r>
              <a:rPr lang="en-US" sz="1200" dirty="0"/>
              <a:t>[Accessed 23 November 2015</a:t>
            </a:r>
            <a:r>
              <a:rPr lang="en-US" sz="1200" dirty="0" smtClean="0"/>
              <a:t>].</a:t>
            </a:r>
          </a:p>
          <a:p>
            <a:r>
              <a:rPr lang="en-US" sz="1200" dirty="0" err="1" smtClean="0"/>
              <a:t>Abcnews</a:t>
            </a:r>
            <a:r>
              <a:rPr lang="en-US" sz="1200" dirty="0" smtClean="0"/>
              <a:t>, 2015. </a:t>
            </a:r>
            <a:r>
              <a:rPr lang="en-US" sz="1200" i="1" dirty="0" smtClean="0"/>
              <a:t>Abcnews.go.com.</a:t>
            </a:r>
            <a:r>
              <a:rPr lang="en-US" sz="1200" dirty="0" smtClean="0"/>
              <a:t> </a:t>
            </a:r>
            <a:r>
              <a:rPr lang="en-GB" sz="1200" dirty="0" smtClean="0"/>
              <a:t>[Online] Available at: </a:t>
            </a:r>
            <a:r>
              <a:rPr lang="en-US" sz="1200" dirty="0" smtClean="0">
                <a:hlinkClick r:id="rId7"/>
              </a:rPr>
              <a:t>http://abcnews.go.com/Technology/ibm-predicts-top-technological-developments-years-energy-biometrics/story?id=15200309#3</a:t>
            </a:r>
            <a:r>
              <a:rPr lang="en-US" sz="1200" dirty="0" smtClean="0"/>
              <a:t> </a:t>
            </a:r>
            <a:r>
              <a:rPr lang="en-US" sz="1200" dirty="0" smtClean="0"/>
              <a:t>[Accessed 23 November 2015].</a:t>
            </a:r>
          </a:p>
          <a:p>
            <a:r>
              <a:rPr lang="en-US" sz="1200" dirty="0" err="1"/>
              <a:t>Abcnews</a:t>
            </a:r>
            <a:r>
              <a:rPr lang="en-US" sz="1200" dirty="0"/>
              <a:t>, 2015. </a:t>
            </a:r>
            <a:r>
              <a:rPr lang="en-US" sz="1200" i="1" dirty="0"/>
              <a:t>Abcnews.go.com</a:t>
            </a:r>
            <a:r>
              <a:rPr lang="en-US" sz="1200" i="1" dirty="0" smtClean="0"/>
              <a:t>. </a:t>
            </a:r>
            <a:r>
              <a:rPr lang="en-GB" sz="1200" dirty="0" smtClean="0"/>
              <a:t>[Online] Available at: </a:t>
            </a:r>
            <a:r>
              <a:rPr lang="en-US" sz="1200" dirty="0" smtClean="0">
                <a:hlinkClick r:id="rId8"/>
              </a:rPr>
              <a:t>http://abcnews.go.com/Technology/ibm-predicts-top-technological-developments-years-energy-biometrics/story?id=15200309#1</a:t>
            </a:r>
            <a:r>
              <a:rPr lang="en-US" sz="1200" dirty="0" smtClean="0"/>
              <a:t> [Accessed 23 November 2015].</a:t>
            </a:r>
          </a:p>
          <a:p>
            <a:r>
              <a:rPr lang="en-GB" sz="1200" dirty="0" err="1" smtClean="0"/>
              <a:t>Talkandroid</a:t>
            </a:r>
            <a:r>
              <a:rPr lang="en-GB" sz="1200" dirty="0" smtClean="0"/>
              <a:t>, 2015. </a:t>
            </a:r>
            <a:r>
              <a:rPr lang="en-GB" sz="1200" i="1" dirty="0" smtClean="0"/>
              <a:t>Talk.android.com. </a:t>
            </a:r>
            <a:r>
              <a:rPr lang="en-GB" sz="1200" dirty="0" smtClean="0"/>
              <a:t>[Online</a:t>
            </a:r>
            <a:r>
              <a:rPr lang="en-GB" sz="1200" dirty="0"/>
              <a:t>] Available at: </a:t>
            </a:r>
            <a:r>
              <a:rPr lang="en-GB" sz="1200" dirty="0">
                <a:hlinkClick r:id="rId9"/>
              </a:rPr>
              <a:t>http://</a:t>
            </a:r>
            <a:r>
              <a:rPr lang="en-GB" sz="1200" dirty="0" smtClean="0">
                <a:hlinkClick r:id="rId9"/>
              </a:rPr>
              <a:t>img.talkandroid.com/uploads/2013/08/android-question.png</a:t>
            </a:r>
            <a:r>
              <a:rPr lang="en-GB" sz="1200" dirty="0" smtClean="0"/>
              <a:t> [Accessed 23 November </a:t>
            </a:r>
            <a:r>
              <a:rPr lang="en-GB" sz="1200" smtClean="0"/>
              <a:t>2015].</a:t>
            </a:r>
            <a:endParaRPr lang="en-US" sz="1200" dirty="0" smtClean="0"/>
          </a:p>
        </p:txBody>
      </p:sp>
    </p:spTree>
    <p:extLst>
      <p:ext uri="{BB962C8B-B14F-4D97-AF65-F5344CB8AC3E}">
        <p14:creationId xmlns:p14="http://schemas.microsoft.com/office/powerpoint/2010/main" val="1471429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Additional Notes</a:t>
            </a:r>
            <a:endParaRPr lang="en-US" dirty="0"/>
          </a:p>
        </p:txBody>
      </p:sp>
      <p:sp>
        <p:nvSpPr>
          <p:cNvPr id="3" name="Text Placeholder 2"/>
          <p:cNvSpPr>
            <a:spLocks noGrp="1"/>
          </p:cNvSpPr>
          <p:nvPr>
            <p:ph type="body" idx="1"/>
          </p:nvPr>
        </p:nvSpPr>
        <p:spPr>
          <a:xfrm>
            <a:off x="839788" y="1681163"/>
            <a:ext cx="5157787" cy="465689"/>
          </a:xfrm>
        </p:spPr>
        <p:txBody>
          <a:bodyPr/>
          <a:lstStyle/>
          <a:p>
            <a:r>
              <a:rPr lang="en-GB" dirty="0"/>
              <a:t>Past Mobile </a:t>
            </a:r>
            <a:r>
              <a:rPr lang="en-GB" dirty="0" smtClean="0"/>
              <a:t>Technologies</a:t>
            </a:r>
            <a:endParaRPr lang="en-US" dirty="0"/>
          </a:p>
        </p:txBody>
      </p:sp>
      <p:sp>
        <p:nvSpPr>
          <p:cNvPr id="4" name="Content Placeholder 3"/>
          <p:cNvSpPr>
            <a:spLocks noGrp="1"/>
          </p:cNvSpPr>
          <p:nvPr>
            <p:ph sz="half" idx="2"/>
          </p:nvPr>
        </p:nvSpPr>
        <p:spPr>
          <a:xfrm>
            <a:off x="839788" y="2146852"/>
            <a:ext cx="5157787" cy="4042811"/>
          </a:xfrm>
        </p:spPr>
        <p:txBody>
          <a:bodyPr>
            <a:normAutofit fontScale="40000" lnSpcReduction="20000"/>
          </a:bodyPr>
          <a:lstStyle/>
          <a:p>
            <a:pPr lvl="0"/>
            <a:r>
              <a:rPr lang="en-GB" dirty="0" smtClean="0"/>
              <a:t>IBM</a:t>
            </a:r>
            <a:endParaRPr lang="en-US" dirty="0"/>
          </a:p>
          <a:p>
            <a:pPr lvl="1"/>
            <a:r>
              <a:rPr lang="en-GB" dirty="0"/>
              <a:t>1994 - Combines a PDA and cell phone created the Simon Personal Communicator.</a:t>
            </a:r>
            <a:endParaRPr lang="en-US" dirty="0"/>
          </a:p>
          <a:p>
            <a:pPr lvl="0"/>
            <a:r>
              <a:rPr lang="en-GB" dirty="0"/>
              <a:t>Blackberry</a:t>
            </a:r>
            <a:endParaRPr lang="en-US" dirty="0"/>
          </a:p>
          <a:p>
            <a:pPr lvl="1"/>
            <a:r>
              <a:rPr lang="en-GB" dirty="0"/>
              <a:t>1999 - Blackberry releases the BlackBerry email device - Not really a phone however, simply a two-way pager with email functionality.</a:t>
            </a:r>
            <a:endParaRPr lang="en-US" dirty="0"/>
          </a:p>
          <a:p>
            <a:pPr lvl="0"/>
            <a:r>
              <a:rPr lang="en-GB" dirty="0"/>
              <a:t>Apple</a:t>
            </a:r>
            <a:endParaRPr lang="en-US" dirty="0"/>
          </a:p>
          <a:p>
            <a:pPr lvl="1"/>
            <a:r>
              <a:rPr lang="en-GB" dirty="0"/>
              <a:t>2007 - The IPhone was released; It included a multi-touch screen, iOS 1 - 3, HTML email, Multi-touch gestures, web browser, YouTube accessibility, threaded text messaging. </a:t>
            </a:r>
            <a:endParaRPr lang="en-US" dirty="0"/>
          </a:p>
          <a:p>
            <a:pPr lvl="0"/>
            <a:r>
              <a:rPr lang="en-GB" dirty="0"/>
              <a:t>Android</a:t>
            </a:r>
            <a:endParaRPr lang="en-US" dirty="0"/>
          </a:p>
          <a:p>
            <a:pPr lvl="1"/>
            <a:r>
              <a:rPr lang="en-GB" dirty="0"/>
              <a:t>Google releases the Android OS in 2008. Quickly becomes the dominant mobile OS.</a:t>
            </a:r>
            <a:endParaRPr lang="en-US" dirty="0"/>
          </a:p>
          <a:p>
            <a:pPr lvl="1"/>
            <a:r>
              <a:rPr lang="en-GB" dirty="0"/>
              <a:t>In 2010, more android-based devices are sold than Symbian and Apple combined.</a:t>
            </a:r>
            <a:endParaRPr lang="en-US" dirty="0"/>
          </a:p>
          <a:p>
            <a:pPr lvl="1"/>
            <a:r>
              <a:rPr lang="en-GB" dirty="0"/>
              <a:t>By 2012, there are 500 million active Android-based devices.</a:t>
            </a:r>
            <a:endParaRPr lang="en-US" dirty="0"/>
          </a:p>
          <a:p>
            <a:pPr lvl="0"/>
            <a:r>
              <a:rPr lang="en-GB" dirty="0"/>
              <a:t>Symbian</a:t>
            </a:r>
            <a:endParaRPr lang="en-US" dirty="0"/>
          </a:p>
          <a:p>
            <a:pPr lvl="1"/>
            <a:r>
              <a:rPr lang="en-GB" dirty="0"/>
              <a:t>First released as S60 in 2002. </a:t>
            </a:r>
            <a:endParaRPr lang="en-US" dirty="0"/>
          </a:p>
          <a:p>
            <a:pPr lvl="1"/>
            <a:r>
              <a:rPr lang="en-GB" dirty="0"/>
              <a:t>Up until Android surpassed it in 2011, Symbian was the main smartphone OS.</a:t>
            </a:r>
            <a:endParaRPr lang="en-US" dirty="0"/>
          </a:p>
          <a:p>
            <a:pPr lvl="1"/>
            <a:r>
              <a:rPr lang="en-GB" dirty="0"/>
              <a:t>Last release was in 2012.</a:t>
            </a:r>
            <a:endParaRPr lang="en-US" dirty="0"/>
          </a:p>
          <a:p>
            <a:pPr lvl="0"/>
            <a:r>
              <a:rPr lang="en-GB" dirty="0"/>
              <a:t>Windows Phone</a:t>
            </a:r>
            <a:endParaRPr lang="en-US" dirty="0"/>
          </a:p>
          <a:p>
            <a:pPr lvl="1"/>
            <a:r>
              <a:rPr lang="en-GB" dirty="0"/>
              <a:t>In 2010, Microsoft releases Windows Phone, its next-gen mobile OS.</a:t>
            </a:r>
            <a:endParaRPr lang="en-US" dirty="0"/>
          </a:p>
          <a:p>
            <a:endParaRPr lang="en-US" sz="1000" dirty="0"/>
          </a:p>
        </p:txBody>
      </p:sp>
      <p:sp>
        <p:nvSpPr>
          <p:cNvPr id="5" name="Text Placeholder 4"/>
          <p:cNvSpPr>
            <a:spLocks noGrp="1"/>
          </p:cNvSpPr>
          <p:nvPr>
            <p:ph type="body" sz="quarter" idx="3"/>
          </p:nvPr>
        </p:nvSpPr>
        <p:spPr>
          <a:xfrm>
            <a:off x="6172200" y="1681163"/>
            <a:ext cx="5183188" cy="465689"/>
          </a:xfrm>
        </p:spPr>
        <p:txBody>
          <a:bodyPr/>
          <a:lstStyle/>
          <a:p>
            <a:r>
              <a:rPr lang="en-GB" dirty="0" smtClean="0"/>
              <a:t>Current Mobile Technologies</a:t>
            </a:r>
            <a:endParaRPr lang="en-US" dirty="0"/>
          </a:p>
        </p:txBody>
      </p:sp>
      <p:sp>
        <p:nvSpPr>
          <p:cNvPr id="6" name="Content Placeholder 5"/>
          <p:cNvSpPr>
            <a:spLocks noGrp="1"/>
          </p:cNvSpPr>
          <p:nvPr>
            <p:ph sz="quarter" idx="4"/>
          </p:nvPr>
        </p:nvSpPr>
        <p:spPr>
          <a:xfrm>
            <a:off x="6172200" y="2146852"/>
            <a:ext cx="5183188" cy="4042811"/>
          </a:xfrm>
        </p:spPr>
        <p:txBody>
          <a:bodyPr>
            <a:noAutofit/>
          </a:bodyPr>
          <a:lstStyle/>
          <a:p>
            <a:pPr lvl="0"/>
            <a:r>
              <a:rPr lang="en-US" sz="1000" dirty="0" smtClean="0"/>
              <a:t>Android</a:t>
            </a:r>
            <a:r>
              <a:rPr lang="en-US" sz="1000" dirty="0"/>
              <a:t>: </a:t>
            </a:r>
          </a:p>
          <a:p>
            <a:pPr lvl="1" fontAlgn="base"/>
            <a:r>
              <a:rPr lang="en-US" sz="1000" dirty="0"/>
              <a:t>NFC to transfer data between android devices</a:t>
            </a:r>
          </a:p>
          <a:p>
            <a:pPr lvl="1" fontAlgn="base"/>
            <a:r>
              <a:rPr lang="en-US" sz="1000" dirty="0"/>
              <a:t>IR Blaster to allow for smart remote through a smart device</a:t>
            </a:r>
          </a:p>
          <a:p>
            <a:pPr lvl="1" fontAlgn="base"/>
            <a:r>
              <a:rPr lang="en-US" sz="1000" dirty="0"/>
              <a:t>Fingerprint scanners supported for easy unlock</a:t>
            </a:r>
          </a:p>
          <a:p>
            <a:pPr lvl="1" fontAlgn="base"/>
            <a:r>
              <a:rPr lang="en-US" sz="1000" dirty="0"/>
              <a:t>Voice control with "Ok Google" able to search through phone files and internet</a:t>
            </a:r>
          </a:p>
          <a:p>
            <a:pPr lvl="1" fontAlgn="base"/>
            <a:r>
              <a:rPr lang="en-US" sz="1000" dirty="0"/>
              <a:t>New 'Doze' feature for longer battery life</a:t>
            </a:r>
          </a:p>
          <a:p>
            <a:pPr lvl="0" fontAlgn="base"/>
            <a:r>
              <a:rPr lang="en-US" sz="1000" dirty="0"/>
              <a:t>IOS:</a:t>
            </a:r>
          </a:p>
          <a:p>
            <a:pPr lvl="1" fontAlgn="base"/>
            <a:r>
              <a:rPr lang="en-US" sz="1000" dirty="0"/>
              <a:t>Apple Pay for easy pay</a:t>
            </a:r>
          </a:p>
          <a:p>
            <a:pPr lvl="1" fontAlgn="base"/>
            <a:r>
              <a:rPr lang="en-US" sz="1000" dirty="0"/>
              <a:t>iCloud for backup</a:t>
            </a:r>
          </a:p>
          <a:p>
            <a:pPr lvl="1" fontAlgn="base"/>
            <a:r>
              <a:rPr lang="en-US" sz="1000" dirty="0"/>
              <a:t>Siri easy search through phone and internet</a:t>
            </a:r>
          </a:p>
          <a:p>
            <a:pPr lvl="1" fontAlgn="base"/>
            <a:r>
              <a:rPr lang="en-US" sz="1000" dirty="0"/>
              <a:t>Android Migration to transfer data from android to IOS</a:t>
            </a:r>
          </a:p>
          <a:p>
            <a:pPr lvl="1" fontAlgn="base"/>
            <a:r>
              <a:rPr lang="en-US" sz="1000" dirty="0"/>
              <a:t>iSecurity for security of password and other sensitive information</a:t>
            </a:r>
          </a:p>
          <a:p>
            <a:pPr lvl="0" fontAlgn="base"/>
            <a:r>
              <a:rPr lang="en-US" sz="1000" dirty="0"/>
              <a:t>Hardware</a:t>
            </a:r>
          </a:p>
          <a:p>
            <a:pPr lvl="1" fontAlgn="base"/>
            <a:r>
              <a:rPr lang="en-US" sz="1000" dirty="0"/>
              <a:t>X8 Motion Coprocessor</a:t>
            </a:r>
          </a:p>
          <a:p>
            <a:pPr lvl="2" fontAlgn="base"/>
            <a:r>
              <a:rPr lang="en-US" sz="1000" dirty="0"/>
              <a:t>Incorporates tracking of their motion, in addition to peripherals into their processing. Reduces main processor usage, allowing spatial-sensitivity enabled apps to run for much longer.</a:t>
            </a:r>
          </a:p>
          <a:p>
            <a:pPr lvl="0" fontAlgn="base"/>
            <a:r>
              <a:rPr lang="en-US" sz="1000" dirty="0"/>
              <a:t>Software</a:t>
            </a:r>
          </a:p>
          <a:p>
            <a:pPr lvl="1" fontAlgn="base"/>
            <a:r>
              <a:rPr lang="en-US" sz="1000" dirty="0"/>
              <a:t>64-bit app support</a:t>
            </a:r>
          </a:p>
          <a:p>
            <a:pPr lvl="2" fontAlgn="base"/>
            <a:r>
              <a:rPr lang="en-US" sz="1000" dirty="0"/>
              <a:t>Greater memory and processing capabilities. </a:t>
            </a:r>
          </a:p>
        </p:txBody>
      </p:sp>
    </p:spTree>
    <p:extLst>
      <p:ext uri="{BB962C8B-B14F-4D97-AF65-F5344CB8AC3E}">
        <p14:creationId xmlns:p14="http://schemas.microsoft.com/office/powerpoint/2010/main" val="1237239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Additional Notes Cont.</a:t>
            </a:r>
            <a:endParaRPr lang="en-US" dirty="0"/>
          </a:p>
        </p:txBody>
      </p:sp>
      <p:sp>
        <p:nvSpPr>
          <p:cNvPr id="3" name="Content Placeholder 2"/>
          <p:cNvSpPr>
            <a:spLocks noGrp="1"/>
          </p:cNvSpPr>
          <p:nvPr>
            <p:ph idx="1"/>
          </p:nvPr>
        </p:nvSpPr>
        <p:spPr/>
        <p:txBody>
          <a:bodyPr>
            <a:noAutofit/>
          </a:bodyPr>
          <a:lstStyle/>
          <a:p>
            <a:r>
              <a:rPr lang="en-GB" sz="1000" b="1" dirty="0"/>
              <a:t>Future Mobile </a:t>
            </a:r>
            <a:r>
              <a:rPr lang="en-GB" sz="1000" b="1" dirty="0" smtClean="0"/>
              <a:t>Technologies</a:t>
            </a:r>
            <a:endParaRPr lang="en-US" sz="1000" dirty="0"/>
          </a:p>
          <a:p>
            <a:pPr lvl="0"/>
            <a:r>
              <a:rPr lang="en-GB" sz="1000" dirty="0"/>
              <a:t>Projected 1’000’000’000 annual smartphone sales by 2016.</a:t>
            </a:r>
            <a:endParaRPr lang="en-US" sz="1000" dirty="0"/>
          </a:p>
          <a:p>
            <a:pPr lvl="0"/>
            <a:r>
              <a:rPr lang="en-GB" sz="1000" dirty="0"/>
              <a:t>Improved audio-processing software - able to differentiate between user’s voice and ambient sounds</a:t>
            </a:r>
            <a:endParaRPr lang="en-US" sz="1000" dirty="0"/>
          </a:p>
          <a:p>
            <a:pPr lvl="0"/>
            <a:r>
              <a:rPr lang="en-GB" sz="1000" dirty="0"/>
              <a:t>Holographic technology creates life-size holograms</a:t>
            </a:r>
            <a:endParaRPr lang="en-US" sz="1000" dirty="0"/>
          </a:p>
          <a:p>
            <a:pPr lvl="0"/>
            <a:r>
              <a:rPr lang="en-GB" sz="1000" dirty="0"/>
              <a:t>Implanted smartphones</a:t>
            </a:r>
            <a:endParaRPr lang="en-US" sz="1000" dirty="0"/>
          </a:p>
          <a:p>
            <a:pPr lvl="0"/>
            <a:r>
              <a:rPr lang="en-GB" sz="1000" dirty="0"/>
              <a:t>Micro-projectors will create touch-screens on a multitude of surfaces</a:t>
            </a:r>
            <a:endParaRPr lang="en-US" sz="1000" dirty="0"/>
          </a:p>
          <a:p>
            <a:pPr lvl="0"/>
            <a:r>
              <a:rPr lang="en-GB" sz="1000" dirty="0"/>
              <a:t>Next 1 Year</a:t>
            </a:r>
            <a:endParaRPr lang="en-US" sz="1000" dirty="0"/>
          </a:p>
          <a:p>
            <a:pPr lvl="1"/>
            <a:r>
              <a:rPr lang="en-GB" sz="1000" dirty="0"/>
              <a:t>Oculus Rift</a:t>
            </a:r>
            <a:endParaRPr lang="en-US" sz="1000" dirty="0"/>
          </a:p>
          <a:p>
            <a:pPr lvl="1"/>
            <a:r>
              <a:rPr lang="en-GB" sz="1000" dirty="0"/>
              <a:t>Speech to Speech translation</a:t>
            </a:r>
            <a:endParaRPr lang="en-US" sz="1000" dirty="0"/>
          </a:p>
          <a:p>
            <a:pPr lvl="0"/>
            <a:r>
              <a:rPr lang="en-GB" sz="1000" dirty="0"/>
              <a:t>Next 5 Years</a:t>
            </a:r>
            <a:endParaRPr lang="en-US" sz="1000" dirty="0"/>
          </a:p>
          <a:p>
            <a:pPr lvl="1"/>
            <a:r>
              <a:rPr lang="en-GB" sz="1000" dirty="0"/>
              <a:t>Microsoft HoloLens</a:t>
            </a:r>
            <a:endParaRPr lang="en-US" sz="1000" dirty="0"/>
          </a:p>
          <a:p>
            <a:pPr lvl="1"/>
            <a:r>
              <a:rPr lang="en-GB" sz="1000" dirty="0"/>
              <a:t>More and improved wearable technologies</a:t>
            </a:r>
            <a:endParaRPr lang="en-US" sz="1000" dirty="0"/>
          </a:p>
          <a:p>
            <a:pPr lvl="2"/>
            <a:r>
              <a:rPr lang="en-GB" sz="1000" dirty="0"/>
              <a:t>Started with apple watch</a:t>
            </a:r>
            <a:endParaRPr lang="en-US" sz="1000" dirty="0"/>
          </a:p>
          <a:p>
            <a:pPr lvl="2"/>
            <a:r>
              <a:rPr lang="en-GB" sz="1000" dirty="0"/>
              <a:t>Necklaces</a:t>
            </a:r>
            <a:endParaRPr lang="en-US" sz="1000" dirty="0"/>
          </a:p>
          <a:p>
            <a:pPr lvl="2"/>
            <a:r>
              <a:rPr lang="en-GB" sz="1000" dirty="0"/>
              <a:t>Contact lenses</a:t>
            </a:r>
            <a:endParaRPr lang="en-US" sz="1000" dirty="0"/>
          </a:p>
          <a:p>
            <a:pPr lvl="0"/>
            <a:r>
              <a:rPr lang="en-GB" sz="1000" dirty="0"/>
              <a:t>Next 10 Years</a:t>
            </a:r>
            <a:endParaRPr lang="en-US" sz="1000" dirty="0"/>
          </a:p>
          <a:p>
            <a:pPr lvl="1"/>
            <a:r>
              <a:rPr lang="en-GB" sz="1000" dirty="0"/>
              <a:t>Fully functional Brain-Computer interface</a:t>
            </a:r>
            <a:endParaRPr lang="en-US" sz="1000" dirty="0"/>
          </a:p>
          <a:p>
            <a:pPr lvl="1"/>
            <a:r>
              <a:rPr lang="en-GB" sz="1000" dirty="0"/>
              <a:t>Automated / Digital Homes</a:t>
            </a:r>
            <a:endParaRPr lang="en-US" sz="1000" dirty="0"/>
          </a:p>
        </p:txBody>
      </p:sp>
    </p:spTree>
    <p:extLst>
      <p:ext uri="{BB962C8B-B14F-4D97-AF65-F5344CB8AC3E}">
        <p14:creationId xmlns:p14="http://schemas.microsoft.com/office/powerpoint/2010/main" val="1772015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Past Mobile Technologies</a:t>
            </a:r>
            <a:endParaRPr lang="en-US" dirty="0"/>
          </a:p>
        </p:txBody>
      </p:sp>
      <p:sp>
        <p:nvSpPr>
          <p:cNvPr id="3" name="Content Placeholder 2"/>
          <p:cNvSpPr>
            <a:spLocks noGrp="1"/>
          </p:cNvSpPr>
          <p:nvPr>
            <p:ph idx="1"/>
          </p:nvPr>
        </p:nvSpPr>
        <p:spPr/>
        <p:txBody>
          <a:bodyPr/>
          <a:lstStyle/>
          <a:p>
            <a:r>
              <a:rPr lang="en-GB" dirty="0" smtClean="0"/>
              <a:t>The mobile technology industry as we know it started in 1994, with IBM’s Simon Personal Communicator.</a:t>
            </a:r>
          </a:p>
          <a:p>
            <a:r>
              <a:rPr lang="en-GB" dirty="0" smtClean="0"/>
              <a:t>Combining both a PDA and cell phone as well as providing fax, email, and stylus input screen functionality,  IBM created what could be called the first smartphone. </a:t>
            </a:r>
          </a:p>
          <a:p>
            <a:r>
              <a:rPr lang="en-GB" dirty="0" smtClean="0"/>
              <a:t>In 1999, BlackBerry enters the mobile technology industry by creating the BlackBerry email device. This however isn’t really a phone, as it merely provided a two way pager with email functionality.</a:t>
            </a:r>
            <a:endParaRPr lang="en-US" dirty="0"/>
          </a:p>
        </p:txBody>
      </p:sp>
    </p:spTree>
    <p:extLst>
      <p:ext uri="{BB962C8B-B14F-4D97-AF65-F5344CB8AC3E}">
        <p14:creationId xmlns:p14="http://schemas.microsoft.com/office/powerpoint/2010/main" val="2771701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Symbian OS</a:t>
            </a:r>
            <a:endParaRPr lang="en-US" dirty="0"/>
          </a:p>
        </p:txBody>
      </p:sp>
      <p:sp>
        <p:nvSpPr>
          <p:cNvPr id="3" name="Content Placeholder 2"/>
          <p:cNvSpPr>
            <a:spLocks noGrp="1"/>
          </p:cNvSpPr>
          <p:nvPr>
            <p:ph idx="1"/>
          </p:nvPr>
        </p:nvSpPr>
        <p:spPr/>
        <p:txBody>
          <a:bodyPr/>
          <a:lstStyle/>
          <a:p>
            <a:r>
              <a:rPr lang="en-GB" dirty="0" smtClean="0"/>
              <a:t>The first version of Symbian is released in 1997, as EPOC32. </a:t>
            </a:r>
          </a:p>
          <a:p>
            <a:r>
              <a:rPr lang="en-GB" dirty="0" smtClean="0"/>
              <a:t>Providing a closed-source, mobile OS, Symbian became the dominant mobile OS after being heavily used by Nokia, and eventually other mobile phone companies such as Sony Ericsson, and Samsung.</a:t>
            </a:r>
          </a:p>
          <a:p>
            <a:r>
              <a:rPr lang="en-GB" dirty="0" smtClean="0"/>
              <a:t>By 2006, 73% of the smartphone market share was controlled by Symbian, however significant competition led to its sharp decline in popularity.</a:t>
            </a:r>
            <a:endParaRPr lang="en-US" dirty="0"/>
          </a:p>
        </p:txBody>
      </p:sp>
    </p:spTree>
    <p:extLst>
      <p:ext uri="{BB962C8B-B14F-4D97-AF65-F5344CB8AC3E}">
        <p14:creationId xmlns:p14="http://schemas.microsoft.com/office/powerpoint/2010/main" val="3897643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Apple vs Android</a:t>
            </a:r>
            <a:endParaRPr lang="en-US" dirty="0"/>
          </a:p>
        </p:txBody>
      </p:sp>
      <p:sp>
        <p:nvSpPr>
          <p:cNvPr id="5" name="Text Placeholder 4"/>
          <p:cNvSpPr>
            <a:spLocks noGrp="1"/>
          </p:cNvSpPr>
          <p:nvPr>
            <p:ph type="body" idx="1"/>
          </p:nvPr>
        </p:nvSpPr>
        <p:spPr/>
        <p:txBody>
          <a:bodyPr/>
          <a:lstStyle/>
          <a:p>
            <a:r>
              <a:rPr lang="en-GB" dirty="0" smtClean="0"/>
              <a:t>Apple</a:t>
            </a:r>
            <a:endParaRPr lang="en-US" dirty="0"/>
          </a:p>
        </p:txBody>
      </p:sp>
      <p:sp>
        <p:nvSpPr>
          <p:cNvPr id="3" name="Content Placeholder 2"/>
          <p:cNvSpPr>
            <a:spLocks noGrp="1"/>
          </p:cNvSpPr>
          <p:nvPr>
            <p:ph sz="half" idx="2"/>
          </p:nvPr>
        </p:nvSpPr>
        <p:spPr/>
        <p:txBody>
          <a:bodyPr>
            <a:normAutofit lnSpcReduction="10000"/>
          </a:bodyPr>
          <a:lstStyle/>
          <a:p>
            <a:r>
              <a:rPr lang="en-GB" dirty="0" smtClean="0"/>
              <a:t>In 2007, Apple released the iPhone 1. Providing multi-touch screen functionality, iOS versions 1 – 3, as well as HTML email, web browsing, YouTube accessibility and the like, it revolutionised the Mobile Technology industry by providing a mobile media centre.</a:t>
            </a:r>
          </a:p>
        </p:txBody>
      </p:sp>
      <p:sp>
        <p:nvSpPr>
          <p:cNvPr id="6" name="Text Placeholder 5"/>
          <p:cNvSpPr>
            <a:spLocks noGrp="1"/>
          </p:cNvSpPr>
          <p:nvPr>
            <p:ph type="body" sz="quarter" idx="3"/>
          </p:nvPr>
        </p:nvSpPr>
        <p:spPr/>
        <p:txBody>
          <a:bodyPr/>
          <a:lstStyle/>
          <a:p>
            <a:r>
              <a:rPr lang="en-GB" dirty="0" smtClean="0"/>
              <a:t>Android</a:t>
            </a:r>
            <a:endParaRPr lang="en-US" dirty="0"/>
          </a:p>
        </p:txBody>
      </p:sp>
      <p:sp>
        <p:nvSpPr>
          <p:cNvPr id="4" name="Content Placeholder 3"/>
          <p:cNvSpPr>
            <a:spLocks noGrp="1"/>
          </p:cNvSpPr>
          <p:nvPr>
            <p:ph sz="quarter" idx="4"/>
          </p:nvPr>
        </p:nvSpPr>
        <p:spPr/>
        <p:txBody>
          <a:bodyPr>
            <a:normAutofit fontScale="92500" lnSpcReduction="10000"/>
          </a:bodyPr>
          <a:lstStyle/>
          <a:p>
            <a:r>
              <a:rPr lang="en-GB" dirty="0" smtClean="0"/>
              <a:t>A year later in 2008, Google released Android 1.0, first released on the HTC Dream. Providing such features as web browsing, email server access, instant messaging, media player functionality, and much more, it quickly became the dominant mobile OS. By 2010, there are more Android-based devices sold than Symbian and Apple combined.</a:t>
            </a:r>
            <a:endParaRPr lang="en-US" dirty="0" smtClean="0"/>
          </a:p>
          <a:p>
            <a:endParaRPr lang="en-US" dirty="0"/>
          </a:p>
        </p:txBody>
      </p:sp>
    </p:spTree>
    <p:extLst>
      <p:ext uri="{BB962C8B-B14F-4D97-AF65-F5344CB8AC3E}">
        <p14:creationId xmlns:p14="http://schemas.microsoft.com/office/powerpoint/2010/main" val="1441951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Microsoft Enters</a:t>
            </a:r>
            <a:endParaRPr lang="en-US" dirty="0"/>
          </a:p>
        </p:txBody>
      </p:sp>
      <p:sp>
        <p:nvSpPr>
          <p:cNvPr id="3" name="Content Placeholder 2"/>
          <p:cNvSpPr>
            <a:spLocks noGrp="1"/>
          </p:cNvSpPr>
          <p:nvPr>
            <p:ph idx="1"/>
          </p:nvPr>
        </p:nvSpPr>
        <p:spPr/>
        <p:txBody>
          <a:bodyPr/>
          <a:lstStyle/>
          <a:p>
            <a:r>
              <a:rPr lang="en-GB" dirty="0" smtClean="0"/>
              <a:t>In 2010, the Windows Phone 7 is released by Microsoft. </a:t>
            </a:r>
          </a:p>
          <a:p>
            <a:r>
              <a:rPr lang="en-GB" dirty="0" smtClean="0"/>
              <a:t>Utilising the Metro UI, Live Tiles make up the start screen. Each Tile is linked to a corresponding feature such as contacts, media, web pages, etc. Live Tiles can be edited, added to, and removed from the start screen. </a:t>
            </a:r>
          </a:p>
          <a:p>
            <a:r>
              <a:rPr lang="en-GB" dirty="0" smtClean="0"/>
              <a:t>Key functionality of the Windows phone included Messaging, Web Browsing, Games, Multimedia, Email, Office Suite, etc. </a:t>
            </a:r>
          </a:p>
          <a:p>
            <a:r>
              <a:rPr lang="en-GB" dirty="0" smtClean="0"/>
              <a:t>The Windows Phone progressed to versions 7.5, 8.0, and now 8.1.</a:t>
            </a:r>
            <a:endParaRPr lang="en-US" dirty="0"/>
          </a:p>
        </p:txBody>
      </p:sp>
    </p:spTree>
    <p:extLst>
      <p:ext uri="{BB962C8B-B14F-4D97-AF65-F5344CB8AC3E}">
        <p14:creationId xmlns:p14="http://schemas.microsoft.com/office/powerpoint/2010/main" val="2798583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Current Mobile Technologies	</a:t>
            </a:r>
            <a:endParaRPr lang="en-US" dirty="0"/>
          </a:p>
        </p:txBody>
      </p:sp>
      <p:sp>
        <p:nvSpPr>
          <p:cNvPr id="3" name="Content Placeholder 2"/>
          <p:cNvSpPr>
            <a:spLocks noGrp="1"/>
          </p:cNvSpPr>
          <p:nvPr>
            <p:ph idx="1"/>
          </p:nvPr>
        </p:nvSpPr>
        <p:spPr/>
        <p:txBody>
          <a:bodyPr/>
          <a:lstStyle/>
          <a:p>
            <a:r>
              <a:rPr lang="en-GB" dirty="0" smtClean="0"/>
              <a:t>Android Marshmallow</a:t>
            </a:r>
          </a:p>
          <a:p>
            <a:pPr lvl="1"/>
            <a:r>
              <a:rPr lang="en-GB" dirty="0" smtClean="0"/>
              <a:t>Released October, 2015.</a:t>
            </a:r>
          </a:p>
          <a:p>
            <a:pPr lvl="1"/>
            <a:r>
              <a:rPr lang="en-GB" dirty="0" smtClean="0"/>
              <a:t>“Doze” feature improves battery life.</a:t>
            </a:r>
          </a:p>
          <a:p>
            <a:pPr lvl="1"/>
            <a:r>
              <a:rPr lang="en-GB" dirty="0" smtClean="0"/>
              <a:t>Extended USB Type-C support.</a:t>
            </a:r>
          </a:p>
          <a:p>
            <a:pPr lvl="1"/>
            <a:r>
              <a:rPr lang="en-GB" dirty="0" smtClean="0"/>
              <a:t>4K display mode for applications.</a:t>
            </a:r>
          </a:p>
          <a:p>
            <a:pPr lvl="1"/>
            <a:r>
              <a:rPr lang="en-GB" dirty="0" smtClean="0"/>
              <a:t>Fingerprint reader support.</a:t>
            </a:r>
          </a:p>
          <a:p>
            <a:pPr lvl="1"/>
            <a:r>
              <a:rPr lang="en-GB" dirty="0" smtClean="0"/>
              <a:t>Can adopt external storage to utilise as internal storage</a:t>
            </a:r>
          </a:p>
          <a:p>
            <a:pPr lvl="1"/>
            <a:endParaRPr lang="en-GB" dirty="0" smtClean="0"/>
          </a:p>
          <a:p>
            <a:pPr lvl="1"/>
            <a:endParaRPr lang="en-GB" dirty="0" smtClean="0"/>
          </a:p>
          <a:p>
            <a:endParaRPr lang="en-US" dirty="0"/>
          </a:p>
        </p:txBody>
      </p:sp>
    </p:spTree>
    <p:extLst>
      <p:ext uri="{BB962C8B-B14F-4D97-AF65-F5344CB8AC3E}">
        <p14:creationId xmlns:p14="http://schemas.microsoft.com/office/powerpoint/2010/main" val="2343518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Current Mobile Technologies Cont.</a:t>
            </a:r>
            <a:endParaRPr lang="en-US" dirty="0"/>
          </a:p>
        </p:txBody>
      </p:sp>
      <p:sp>
        <p:nvSpPr>
          <p:cNvPr id="3" name="Content Placeholder 2"/>
          <p:cNvSpPr>
            <a:spLocks noGrp="1"/>
          </p:cNvSpPr>
          <p:nvPr>
            <p:ph idx="1"/>
          </p:nvPr>
        </p:nvSpPr>
        <p:spPr/>
        <p:txBody>
          <a:bodyPr/>
          <a:lstStyle/>
          <a:p>
            <a:r>
              <a:rPr lang="en-GB" dirty="0" smtClean="0"/>
              <a:t>Apple iOS 9</a:t>
            </a:r>
          </a:p>
          <a:p>
            <a:pPr lvl="1"/>
            <a:r>
              <a:rPr lang="en-GB" dirty="0" smtClean="0"/>
              <a:t>Released September, 2015</a:t>
            </a:r>
          </a:p>
          <a:p>
            <a:pPr lvl="1"/>
            <a:r>
              <a:rPr lang="en-GB" dirty="0" smtClean="0"/>
              <a:t>Wireless CarPlay lets users access car settings, for instance climate control.</a:t>
            </a:r>
          </a:p>
          <a:p>
            <a:pPr lvl="1"/>
            <a:r>
              <a:rPr lang="en-GB" dirty="0" smtClean="0"/>
              <a:t>Apple Wallet improves Apply Pay with functionality such as loyalty card support, and introduces Apple Pay to the UK.</a:t>
            </a:r>
          </a:p>
          <a:p>
            <a:pPr lvl="1"/>
            <a:r>
              <a:rPr lang="en-GB" dirty="0" smtClean="0"/>
              <a:t>Siri can now search personal media based on dates, names, and locations.</a:t>
            </a:r>
          </a:p>
          <a:p>
            <a:pPr lvl="1"/>
            <a:r>
              <a:rPr lang="en-GB" dirty="0" smtClean="0"/>
              <a:t>Now supports 2-Factor authentication for iCloud.</a:t>
            </a:r>
          </a:p>
          <a:p>
            <a:pPr lvl="1"/>
            <a:r>
              <a:rPr lang="en-GB" dirty="0" smtClean="0"/>
              <a:t>Includes a print preview screen.</a:t>
            </a:r>
          </a:p>
          <a:p>
            <a:pPr lvl="1"/>
            <a:endParaRPr lang="en-GB" dirty="0" smtClean="0"/>
          </a:p>
        </p:txBody>
      </p:sp>
    </p:spTree>
    <p:extLst>
      <p:ext uri="{BB962C8B-B14F-4D97-AF65-F5344CB8AC3E}">
        <p14:creationId xmlns:p14="http://schemas.microsoft.com/office/powerpoint/2010/main" val="1625647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Current Mobile Hardware</a:t>
            </a:r>
            <a:endParaRPr lang="en-US" dirty="0"/>
          </a:p>
        </p:txBody>
      </p:sp>
      <p:sp>
        <p:nvSpPr>
          <p:cNvPr id="3" name="Content Placeholder 2"/>
          <p:cNvSpPr>
            <a:spLocks noGrp="1"/>
          </p:cNvSpPr>
          <p:nvPr>
            <p:ph idx="1"/>
          </p:nvPr>
        </p:nvSpPr>
        <p:spPr/>
        <p:txBody>
          <a:bodyPr>
            <a:normAutofit/>
          </a:bodyPr>
          <a:lstStyle/>
          <a:p>
            <a:r>
              <a:rPr lang="en-GB" dirty="0" smtClean="0"/>
              <a:t>Motion Coprocessors</a:t>
            </a:r>
          </a:p>
          <a:p>
            <a:pPr lvl="1"/>
            <a:r>
              <a:rPr lang="en-GB" dirty="0" smtClean="0"/>
              <a:t>In 1980, a coprocessor was designed to aid in performance when running CAD and graphical applications that involved large amounts of calculations.</a:t>
            </a:r>
          </a:p>
          <a:p>
            <a:pPr lvl="1"/>
            <a:r>
              <a:rPr lang="en-GB" dirty="0" smtClean="0"/>
              <a:t>Coprocessor’s main tasks involve assisting primary processors with tasks, improving performance levels, and relieving processing power which can then be allocated to alternate tasks.</a:t>
            </a:r>
          </a:p>
          <a:p>
            <a:pPr lvl="1"/>
            <a:r>
              <a:rPr lang="en-GB" dirty="0" smtClean="0"/>
              <a:t>Motion coprocessors process information gathered by internal devices such as a compass, and gyroscope, which is then stored and made accessible to applications running on a mobile device. This allows for applications utilising spatial sensitivity to run for much longer periods of time.</a:t>
            </a:r>
            <a:endParaRPr lang="en-US" dirty="0"/>
          </a:p>
        </p:txBody>
      </p:sp>
    </p:spTree>
    <p:extLst>
      <p:ext uri="{BB962C8B-B14F-4D97-AF65-F5344CB8AC3E}">
        <p14:creationId xmlns:p14="http://schemas.microsoft.com/office/powerpoint/2010/main" val="60187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Current Mobile Hardware &amp; Software</a:t>
            </a:r>
            <a:endParaRPr lang="en-US" dirty="0"/>
          </a:p>
        </p:txBody>
      </p:sp>
      <p:sp>
        <p:nvSpPr>
          <p:cNvPr id="3" name="Content Placeholder 2"/>
          <p:cNvSpPr>
            <a:spLocks noGrp="1"/>
          </p:cNvSpPr>
          <p:nvPr>
            <p:ph idx="1"/>
          </p:nvPr>
        </p:nvSpPr>
        <p:spPr/>
        <p:txBody>
          <a:bodyPr/>
          <a:lstStyle/>
          <a:p>
            <a:r>
              <a:rPr lang="en-GB" dirty="0" smtClean="0"/>
              <a:t>64-bit CPU &amp; Application Support</a:t>
            </a:r>
          </a:p>
          <a:p>
            <a:pPr lvl="1"/>
            <a:r>
              <a:rPr lang="en-GB" dirty="0" smtClean="0"/>
              <a:t>Due to ARMv8 architecture, mobile technology can become much more energy efficient and faster from a processing perspective.</a:t>
            </a:r>
          </a:p>
          <a:p>
            <a:pPr lvl="1"/>
            <a:r>
              <a:rPr lang="en-GB" dirty="0" smtClean="0"/>
              <a:t>Current mobile 32-bit processors are capped at being able to handle </a:t>
            </a:r>
            <a:r>
              <a:rPr lang="en-GB" dirty="0" err="1" smtClean="0"/>
              <a:t>upto</a:t>
            </a:r>
            <a:r>
              <a:rPr lang="en-GB" dirty="0" smtClean="0"/>
              <a:t> 4GB of RAM, 64-bit processors can handle much more RAM allowing for faster computational speeds.</a:t>
            </a:r>
          </a:p>
          <a:p>
            <a:pPr lvl="1"/>
            <a:r>
              <a:rPr lang="en-GB" dirty="0" smtClean="0"/>
              <a:t>From an algorithmic point of view, 64-bit processors allow for a heightened level of security on mobile devices. This is because more complex algorithms are able to run on 64-bit processors.</a:t>
            </a:r>
          </a:p>
          <a:p>
            <a:pPr lvl="1"/>
            <a:r>
              <a:rPr lang="en-GB" dirty="0" smtClean="0"/>
              <a:t>64-bit applications can be more complex and provide increased functionality due to the improved hardware infrastructure supporting them.</a:t>
            </a:r>
          </a:p>
          <a:p>
            <a:pPr lvl="1"/>
            <a:endParaRPr lang="en-US" dirty="0"/>
          </a:p>
        </p:txBody>
      </p:sp>
    </p:spTree>
    <p:extLst>
      <p:ext uri="{BB962C8B-B14F-4D97-AF65-F5344CB8AC3E}">
        <p14:creationId xmlns:p14="http://schemas.microsoft.com/office/powerpoint/2010/main" val="2844481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559</TotalTime>
  <Words>1502</Words>
  <Application>Microsoft Office PowerPoint</Application>
  <PresentationFormat>Widescreen</PresentationFormat>
  <Paragraphs>136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Mobile Technologies</vt:lpstr>
      <vt:lpstr>Past Mobile Technologies</vt:lpstr>
      <vt:lpstr>Symbian OS</vt:lpstr>
      <vt:lpstr>Apple vs Android</vt:lpstr>
      <vt:lpstr>Microsoft Enters</vt:lpstr>
      <vt:lpstr>Current Mobile Technologies </vt:lpstr>
      <vt:lpstr>Current Mobile Technologies Cont.</vt:lpstr>
      <vt:lpstr> Current Mobile Hardware</vt:lpstr>
      <vt:lpstr>Current Mobile Hardware &amp; Software</vt:lpstr>
      <vt:lpstr>Future of Mobile Tech – 1 Year</vt:lpstr>
      <vt:lpstr>Future of Mobile Tech – 5 Years</vt:lpstr>
      <vt:lpstr>Future Mobile Tech – 10 Years</vt:lpstr>
      <vt:lpstr>Questions?</vt:lpstr>
      <vt:lpstr>References</vt:lpstr>
      <vt:lpstr>Additional Notes</vt:lpstr>
      <vt:lpstr>Additional Notes Cont.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Technologies</dc:title>
  <dc:creator>HUR11125327</dc:creator>
  <cp:lastModifiedBy>HUR11125327</cp:lastModifiedBy>
  <cp:revision>21</cp:revision>
  <dcterms:created xsi:type="dcterms:W3CDTF">2015-11-21T12:36:18Z</dcterms:created>
  <dcterms:modified xsi:type="dcterms:W3CDTF">2015-11-23T17:07:19Z</dcterms:modified>
</cp:coreProperties>
</file>