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Lst>
  <p:notesMasterIdLst>
    <p:notesMasterId r:id="rId25"/>
  </p:notesMasterIdLst>
  <p:sldIdLst>
    <p:sldId id="256" r:id="rId2"/>
    <p:sldId id="265" r:id="rId3"/>
    <p:sldId id="281" r:id="rId4"/>
    <p:sldId id="282" r:id="rId5"/>
    <p:sldId id="283" r:id="rId6"/>
    <p:sldId id="284" r:id="rId7"/>
    <p:sldId id="266" r:id="rId8"/>
    <p:sldId id="270" r:id="rId9"/>
    <p:sldId id="271" r:id="rId10"/>
    <p:sldId id="272" r:id="rId11"/>
    <p:sldId id="273" r:id="rId12"/>
    <p:sldId id="274" r:id="rId13"/>
    <p:sldId id="275" r:id="rId14"/>
    <p:sldId id="276" r:id="rId15"/>
    <p:sldId id="277" r:id="rId16"/>
    <p:sldId id="278" r:id="rId17"/>
    <p:sldId id="279" r:id="rId18"/>
    <p:sldId id="267" r:id="rId19"/>
    <p:sldId id="280" r:id="rId20"/>
    <p:sldId id="268" r:id="rId21"/>
    <p:sldId id="269" r:id="rId22"/>
    <p:sldId id="285" r:id="rId23"/>
    <p:sldId id="264" r:id="rId24"/>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5" autoAdjust="0"/>
    <p:restoredTop sz="82614" autoAdjust="0"/>
  </p:normalViewPr>
  <p:slideViewPr>
    <p:cSldViewPr>
      <p:cViewPr varScale="1">
        <p:scale>
          <a:sx n="76" d="100"/>
          <a:sy n="76" d="100"/>
        </p:scale>
        <p:origin x="198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E97F3281-B342-4EE3-8E27-98A3546F1629}" type="datetimeFigureOut">
              <a:rPr lang="en-GB" smtClean="0"/>
              <a:t>22/11/2015</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F504FD14-0FCD-4EA9-8D06-7ABCF08FDF1E}" type="slidenum">
              <a:rPr lang="en-GB" smtClean="0"/>
              <a:t>‹#›</a:t>
            </a:fld>
            <a:endParaRPr lang="en-GB"/>
          </a:p>
        </p:txBody>
      </p:sp>
    </p:spTree>
    <p:extLst>
      <p:ext uri="{BB962C8B-B14F-4D97-AF65-F5344CB8AC3E}">
        <p14:creationId xmlns:p14="http://schemas.microsoft.com/office/powerpoint/2010/main" val="2335441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Image</a:t>
            </a:r>
            <a:r>
              <a:rPr lang="en-GB" baseline="0" dirty="0" smtClean="0"/>
              <a:t> from: https://itkey.media/wp-content/uploads/2015/02/Smartphone-OS.jpg</a:t>
            </a:r>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1</a:t>
            </a:fld>
            <a:endParaRPr lang="en-GB"/>
          </a:p>
        </p:txBody>
      </p:sp>
    </p:spTree>
    <p:extLst>
      <p:ext uri="{BB962C8B-B14F-4D97-AF65-F5344CB8AC3E}">
        <p14:creationId xmlns:p14="http://schemas.microsoft.com/office/powerpoint/2010/main" val="3983489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 2.2;</a:t>
            </a:r>
            <a:r>
              <a:rPr lang="en-GB" baseline="0" dirty="0" smtClean="0"/>
              <a:t> </a:t>
            </a:r>
            <a:r>
              <a:rPr lang="en-GB" baseline="0" dirty="0" err="1" smtClean="0"/>
              <a:t>Froyo</a:t>
            </a:r>
            <a:r>
              <a:rPr lang="en-GB" baseline="0" dirty="0" smtClean="0"/>
              <a:t> allowed voice input for when the user is typing messages. This may have led to future features such as ‘Ok Google’ in the following years. </a:t>
            </a:r>
            <a:endParaRPr lang="en-GB" dirty="0" smtClean="0"/>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Image from https://www.android.com/history/</a:t>
            </a:r>
          </a:p>
          <a:p>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10</a:t>
            </a:fld>
            <a:endParaRPr lang="en-GB"/>
          </a:p>
        </p:txBody>
      </p:sp>
    </p:spTree>
    <p:extLst>
      <p:ext uri="{BB962C8B-B14F-4D97-AF65-F5344CB8AC3E}">
        <p14:creationId xmlns:p14="http://schemas.microsoft.com/office/powerpoint/2010/main" val="1598476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 2.3; Gingerbread added</a:t>
            </a:r>
            <a:r>
              <a:rPr lang="en-GB" baseline="0" dirty="0" smtClean="0"/>
              <a:t> support for </a:t>
            </a:r>
            <a:r>
              <a:rPr lang="en-GB" dirty="0" smtClean="0"/>
              <a:t>sensors which improved functionality for apps that used tilting functions.</a:t>
            </a:r>
            <a:r>
              <a:rPr lang="en-GB" baseline="0" dirty="0" smtClean="0"/>
              <a:t> </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Image from https://www.android.com/history/</a:t>
            </a:r>
          </a:p>
          <a:p>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11</a:t>
            </a:fld>
            <a:endParaRPr lang="en-GB"/>
          </a:p>
        </p:txBody>
      </p:sp>
    </p:spTree>
    <p:extLst>
      <p:ext uri="{BB962C8B-B14F-4D97-AF65-F5344CB8AC3E}">
        <p14:creationId xmlns:p14="http://schemas.microsoft.com/office/powerpoint/2010/main" val="84094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a:t>
            </a:r>
            <a:r>
              <a:rPr lang="en-GB" baseline="0" dirty="0" smtClean="0"/>
              <a:t> 3.0; Honeycomb added </a:t>
            </a:r>
            <a:r>
              <a:rPr lang="en-GB" dirty="0" smtClean="0"/>
              <a:t>tablet </a:t>
            </a:r>
            <a:r>
              <a:rPr lang="en-GB" dirty="0" smtClean="0"/>
              <a:t>support </a:t>
            </a:r>
            <a:r>
              <a:rPr lang="en-GB" dirty="0" smtClean="0"/>
              <a:t>due to the rise of tablets in recent years. This</a:t>
            </a:r>
            <a:r>
              <a:rPr lang="en-GB" baseline="0" dirty="0" smtClean="0"/>
              <a:t> was because the previous versions of Android would not suit the screen resolutions needed by tablets due to their increased screen size compared to smartphones. </a:t>
            </a:r>
            <a:endParaRPr lang="en-GB" dirty="0" smtClean="0"/>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Image from https://www.android.com/history/</a:t>
            </a:r>
          </a:p>
          <a:p>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12</a:t>
            </a:fld>
            <a:endParaRPr lang="en-GB"/>
          </a:p>
        </p:txBody>
      </p:sp>
    </p:spTree>
    <p:extLst>
      <p:ext uri="{BB962C8B-B14F-4D97-AF65-F5344CB8AC3E}">
        <p14:creationId xmlns:p14="http://schemas.microsoft.com/office/powerpoint/2010/main" val="935357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 4.0; Ice Cream included a refined </a:t>
            </a:r>
            <a:r>
              <a:rPr lang="en-GB" dirty="0" smtClean="0"/>
              <a:t>design, </a:t>
            </a:r>
            <a:r>
              <a:rPr lang="en-GB" dirty="0" smtClean="0"/>
              <a:t>1080p HD camera support and photo editor. This may have been as a</a:t>
            </a:r>
            <a:r>
              <a:rPr lang="en-GB" baseline="0" dirty="0" smtClean="0"/>
              <a:t> result of social media use with websites such as Instagram gaining popularity. </a:t>
            </a:r>
            <a:r>
              <a:rPr lang="en-GB" dirty="0" smtClean="0"/>
              <a:t> </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Image from https://www.android.com/history/</a:t>
            </a:r>
          </a:p>
          <a:p>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13</a:t>
            </a:fld>
            <a:endParaRPr lang="en-GB"/>
          </a:p>
        </p:txBody>
      </p:sp>
    </p:spTree>
    <p:extLst>
      <p:ext uri="{BB962C8B-B14F-4D97-AF65-F5344CB8AC3E}">
        <p14:creationId xmlns:p14="http://schemas.microsoft.com/office/powerpoint/2010/main" val="1950012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a:t>
            </a:r>
            <a:r>
              <a:rPr lang="en-GB" baseline="0" dirty="0" smtClean="0"/>
              <a:t> 4.1; Jelly Bean included ‘G</a:t>
            </a:r>
            <a:r>
              <a:rPr lang="en-GB" dirty="0" smtClean="0"/>
              <a:t>oogle Now’, and</a:t>
            </a:r>
            <a:r>
              <a:rPr lang="en-GB" baseline="0" dirty="0" smtClean="0"/>
              <a:t> improved</a:t>
            </a:r>
            <a:r>
              <a:rPr lang="en-GB" dirty="0" smtClean="0"/>
              <a:t> Bluetooth support </a:t>
            </a:r>
            <a:r>
              <a:rPr lang="en-GB" dirty="0" smtClean="0"/>
              <a:t>with smart </a:t>
            </a:r>
            <a:r>
              <a:rPr lang="en-GB" dirty="0" smtClean="0"/>
              <a:t>devices such as smartphones</a:t>
            </a:r>
            <a:r>
              <a:rPr lang="en-GB" baseline="0" dirty="0" smtClean="0"/>
              <a:t> and tablets.</a:t>
            </a:r>
            <a:endParaRPr lang="en-GB" dirty="0" smtClean="0"/>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Image from https://www.android.com/history/</a:t>
            </a:r>
          </a:p>
          <a:p>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14</a:t>
            </a:fld>
            <a:endParaRPr lang="en-GB"/>
          </a:p>
        </p:txBody>
      </p:sp>
    </p:spTree>
    <p:extLst>
      <p:ext uri="{BB962C8B-B14F-4D97-AF65-F5344CB8AC3E}">
        <p14:creationId xmlns:p14="http://schemas.microsoft.com/office/powerpoint/2010/main" val="1806722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 4.4; KitKat featured improved </a:t>
            </a:r>
            <a:r>
              <a:rPr lang="en-GB" dirty="0" smtClean="0"/>
              <a:t>design and performance, </a:t>
            </a:r>
            <a:r>
              <a:rPr lang="en-GB" dirty="0" smtClean="0"/>
              <a:t>and introduced</a:t>
            </a:r>
            <a:r>
              <a:rPr lang="en-GB" baseline="0" dirty="0" smtClean="0"/>
              <a:t> ‘O</a:t>
            </a:r>
            <a:r>
              <a:rPr lang="en-GB" dirty="0" smtClean="0"/>
              <a:t>k Google’ which involves</a:t>
            </a:r>
            <a:r>
              <a:rPr lang="en-GB" baseline="0" dirty="0" smtClean="0"/>
              <a:t> users speaking to their smart device and telling the device what to do by giving voice commands. </a:t>
            </a:r>
            <a:r>
              <a:rPr lang="en-GB" dirty="0" smtClean="0"/>
              <a:t> </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Image from https://www.android.com/history/</a:t>
            </a:r>
          </a:p>
          <a:p>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15</a:t>
            </a:fld>
            <a:endParaRPr lang="en-GB"/>
          </a:p>
        </p:txBody>
      </p:sp>
    </p:spTree>
    <p:extLst>
      <p:ext uri="{BB962C8B-B14F-4D97-AF65-F5344CB8AC3E}">
        <p14:creationId xmlns:p14="http://schemas.microsoft.com/office/powerpoint/2010/main" val="625260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 5.0; Lollipop added support for bigger screens such as smart televisions and smaller screens such as screens</a:t>
            </a:r>
            <a:r>
              <a:rPr lang="en-GB" baseline="0" dirty="0" smtClean="0"/>
              <a:t> users can use to watch television in their cars.</a:t>
            </a:r>
            <a:endParaRPr lang="en-GB" dirty="0" smtClean="0"/>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Image from https://www.android.com/history/</a:t>
            </a:r>
          </a:p>
          <a:p>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16</a:t>
            </a:fld>
            <a:endParaRPr lang="en-GB"/>
          </a:p>
        </p:txBody>
      </p:sp>
    </p:spTree>
    <p:extLst>
      <p:ext uri="{BB962C8B-B14F-4D97-AF65-F5344CB8AC3E}">
        <p14:creationId xmlns:p14="http://schemas.microsoft.com/office/powerpoint/2010/main" val="1996310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 6.0;</a:t>
            </a:r>
            <a:r>
              <a:rPr lang="en-GB" baseline="0" dirty="0" smtClean="0"/>
              <a:t> Marshmallow includes ‘Google N</a:t>
            </a:r>
            <a:r>
              <a:rPr lang="en-GB" dirty="0" smtClean="0"/>
              <a:t>ow Tap’ which allows users to tap the</a:t>
            </a:r>
            <a:r>
              <a:rPr lang="en-GB" baseline="0" dirty="0" smtClean="0"/>
              <a:t> screen and allow Google to make a search based on what is currently on your screen providing you with more information. </a:t>
            </a:r>
            <a:r>
              <a:rPr lang="en-GB" dirty="0" smtClean="0"/>
              <a:t/>
            </a:r>
            <a:br>
              <a:rPr lang="en-GB" dirty="0" smtClean="0"/>
            </a:br>
            <a:endParaRPr lang="en-GB" dirty="0" smtClean="0"/>
          </a:p>
          <a:p>
            <a:endParaRPr lang="en-GB" dirty="0" smtClean="0"/>
          </a:p>
          <a:p>
            <a:r>
              <a:rPr lang="en-GB" dirty="0" smtClean="0"/>
              <a:t>Image</a:t>
            </a:r>
            <a:r>
              <a:rPr lang="en-GB" baseline="0" dirty="0" smtClean="0"/>
              <a:t> from https://fs01.androidpit.info/userfiles/4110382/image/Android/android-6-0-marshmallow-hero-w782.jpg</a:t>
            </a:r>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17</a:t>
            </a:fld>
            <a:endParaRPr lang="en-GB"/>
          </a:p>
        </p:txBody>
      </p:sp>
    </p:spTree>
    <p:extLst>
      <p:ext uri="{BB962C8B-B14F-4D97-AF65-F5344CB8AC3E}">
        <p14:creationId xmlns:p14="http://schemas.microsoft.com/office/powerpoint/2010/main" val="3398880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Currently as you can see from the graph</a:t>
            </a:r>
            <a:r>
              <a:rPr lang="en-GB" baseline="0" dirty="0" smtClean="0"/>
              <a:t>, the Android operating system for smartphones is the most common as of quarter 2 2015. IOS by Apple has roughly 17% of the market share followed by Windows and Blackberry. Android appears to have had a slow uprising from its release between 2008-2009 but has been dominant since the decline of Symbian OS mobile phones which was the market leader before Android OS existed. </a:t>
            </a:r>
          </a:p>
          <a:p>
            <a:endParaRPr lang="en-GB" baseline="0" dirty="0" smtClean="0"/>
          </a:p>
          <a:p>
            <a:r>
              <a:rPr lang="en-GB" baseline="0" dirty="0" smtClean="0"/>
              <a:t>Image from http://www.idc.com/prodserv/smartphone-os-market-share.jsp </a:t>
            </a:r>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18</a:t>
            </a:fld>
            <a:endParaRPr lang="en-GB"/>
          </a:p>
        </p:txBody>
      </p:sp>
    </p:spTree>
    <p:extLst>
      <p:ext uri="{BB962C8B-B14F-4D97-AF65-F5344CB8AC3E}">
        <p14:creationId xmlns:p14="http://schemas.microsoft.com/office/powerpoint/2010/main" val="1895655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present day, these</a:t>
            </a:r>
            <a:r>
              <a:rPr lang="en-GB" baseline="0" dirty="0" smtClean="0"/>
              <a:t> five smartphone OS’ are the most popular. Unfortunately Symbian and Blackberry OS have declined massively in the last 5 years and may cease to exist in the next few years due to discontinuations. This leaves Android and IOS having the majority market share (With Android still having much more than IOS) and Windows is in third place but not so far away from the disappearing Symbian and Blackberry OS. </a:t>
            </a:r>
            <a:endParaRPr lang="en-GB" dirty="0" smtClean="0"/>
          </a:p>
          <a:p>
            <a:endParaRPr lang="en-GB" dirty="0" smtClean="0"/>
          </a:p>
          <a:p>
            <a:r>
              <a:rPr lang="en-GB" baseline="0" dirty="0" smtClean="0"/>
              <a:t>Blackberry image - https://cnnmoneybuzzblog.files.wordpress.com/2013/12/blackberry-tombstone2-614xa.jpg?w=614&amp;h=407</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Symbian</a:t>
            </a:r>
            <a:r>
              <a:rPr lang="en-GB" baseline="0" dirty="0" smtClean="0"/>
              <a:t> image - http://www.3gadget.com/filesupload%5CArticleImg%5Cart_rip-symbion.PNG</a:t>
            </a:r>
          </a:p>
          <a:p>
            <a:endParaRPr lang="en-GB" dirty="0" smtClean="0"/>
          </a:p>
        </p:txBody>
      </p:sp>
      <p:sp>
        <p:nvSpPr>
          <p:cNvPr id="4" name="Slide Number Placeholder 3"/>
          <p:cNvSpPr>
            <a:spLocks noGrp="1"/>
          </p:cNvSpPr>
          <p:nvPr>
            <p:ph type="sldNum" sz="quarter" idx="10"/>
          </p:nvPr>
        </p:nvSpPr>
        <p:spPr/>
        <p:txBody>
          <a:bodyPr/>
          <a:lstStyle/>
          <a:p>
            <a:fld id="{F504FD14-0FCD-4EA9-8D06-7ABCF08FDF1E}" type="slidenum">
              <a:rPr lang="en-GB" smtClean="0"/>
              <a:t>19</a:t>
            </a:fld>
            <a:endParaRPr lang="en-GB"/>
          </a:p>
        </p:txBody>
      </p:sp>
    </p:spTree>
    <p:extLst>
      <p:ext uri="{BB962C8B-B14F-4D97-AF65-F5344CB8AC3E}">
        <p14:creationId xmlns:p14="http://schemas.microsoft.com/office/powerpoint/2010/main" val="188336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Symbian</a:t>
            </a:r>
            <a:r>
              <a:rPr lang="en-GB" baseline="0" dirty="0" smtClean="0"/>
              <a:t> operating system for mobile phones was the most popular smartphone operating system and was used by most mobile phone brands such as Nokia, Motorola and Samsung. However, due to the rise of Android OS, Symbian became less popular and its market share began to decline. Nokia was the last smartphone company to continue to support Symbian OS, in 2010 Nokia replaced Symbian OS with Windows OS for their smartphones.  </a:t>
            </a:r>
          </a:p>
          <a:p>
            <a:endParaRPr lang="en-GB" baseline="0" dirty="0" smtClean="0"/>
          </a:p>
          <a:p>
            <a:r>
              <a:rPr lang="en-GB" dirty="0" smtClean="0"/>
              <a:t>Information from: https://en.wikipedia.org/wiki/Symbian</a:t>
            </a:r>
          </a:p>
          <a:p>
            <a:r>
              <a:rPr lang="en-GB" dirty="0" smtClean="0"/>
              <a:t>Image from: http://symbianos.org/wp-content/uploads/2014/10/feature-2.jpg</a:t>
            </a:r>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2</a:t>
            </a:fld>
            <a:endParaRPr lang="en-GB"/>
          </a:p>
        </p:txBody>
      </p:sp>
    </p:spTree>
    <p:extLst>
      <p:ext uri="{BB962C8B-B14F-4D97-AF65-F5344CB8AC3E}">
        <p14:creationId xmlns:p14="http://schemas.microsoft.com/office/powerpoint/2010/main" val="3558879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near future</a:t>
            </a:r>
            <a:r>
              <a:rPr lang="en-GB" baseline="0" dirty="0" smtClean="0"/>
              <a:t> it is predicted that new payment methods will be available such as mobile payments which has already been introduced by Apple as ‘Apple Pay’. Tattoos could become a method of authentication to log into your Google mail account and pay for things.</a:t>
            </a:r>
            <a:endParaRPr lang="en-GB" dirty="0" smtClean="0"/>
          </a:p>
          <a:p>
            <a:endParaRPr lang="en-GB" dirty="0" smtClean="0"/>
          </a:p>
          <a:p>
            <a:endParaRPr lang="en-GB" dirty="0" smtClean="0"/>
          </a:p>
          <a:p>
            <a:r>
              <a:rPr lang="en-GB" dirty="0" smtClean="0"/>
              <a:t>Image</a:t>
            </a:r>
            <a:r>
              <a:rPr lang="en-GB" baseline="0" dirty="0" smtClean="0"/>
              <a:t> from: http://cdn4.mos.techradar.futurecdn.net//art/software/Android/Android%202020/Biostamp-650-80.jpg</a:t>
            </a:r>
          </a:p>
          <a:p>
            <a:r>
              <a:rPr lang="en-GB" baseline="0" dirty="0" smtClean="0"/>
              <a:t>Information from: http://www.techradar.com/news/software/operating-systems/android-in-2020-the-future-of-google-s-mobile-os-explored-1168141/2</a:t>
            </a:r>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20</a:t>
            </a:fld>
            <a:endParaRPr lang="en-GB"/>
          </a:p>
        </p:txBody>
      </p:sp>
    </p:spTree>
    <p:extLst>
      <p:ext uri="{BB962C8B-B14F-4D97-AF65-F5344CB8AC3E}">
        <p14:creationId xmlns:p14="http://schemas.microsoft.com/office/powerpoint/2010/main" val="942564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2020, the market could change and Androids focus could be on wearable technology such as ‘Google Glass’ rather than with smartphones. Features such as Google Now may become smarter and do many things for you automatically without any need to push buttons. It would be wise to keep track of technology such as ‘Google Glass’ because it could replace smartphones in theory if it can perform the same functions with less effort. </a:t>
            </a:r>
            <a:endParaRPr lang="en-GB" dirty="0" smtClean="0"/>
          </a:p>
          <a:p>
            <a:endParaRPr lang="en-GB" dirty="0" smtClean="0"/>
          </a:p>
          <a:p>
            <a:r>
              <a:rPr lang="en-GB" dirty="0" smtClean="0"/>
              <a:t>Information</a:t>
            </a:r>
            <a:r>
              <a:rPr lang="en-GB" baseline="0" dirty="0" smtClean="0"/>
              <a:t> from: http://www.techradar.com/news/software/operating-systems/android-in-2020-the-future-of-google-s-mobile-os-explored-1168141/2</a:t>
            </a:r>
            <a:endParaRPr lang="en-GB" dirty="0" smtClean="0"/>
          </a:p>
          <a:p>
            <a:r>
              <a:rPr lang="en-GB" dirty="0" smtClean="0"/>
              <a:t>Image from:</a:t>
            </a:r>
            <a:r>
              <a:rPr lang="en-GB" baseline="0" dirty="0" smtClean="0"/>
              <a:t> http://cdn1.mos.techradar.futurecdn.net//art/software/Android/Android%202020/Glass-650-80.jpg</a:t>
            </a:r>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21</a:t>
            </a:fld>
            <a:endParaRPr lang="en-GB"/>
          </a:p>
        </p:txBody>
      </p:sp>
    </p:spTree>
    <p:extLst>
      <p:ext uri="{BB962C8B-B14F-4D97-AF65-F5344CB8AC3E}">
        <p14:creationId xmlns:p14="http://schemas.microsoft.com/office/powerpoint/2010/main" val="1131639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‘Google Maps’ has</a:t>
            </a:r>
            <a:r>
              <a:rPr lang="en-GB" baseline="0" dirty="0" smtClean="0"/>
              <a:t> been a very popular feature for many years online. However, this feature could be improved to suit everyday lives of people and begin tracking each users movements and suggesting nearby locations which may appeal to the user. This may include things such as pointing out the near bar if the user visits bars often for example. </a:t>
            </a:r>
            <a:endParaRPr lang="en-GB" dirty="0" smtClean="0"/>
          </a:p>
          <a:p>
            <a:endParaRPr lang="en-GB" dirty="0" smtClean="0"/>
          </a:p>
          <a:p>
            <a:endParaRPr lang="en-GB" dirty="0" smtClean="0"/>
          </a:p>
          <a:p>
            <a:r>
              <a:rPr lang="en-GB" dirty="0" smtClean="0"/>
              <a:t>Information from: http://www.techradar.com/news/software/operating-systems/android-in-2020-the-future-of-google-s-mobile-os-explored-1168141</a:t>
            </a:r>
          </a:p>
          <a:p>
            <a:r>
              <a:rPr lang="en-GB" dirty="0" smtClean="0"/>
              <a:t>Image from: http://cdn1.mos.techradar.futurecdn.net//art/software/Android/Android%202020/Google%20Now-650-80.jpg</a:t>
            </a:r>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22</a:t>
            </a:fld>
            <a:endParaRPr lang="en-GB"/>
          </a:p>
        </p:txBody>
      </p:sp>
    </p:spTree>
    <p:extLst>
      <p:ext uri="{BB962C8B-B14F-4D97-AF65-F5344CB8AC3E}">
        <p14:creationId xmlns:p14="http://schemas.microsoft.com/office/powerpoint/2010/main" val="964209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 you for listening. Would</a:t>
            </a:r>
            <a:r>
              <a:rPr lang="en-GB" baseline="0" dirty="0" smtClean="0"/>
              <a:t> you like to ask any </a:t>
            </a:r>
            <a:r>
              <a:rPr lang="en-GB" baseline="0" smtClean="0"/>
              <a:t>questions regarding </a:t>
            </a:r>
            <a:r>
              <a:rPr lang="en-GB" baseline="0" dirty="0" smtClean="0"/>
              <a:t>any of the topics I have mentioned in this presentation? </a:t>
            </a:r>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23</a:t>
            </a:fld>
            <a:endParaRPr lang="en-GB"/>
          </a:p>
        </p:txBody>
      </p:sp>
    </p:spTree>
    <p:extLst>
      <p:ext uri="{BB962C8B-B14F-4D97-AF65-F5344CB8AC3E}">
        <p14:creationId xmlns:p14="http://schemas.microsoft.com/office/powerpoint/2010/main" val="1663977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Blackberry is a</a:t>
            </a:r>
            <a:r>
              <a:rPr lang="en-GB" baseline="0" dirty="0" smtClean="0"/>
              <a:t> smartphone operating system similar to IOS in the sense that the operating system is used on its own products made by Blackberry. However, Blackberry’s market share has declined heavily in recent years unlike IOS which is still the second most popular smartphone operating system of today. The Blackberry operating system was discontinued after the release of Blackberry 10 in 2013 however Blackberry will continue to support its operating system. </a:t>
            </a:r>
            <a:endParaRPr lang="en-GB" dirty="0" smtClean="0"/>
          </a:p>
          <a:p>
            <a:endParaRPr lang="en-GB" dirty="0" smtClean="0"/>
          </a:p>
          <a:p>
            <a:r>
              <a:rPr lang="en-GB" dirty="0" smtClean="0"/>
              <a:t>Information from https://en.wikipedia.org/wiki/BlackBerry_OS</a:t>
            </a:r>
            <a:br>
              <a:rPr lang="en-GB" dirty="0" smtClean="0"/>
            </a:br>
            <a:r>
              <a:rPr lang="en-GB" dirty="0" smtClean="0"/>
              <a:t>Image from http://media.engadget.com/img/product/17/d57/blackberry-os-5-0-rnj-800.jpg</a:t>
            </a:r>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3</a:t>
            </a:fld>
            <a:endParaRPr lang="en-GB"/>
          </a:p>
        </p:txBody>
      </p:sp>
    </p:spTree>
    <p:extLst>
      <p:ext uri="{BB962C8B-B14F-4D97-AF65-F5344CB8AC3E}">
        <p14:creationId xmlns:p14="http://schemas.microsoft.com/office/powerpoint/2010/main" val="198255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Windows phone OS is the</a:t>
            </a:r>
            <a:r>
              <a:rPr lang="en-GB" baseline="0" dirty="0" smtClean="0"/>
              <a:t> latest upgrade to Windows Mobile which was Microsoft’s first smartphone OS which was discontinued in 2010. Windows phone does not have a high market share and currently trails behind Android and </a:t>
            </a:r>
            <a:r>
              <a:rPr lang="en-GB" baseline="0" dirty="0" smtClean="0"/>
              <a:t>IOS and is mainly used in Nokia smartphones as Microsoft owns Nokia as of 2014 however Microsoft later admitted this acquisition of Nokia was a mistake. The first Windows phone OS version was version 7 which was released in 2010.</a:t>
            </a:r>
            <a:endParaRPr lang="en-GB" dirty="0" smtClean="0"/>
          </a:p>
          <a:p>
            <a:endParaRPr lang="en-GB" dirty="0" smtClean="0"/>
          </a:p>
          <a:p>
            <a:endParaRPr lang="en-GB" dirty="0" smtClean="0"/>
          </a:p>
          <a:p>
            <a:r>
              <a:rPr lang="en-GB" dirty="0" smtClean="0"/>
              <a:t>Image from http://</a:t>
            </a:r>
            <a:r>
              <a:rPr lang="en-GB" dirty="0" smtClean="0"/>
              <a:t>i1-news.softpedia-static.com/images/news2/Microsoft-Posts-Job-Ads-for-Next-Windows-Phone-OS-Hints-to-Kinect-Integration-2.jpg</a:t>
            </a:r>
          </a:p>
          <a:p>
            <a:r>
              <a:rPr lang="en-GB" dirty="0" smtClean="0"/>
              <a:t>Information</a:t>
            </a:r>
            <a:r>
              <a:rPr lang="en-GB" baseline="0" dirty="0" smtClean="0"/>
              <a:t> from </a:t>
            </a:r>
            <a:r>
              <a:rPr lang="en-GB" dirty="0" smtClean="0"/>
              <a:t>https://en.wikipedia.org/wiki/Windows_Phone</a:t>
            </a:r>
          </a:p>
          <a:p>
            <a:r>
              <a:rPr lang="en-GB" dirty="0" smtClean="0"/>
              <a:t>Microsoft-Nokia</a:t>
            </a:r>
            <a:r>
              <a:rPr lang="en-GB" baseline="0" dirty="0" smtClean="0"/>
              <a:t> acquisition information: </a:t>
            </a:r>
            <a:r>
              <a:rPr lang="en-GB" dirty="0" smtClean="0"/>
              <a:t>http://www.computerworld.com/article/2945371/smartphones/microsoft-writes-off-76b-admits-failure-of-nokia-acquisition.html</a:t>
            </a:r>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4</a:t>
            </a:fld>
            <a:endParaRPr lang="en-GB"/>
          </a:p>
        </p:txBody>
      </p:sp>
    </p:spTree>
    <p:extLst>
      <p:ext uri="{BB962C8B-B14F-4D97-AF65-F5344CB8AC3E}">
        <p14:creationId xmlns:p14="http://schemas.microsoft.com/office/powerpoint/2010/main" val="2987398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Apple’s IOS was released</a:t>
            </a:r>
            <a:r>
              <a:rPr lang="en-GB" baseline="0" dirty="0" smtClean="0"/>
              <a:t> in 2007 by Apple as their new smartphone operating system. This operating system has also been adapted to work on other Apple products such as the iPod Touch in 2007 and iPad in 2010.  Since IOS’s release; it has had a steady market share close to 20%  maintaining its number two spot in market shares. I think this is mainly due to Apple only allowing IOS to be used on their own products whereas Android the current leader is available on the majority of smartphones. </a:t>
            </a:r>
            <a:endParaRPr lang="en-GB" dirty="0" smtClean="0"/>
          </a:p>
          <a:p>
            <a:endParaRPr lang="en-GB" dirty="0" smtClean="0"/>
          </a:p>
          <a:p>
            <a:r>
              <a:rPr lang="en-GB" dirty="0" smtClean="0"/>
              <a:t>Information from: https://en.wikipedia.org/wiki/IOS</a:t>
            </a:r>
          </a:p>
          <a:p>
            <a:r>
              <a:rPr lang="en-GB" dirty="0" smtClean="0"/>
              <a:t>Image</a:t>
            </a:r>
            <a:r>
              <a:rPr lang="en-GB" baseline="0" dirty="0" smtClean="0"/>
              <a:t> from: </a:t>
            </a:r>
            <a:r>
              <a:rPr lang="en-GB" dirty="0" smtClean="0"/>
              <a:t>http://canvs.org/wp-content/uploads/2015/08/ios_logo.png</a:t>
            </a:r>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5</a:t>
            </a:fld>
            <a:endParaRPr lang="en-GB"/>
          </a:p>
        </p:txBody>
      </p:sp>
    </p:spTree>
    <p:extLst>
      <p:ext uri="{BB962C8B-B14F-4D97-AF65-F5344CB8AC3E}">
        <p14:creationId xmlns:p14="http://schemas.microsoft.com/office/powerpoint/2010/main" val="1062905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the past market shares from between</a:t>
            </a:r>
            <a:r>
              <a:rPr lang="en-GB" baseline="0" dirty="0" smtClean="0"/>
              <a:t> 2009-2013. Symbian was a dominant force in the smartphone market however when Android was introduced into the market, Symbian became less and less popular until it is almost non existent in todays phones. IOS has always had a steady market share but this is most likely down to the fact that IOS is only used in Apple products whereas Android OS is used in multiple brands of smartphone.</a:t>
            </a:r>
            <a:endParaRPr lang="en-GB" dirty="0" smtClean="0"/>
          </a:p>
          <a:p>
            <a:endParaRPr lang="en-GB" dirty="0" smtClean="0"/>
          </a:p>
          <a:p>
            <a:r>
              <a:rPr lang="en-GB" dirty="0" smtClean="0"/>
              <a:t>Image from http://www.statista.com/statistics/266136/global-market-share-held-by-smartphone-operating-systems/</a:t>
            </a:r>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6</a:t>
            </a:fld>
            <a:endParaRPr lang="en-GB"/>
          </a:p>
        </p:txBody>
      </p:sp>
    </p:spTree>
    <p:extLst>
      <p:ext uri="{BB962C8B-B14F-4D97-AF65-F5344CB8AC3E}">
        <p14:creationId xmlns:p14="http://schemas.microsoft.com/office/powerpoint/2010/main" val="2680689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 1.5 Cupcake was Androids</a:t>
            </a:r>
            <a:r>
              <a:rPr lang="en-GB" baseline="0" dirty="0" smtClean="0"/>
              <a:t> first operating system and began Androids climb to the top of the smartphone OS market share in 2008. </a:t>
            </a:r>
          </a:p>
          <a:p>
            <a:endParaRPr lang="en-GB" baseline="0" dirty="0" smtClean="0"/>
          </a:p>
          <a:p>
            <a:r>
              <a:rPr lang="en-GB" baseline="0" dirty="0" smtClean="0"/>
              <a:t>Image from http://media02.hongkiat.com/android-evolution/android-cupcake.jpg</a:t>
            </a:r>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7</a:t>
            </a:fld>
            <a:endParaRPr lang="en-GB"/>
          </a:p>
        </p:txBody>
      </p:sp>
    </p:spTree>
    <p:extLst>
      <p:ext uri="{BB962C8B-B14F-4D97-AF65-F5344CB8AC3E}">
        <p14:creationId xmlns:p14="http://schemas.microsoft.com/office/powerpoint/2010/main" val="222357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Androids</a:t>
            </a:r>
            <a:r>
              <a:rPr lang="en-GB" baseline="0" dirty="0" smtClean="0"/>
              <a:t> 1.6; Donut allowed users improved functionality s</a:t>
            </a:r>
            <a:r>
              <a:rPr lang="en-GB" dirty="0" smtClean="0"/>
              <a:t>earching </a:t>
            </a:r>
            <a:r>
              <a:rPr lang="en-GB" dirty="0" smtClean="0"/>
              <a:t>the </a:t>
            </a:r>
            <a:r>
              <a:rPr lang="en-GB" dirty="0" smtClean="0"/>
              <a:t>web</a:t>
            </a:r>
            <a:r>
              <a:rPr lang="en-GB" baseline="0" dirty="0" smtClean="0"/>
              <a:t> and</a:t>
            </a:r>
            <a:r>
              <a:rPr lang="en-GB" dirty="0" smtClean="0"/>
              <a:t> watching videos</a:t>
            </a:r>
            <a:r>
              <a:rPr lang="en-GB" baseline="0" dirty="0" smtClean="0"/>
              <a:t> online.</a:t>
            </a:r>
            <a:r>
              <a:rPr lang="en-GB" dirty="0" smtClean="0"/>
              <a:t> </a:t>
            </a:r>
          </a:p>
          <a:p>
            <a:endParaRPr lang="en-GB" dirty="0" smtClean="0"/>
          </a:p>
          <a:p>
            <a:r>
              <a:rPr lang="en-GB" dirty="0" smtClean="0"/>
              <a:t>Image from https://www.android.com/history/</a:t>
            </a:r>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8</a:t>
            </a:fld>
            <a:endParaRPr lang="en-GB"/>
          </a:p>
        </p:txBody>
      </p:sp>
    </p:spTree>
    <p:extLst>
      <p:ext uri="{BB962C8B-B14F-4D97-AF65-F5344CB8AC3E}">
        <p14:creationId xmlns:p14="http://schemas.microsoft.com/office/powerpoint/2010/main" val="2718449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a:t>
            </a:r>
            <a:r>
              <a:rPr lang="en-GB" baseline="0" dirty="0" smtClean="0"/>
              <a:t> 2.0; Eclair allowed users homepage customisation allowing them to arrange apps and widgets as they would like. </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Image from https://www.android.com/history/</a:t>
            </a:r>
          </a:p>
          <a:p>
            <a:r>
              <a:rPr lang="en-GB" dirty="0" smtClean="0"/>
              <a:t> </a:t>
            </a:r>
            <a:endParaRPr lang="en-GB" dirty="0"/>
          </a:p>
        </p:txBody>
      </p:sp>
      <p:sp>
        <p:nvSpPr>
          <p:cNvPr id="4" name="Slide Number Placeholder 3"/>
          <p:cNvSpPr>
            <a:spLocks noGrp="1"/>
          </p:cNvSpPr>
          <p:nvPr>
            <p:ph type="sldNum" sz="quarter" idx="10"/>
          </p:nvPr>
        </p:nvSpPr>
        <p:spPr/>
        <p:txBody>
          <a:bodyPr/>
          <a:lstStyle/>
          <a:p>
            <a:fld id="{F504FD14-0FCD-4EA9-8D06-7ABCF08FDF1E}" type="slidenum">
              <a:rPr lang="en-GB" smtClean="0"/>
              <a:t>9</a:t>
            </a:fld>
            <a:endParaRPr lang="en-GB"/>
          </a:p>
        </p:txBody>
      </p:sp>
    </p:spTree>
    <p:extLst>
      <p:ext uri="{BB962C8B-B14F-4D97-AF65-F5344CB8AC3E}">
        <p14:creationId xmlns:p14="http://schemas.microsoft.com/office/powerpoint/2010/main" val="833207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A51639-B2D6-4652-B8C3-1B4C224A7BAF}"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095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4717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40261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81766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73977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916760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85405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43764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513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9783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11/22/2015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30716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11/22/2015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4506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11/22/2015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8031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11/22/2015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223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11/22/2015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3303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11/22/2015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08185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C48EC7-AF6A-48D3-8284-14BACBEBDD84}" type="datetimeFigureOut">
              <a:rPr lang="en-US" smtClean="0"/>
              <a:t>11/22/2015</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33622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7.jpe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656" y="1340768"/>
            <a:ext cx="5826719" cy="1646302"/>
          </a:xfrm>
        </p:spPr>
        <p:txBody>
          <a:bodyPr/>
          <a:lstStyle/>
          <a:p>
            <a:pPr algn="ctr"/>
            <a:r>
              <a:rPr lang="en-GB" sz="4800" dirty="0" smtClean="0"/>
              <a:t>Mobile Technologies from the past, present and future</a:t>
            </a:r>
            <a:endParaRPr lang="en-GB" sz="4800" dirty="0"/>
          </a:p>
        </p:txBody>
      </p:sp>
      <p:sp>
        <p:nvSpPr>
          <p:cNvPr id="3" name="Subtitle 2"/>
          <p:cNvSpPr>
            <a:spLocks noGrp="1"/>
          </p:cNvSpPr>
          <p:nvPr>
            <p:ph type="subTitle" idx="1"/>
          </p:nvPr>
        </p:nvSpPr>
        <p:spPr>
          <a:xfrm>
            <a:off x="-204069" y="5370984"/>
            <a:ext cx="7160840" cy="1487016"/>
          </a:xfrm>
        </p:spPr>
        <p:txBody>
          <a:bodyPr>
            <a:normAutofit/>
          </a:bodyPr>
          <a:lstStyle/>
          <a:p>
            <a:endParaRPr lang="en-GB" dirty="0" smtClean="0"/>
          </a:p>
          <a:p>
            <a:r>
              <a:rPr lang="en-GB" dirty="0" smtClean="0"/>
              <a:t>David Forster </a:t>
            </a:r>
          </a:p>
          <a:p>
            <a:r>
              <a:rPr lang="en-GB" dirty="0" smtClean="0"/>
              <a:t>City of Bath College</a:t>
            </a:r>
            <a:endParaRPr lang="en-GB" dirty="0"/>
          </a:p>
        </p:txBody>
      </p:sp>
      <p:pic>
        <p:nvPicPr>
          <p:cNvPr id="3074" name="Picture 2" descr="https://itkey.media/wp-content/uploads/2015/02/Smartphone-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429000"/>
            <a:ext cx="3483546" cy="245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3845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Android 2.2 </a:t>
            </a:r>
            <a:r>
              <a:rPr lang="en-GB" dirty="0" err="1" smtClean="0"/>
              <a:t>Froyo</a:t>
            </a:r>
            <a:endParaRPr lang="en-GB" dirty="0"/>
          </a:p>
        </p:txBody>
      </p:sp>
      <p:pic>
        <p:nvPicPr>
          <p:cNvPr id="4" name="Picture 3"/>
          <p:cNvPicPr>
            <a:picLocks noChangeAspect="1"/>
          </p:cNvPicPr>
          <p:nvPr/>
        </p:nvPicPr>
        <p:blipFill>
          <a:blip r:embed="rId3"/>
          <a:stretch>
            <a:fillRect/>
          </a:stretch>
        </p:blipFill>
        <p:spPr>
          <a:xfrm>
            <a:off x="2252662" y="1819275"/>
            <a:ext cx="4638675" cy="3219450"/>
          </a:xfrm>
          <a:prstGeom prst="rect">
            <a:avLst/>
          </a:prstGeom>
        </p:spPr>
      </p:pic>
    </p:spTree>
    <p:extLst>
      <p:ext uri="{BB962C8B-B14F-4D97-AF65-F5344CB8AC3E}">
        <p14:creationId xmlns:p14="http://schemas.microsoft.com/office/powerpoint/2010/main" val="247755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Android 2.3 </a:t>
            </a:r>
            <a:r>
              <a:rPr lang="en-GB" dirty="0" smtClean="0"/>
              <a:t>Gingerbread</a:t>
            </a:r>
            <a:endParaRPr lang="en-GB" dirty="0"/>
          </a:p>
        </p:txBody>
      </p:sp>
      <p:pic>
        <p:nvPicPr>
          <p:cNvPr id="4" name="Picture 3"/>
          <p:cNvPicPr>
            <a:picLocks noChangeAspect="1"/>
          </p:cNvPicPr>
          <p:nvPr/>
        </p:nvPicPr>
        <p:blipFill>
          <a:blip r:embed="rId3"/>
          <a:stretch>
            <a:fillRect/>
          </a:stretch>
        </p:blipFill>
        <p:spPr>
          <a:xfrm>
            <a:off x="3347864" y="2348880"/>
            <a:ext cx="3057525" cy="3743325"/>
          </a:xfrm>
          <a:prstGeom prst="rect">
            <a:avLst/>
          </a:prstGeom>
        </p:spPr>
      </p:pic>
    </p:spTree>
    <p:extLst>
      <p:ext uri="{BB962C8B-B14F-4D97-AF65-F5344CB8AC3E}">
        <p14:creationId xmlns:p14="http://schemas.microsoft.com/office/powerpoint/2010/main" val="3717188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Android 3.0 Honeycomb </a:t>
            </a:r>
          </a:p>
        </p:txBody>
      </p:sp>
      <p:pic>
        <p:nvPicPr>
          <p:cNvPr id="4" name="Picture 3"/>
          <p:cNvPicPr>
            <a:picLocks noChangeAspect="1"/>
          </p:cNvPicPr>
          <p:nvPr/>
        </p:nvPicPr>
        <p:blipFill>
          <a:blip r:embed="rId3"/>
          <a:stretch>
            <a:fillRect/>
          </a:stretch>
        </p:blipFill>
        <p:spPr>
          <a:xfrm>
            <a:off x="2924175" y="2433637"/>
            <a:ext cx="3295650" cy="1990725"/>
          </a:xfrm>
          <a:prstGeom prst="rect">
            <a:avLst/>
          </a:prstGeom>
        </p:spPr>
      </p:pic>
    </p:spTree>
    <p:extLst>
      <p:ext uri="{BB962C8B-B14F-4D97-AF65-F5344CB8AC3E}">
        <p14:creationId xmlns:p14="http://schemas.microsoft.com/office/powerpoint/2010/main" val="2458014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Android 4.0 Ice Cream </a:t>
            </a:r>
            <a:r>
              <a:rPr lang="en-GB" dirty="0" smtClean="0"/>
              <a:t>Sandwich</a:t>
            </a:r>
            <a:endParaRPr lang="en-GB" dirty="0"/>
          </a:p>
        </p:txBody>
      </p:sp>
      <p:pic>
        <p:nvPicPr>
          <p:cNvPr id="4" name="Picture 3"/>
          <p:cNvPicPr>
            <a:picLocks noChangeAspect="1"/>
          </p:cNvPicPr>
          <p:nvPr/>
        </p:nvPicPr>
        <p:blipFill>
          <a:blip r:embed="rId3"/>
          <a:stretch>
            <a:fillRect/>
          </a:stretch>
        </p:blipFill>
        <p:spPr>
          <a:xfrm>
            <a:off x="2267744" y="2924944"/>
            <a:ext cx="4076700" cy="2305050"/>
          </a:xfrm>
          <a:prstGeom prst="rect">
            <a:avLst/>
          </a:prstGeom>
        </p:spPr>
      </p:pic>
    </p:spTree>
    <p:extLst>
      <p:ext uri="{BB962C8B-B14F-4D97-AF65-F5344CB8AC3E}">
        <p14:creationId xmlns:p14="http://schemas.microsoft.com/office/powerpoint/2010/main" val="3496167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Android 4.1 Jelly </a:t>
            </a:r>
            <a:r>
              <a:rPr lang="en-GB" dirty="0" smtClean="0"/>
              <a:t>Bean</a:t>
            </a:r>
            <a:endParaRPr lang="en-GB" dirty="0"/>
          </a:p>
        </p:txBody>
      </p:sp>
      <p:pic>
        <p:nvPicPr>
          <p:cNvPr id="4" name="Picture 3"/>
          <p:cNvPicPr>
            <a:picLocks noChangeAspect="1"/>
          </p:cNvPicPr>
          <p:nvPr/>
        </p:nvPicPr>
        <p:blipFill>
          <a:blip r:embed="rId3"/>
          <a:stretch>
            <a:fillRect/>
          </a:stretch>
        </p:blipFill>
        <p:spPr>
          <a:xfrm>
            <a:off x="3131840" y="3068960"/>
            <a:ext cx="1990725" cy="1990725"/>
          </a:xfrm>
          <a:prstGeom prst="rect">
            <a:avLst/>
          </a:prstGeom>
        </p:spPr>
      </p:pic>
    </p:spTree>
    <p:extLst>
      <p:ext uri="{BB962C8B-B14F-4D97-AF65-F5344CB8AC3E}">
        <p14:creationId xmlns:p14="http://schemas.microsoft.com/office/powerpoint/2010/main" val="3491262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Android 4.4 </a:t>
            </a:r>
            <a:r>
              <a:rPr lang="en-GB" dirty="0" smtClean="0"/>
              <a:t>KitKat</a:t>
            </a:r>
            <a:endParaRPr lang="en-GB" dirty="0"/>
          </a:p>
        </p:txBody>
      </p:sp>
      <p:pic>
        <p:nvPicPr>
          <p:cNvPr id="5" name="Picture 4"/>
          <p:cNvPicPr>
            <a:picLocks noChangeAspect="1"/>
          </p:cNvPicPr>
          <p:nvPr/>
        </p:nvPicPr>
        <p:blipFill>
          <a:blip r:embed="rId3"/>
          <a:stretch>
            <a:fillRect/>
          </a:stretch>
        </p:blipFill>
        <p:spPr>
          <a:xfrm>
            <a:off x="3347864" y="2420888"/>
            <a:ext cx="2495550" cy="3286125"/>
          </a:xfrm>
          <a:prstGeom prst="rect">
            <a:avLst/>
          </a:prstGeom>
        </p:spPr>
      </p:pic>
    </p:spTree>
    <p:extLst>
      <p:ext uri="{BB962C8B-B14F-4D97-AF65-F5344CB8AC3E}">
        <p14:creationId xmlns:p14="http://schemas.microsoft.com/office/powerpoint/2010/main" val="3279387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Android 5.0 </a:t>
            </a:r>
            <a:r>
              <a:rPr lang="en-GB" dirty="0" smtClean="0"/>
              <a:t>Lollipop</a:t>
            </a:r>
            <a:endParaRPr lang="en-GB" dirty="0"/>
          </a:p>
        </p:txBody>
      </p:sp>
      <p:pic>
        <p:nvPicPr>
          <p:cNvPr id="4" name="Picture 2" descr="https://www.android.com/static/img/history/lollipop.png"/>
          <p:cNvPicPr>
            <a:picLocks noChangeAspect="1" noChangeArrowheads="1"/>
          </p:cNvPicPr>
          <p:nvPr/>
        </p:nvPicPr>
        <p:blipFill rotWithShape="1">
          <a:blip r:embed="rId3">
            <a:extLst>
              <a:ext uri="{28A0092B-C50C-407E-A947-70E740481C1C}">
                <a14:useLocalDpi xmlns:a14="http://schemas.microsoft.com/office/drawing/2010/main" val="0"/>
              </a:ext>
            </a:extLst>
          </a:blip>
          <a:srcRect l="36363"/>
          <a:stretch/>
        </p:blipFill>
        <p:spPr bwMode="auto">
          <a:xfrm>
            <a:off x="3491880" y="2132856"/>
            <a:ext cx="1512168" cy="3542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981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Android 6.0 </a:t>
            </a:r>
            <a:r>
              <a:rPr lang="en-GB" dirty="0" smtClean="0"/>
              <a:t>Marshmallow</a:t>
            </a:r>
            <a:endParaRPr lang="en-GB" dirty="0"/>
          </a:p>
        </p:txBody>
      </p:sp>
      <p:pic>
        <p:nvPicPr>
          <p:cNvPr id="2050" name="Picture 2" descr="https://fs01.androidpit.info/userfiles/4110382/image/Android/android-6-0-marshmallow-hero-w782.jpg"/>
          <p:cNvPicPr>
            <a:picLocks noChangeAspect="1" noChangeArrowheads="1"/>
          </p:cNvPicPr>
          <p:nvPr/>
        </p:nvPicPr>
        <p:blipFill rotWithShape="1">
          <a:blip r:embed="rId3">
            <a:extLst>
              <a:ext uri="{28A0092B-C50C-407E-A947-70E740481C1C}">
                <a14:useLocalDpi xmlns:a14="http://schemas.microsoft.com/office/drawing/2010/main" val="0"/>
              </a:ext>
            </a:extLst>
          </a:blip>
          <a:srcRect l="27464" r="25297"/>
          <a:stretch/>
        </p:blipFill>
        <p:spPr bwMode="auto">
          <a:xfrm>
            <a:off x="2627784" y="1556792"/>
            <a:ext cx="3096345" cy="3688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33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6347713" cy="1320800"/>
          </a:xfrm>
        </p:spPr>
        <p:txBody>
          <a:bodyPr/>
          <a:lstStyle/>
          <a:p>
            <a:pPr algn="ctr"/>
            <a:r>
              <a:rPr lang="en-GB" dirty="0" smtClean="0"/>
              <a:t>Present – Current Smartphone OS Market Share</a:t>
            </a:r>
            <a:endParaRPr lang="en-GB" dirty="0"/>
          </a:p>
        </p:txBody>
      </p:sp>
      <p:pic>
        <p:nvPicPr>
          <p:cNvPr id="1026" name="Picture 2" descr="IDC: Smartphone OS Market Share 2015, 2014, 2013, and 2012 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772816"/>
            <a:ext cx="7533004"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635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Present day smartphone OS </a:t>
            </a:r>
            <a:endParaRPr lang="en-GB" dirty="0"/>
          </a:p>
        </p:txBody>
      </p:sp>
      <p:pic>
        <p:nvPicPr>
          <p:cNvPr id="2050" name="Picture 2" descr="https://cnnmoneybuzzblog.files.wordpress.com/2013/12/blackberry-tombstone2-614xa.jpg?w=614&amp;h=407"/>
          <p:cNvPicPr>
            <a:picLocks noChangeAspect="1" noChangeArrowheads="1"/>
          </p:cNvPicPr>
          <p:nvPr/>
        </p:nvPicPr>
        <p:blipFill rotWithShape="1">
          <a:blip r:embed="rId3">
            <a:extLst>
              <a:ext uri="{28A0092B-C50C-407E-A947-70E740481C1C}">
                <a14:useLocalDpi xmlns:a14="http://schemas.microsoft.com/office/drawing/2010/main" val="0"/>
              </a:ext>
            </a:extLst>
          </a:blip>
          <a:srcRect b="3384"/>
          <a:stretch/>
        </p:blipFill>
        <p:spPr bwMode="auto">
          <a:xfrm>
            <a:off x="536099" y="1978670"/>
            <a:ext cx="2810884" cy="1800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3.gstatic.com/images?q=tbn:ANd9GcSXXpbJs5MSAvGoKdMZs1kojLKA18gFT159qt_EOW0ayOK2fWh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269" y="1730444"/>
            <a:ext cx="1869636" cy="22966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fs01.androidpit.info/userfiles/4110382/image/Android/android-6-0-marshmallow-hero-w782.jpg"/>
          <p:cNvPicPr>
            <a:picLocks noChangeAspect="1" noChangeArrowheads="1"/>
          </p:cNvPicPr>
          <p:nvPr/>
        </p:nvPicPr>
        <p:blipFill rotWithShape="1">
          <a:blip r:embed="rId5">
            <a:extLst>
              <a:ext uri="{28A0092B-C50C-407E-A947-70E740481C1C}">
                <a14:useLocalDpi xmlns:a14="http://schemas.microsoft.com/office/drawing/2010/main" val="0"/>
              </a:ext>
            </a:extLst>
          </a:blip>
          <a:srcRect l="27464" r="25297"/>
          <a:stretch/>
        </p:blipFill>
        <p:spPr bwMode="auto">
          <a:xfrm>
            <a:off x="1143918" y="3897319"/>
            <a:ext cx="2323966" cy="27680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canvs.org/wp-content/uploads/2015/08/ios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976" y="4062158"/>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i1-news.softpedia-static.com/images/news2/Microsoft-Posts-Job-Ads-for-Next-Windows-Phone-OS-Hints-to-Kinect-Integration-2.jpg"/>
          <p:cNvPicPr>
            <a:picLocks noChangeAspect="1" noChangeArrowheads="1"/>
          </p:cNvPicPr>
          <p:nvPr/>
        </p:nvPicPr>
        <p:blipFill rotWithShape="1">
          <a:blip r:embed="rId7">
            <a:extLst>
              <a:ext uri="{28A0092B-C50C-407E-A947-70E740481C1C}">
                <a14:useLocalDpi xmlns:a14="http://schemas.microsoft.com/office/drawing/2010/main" val="0"/>
              </a:ext>
            </a:extLst>
          </a:blip>
          <a:srcRect t="27720" b="26921"/>
          <a:stretch/>
        </p:blipFill>
        <p:spPr bwMode="auto">
          <a:xfrm>
            <a:off x="3467884" y="2192629"/>
            <a:ext cx="285750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50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Symbian OS</a:t>
            </a:r>
            <a:endParaRPr lang="en-GB" dirty="0"/>
          </a:p>
        </p:txBody>
      </p:sp>
      <p:pic>
        <p:nvPicPr>
          <p:cNvPr id="3074" name="Picture 2" descr="http://symbianos.org/wp-content/uploads/2014/10/feature-2.jpg"/>
          <p:cNvPicPr>
            <a:picLocks noChangeAspect="1" noChangeArrowheads="1"/>
          </p:cNvPicPr>
          <p:nvPr/>
        </p:nvPicPr>
        <p:blipFill rotWithShape="1">
          <a:blip r:embed="rId3">
            <a:extLst>
              <a:ext uri="{28A0092B-C50C-407E-A947-70E740481C1C}">
                <a14:useLocalDpi xmlns:a14="http://schemas.microsoft.com/office/drawing/2010/main" val="0"/>
              </a:ext>
            </a:extLst>
          </a:blip>
          <a:srcRect l="15983" r="14323"/>
          <a:stretch/>
        </p:blipFill>
        <p:spPr bwMode="auto">
          <a:xfrm>
            <a:off x="1115616" y="1934964"/>
            <a:ext cx="6142449" cy="344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567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What's coming next</a:t>
            </a:r>
            <a:r>
              <a:rPr lang="en-GB" dirty="0" smtClean="0"/>
              <a:t>? 1/3</a:t>
            </a:r>
            <a:endParaRPr lang="en-GB" dirty="0"/>
          </a:p>
        </p:txBody>
      </p:sp>
      <p:pic>
        <p:nvPicPr>
          <p:cNvPr id="4100" name="Picture 4" descr="http://cdn4.mos.techradar.futurecdn.net//art/software/Android/Android%202020/Biostamp-650-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276872"/>
            <a:ext cx="5040560" cy="2830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964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What's coming next</a:t>
            </a:r>
            <a:r>
              <a:rPr lang="en-GB" dirty="0" smtClean="0"/>
              <a:t>? 2</a:t>
            </a:r>
            <a:r>
              <a:rPr lang="en-GB" dirty="0"/>
              <a:t>/3</a:t>
            </a:r>
            <a:endParaRPr lang="en-GB" dirty="0"/>
          </a:p>
        </p:txBody>
      </p:sp>
      <p:pic>
        <p:nvPicPr>
          <p:cNvPr id="5124" name="Picture 4" descr="http://cdn1.mos.techradar.futurecdn.net//art/software/Android/Android%202020/Glass-650-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830" y="1700808"/>
            <a:ext cx="6191250" cy="34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353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What's coming next? </a:t>
            </a:r>
            <a:r>
              <a:rPr lang="en-GB" dirty="0" smtClean="0"/>
              <a:t>3/3</a:t>
            </a:r>
            <a:endParaRPr lang="en-GB" dirty="0"/>
          </a:p>
        </p:txBody>
      </p:sp>
      <p:pic>
        <p:nvPicPr>
          <p:cNvPr id="6146" name="Picture 2" descr="http://cdn1.mos.techradar.futurecdn.net//art/software/Android/Android%202020/Google%20Now-650-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348880"/>
            <a:ext cx="6191250" cy="34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026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Any questions? </a:t>
            </a:r>
            <a:endParaRPr lang="en-GB" dirty="0"/>
          </a:p>
        </p:txBody>
      </p:sp>
      <p:pic>
        <p:nvPicPr>
          <p:cNvPr id="2050" name="Picture 2" descr="C:\Users\FOR11122369\AppData\Local\Microsoft\Windows\Temporary Internet Files\Content.IE5\QEJ3676K\question-mark[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988839"/>
            <a:ext cx="3456384" cy="3456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40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95" y="620688"/>
            <a:ext cx="6347713" cy="1320800"/>
          </a:xfrm>
        </p:spPr>
        <p:txBody>
          <a:bodyPr/>
          <a:lstStyle/>
          <a:p>
            <a:r>
              <a:rPr lang="en-GB" dirty="0" smtClean="0"/>
              <a:t>Blackberry OS</a:t>
            </a:r>
            <a:endParaRPr lang="en-GB" dirty="0"/>
          </a:p>
        </p:txBody>
      </p:sp>
      <p:pic>
        <p:nvPicPr>
          <p:cNvPr id="4098" name="Picture 2" descr="http://media.engadget.com/img/product/17/d57/blackberry-os-5-0-rnj-800.jpg"/>
          <p:cNvPicPr>
            <a:picLocks noChangeAspect="1" noChangeArrowheads="1"/>
          </p:cNvPicPr>
          <p:nvPr/>
        </p:nvPicPr>
        <p:blipFill rotWithShape="1">
          <a:blip r:embed="rId3">
            <a:extLst>
              <a:ext uri="{28A0092B-C50C-407E-A947-70E740481C1C}">
                <a14:useLocalDpi xmlns:a14="http://schemas.microsoft.com/office/drawing/2010/main" val="0"/>
              </a:ext>
            </a:extLst>
          </a:blip>
          <a:srcRect t="37320" b="37481"/>
          <a:stretch/>
        </p:blipFill>
        <p:spPr bwMode="auto">
          <a:xfrm>
            <a:off x="600595" y="2996952"/>
            <a:ext cx="6851725" cy="1294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Windows IOS</a:t>
            </a:r>
            <a:r>
              <a:rPr lang="en-GB" dirty="0" smtClean="0"/>
              <a:t/>
            </a:r>
            <a:br>
              <a:rPr lang="en-GB" dirty="0" smtClean="0"/>
            </a:br>
            <a:endParaRPr lang="en-GB" dirty="0"/>
          </a:p>
        </p:txBody>
      </p:sp>
      <p:pic>
        <p:nvPicPr>
          <p:cNvPr id="5122" name="Picture 2" descr="http://i1-news.softpedia-static.com/images/news2/Microsoft-Posts-Job-Ads-for-Next-Windows-Phone-OS-Hints-to-Kinect-Integration-2.jpg"/>
          <p:cNvPicPr>
            <a:picLocks noChangeAspect="1" noChangeArrowheads="1"/>
          </p:cNvPicPr>
          <p:nvPr/>
        </p:nvPicPr>
        <p:blipFill rotWithShape="1">
          <a:blip r:embed="rId3">
            <a:extLst>
              <a:ext uri="{28A0092B-C50C-407E-A947-70E740481C1C}">
                <a14:useLocalDpi xmlns:a14="http://schemas.microsoft.com/office/drawing/2010/main" val="0"/>
              </a:ext>
            </a:extLst>
          </a:blip>
          <a:srcRect t="27720" b="26921"/>
          <a:stretch/>
        </p:blipFill>
        <p:spPr bwMode="auto">
          <a:xfrm>
            <a:off x="2627784" y="2780928"/>
            <a:ext cx="285750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0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Apple IOS</a:t>
            </a:r>
            <a:endParaRPr lang="en-GB" dirty="0"/>
          </a:p>
        </p:txBody>
      </p:sp>
      <p:pic>
        <p:nvPicPr>
          <p:cNvPr id="1026" name="Picture 2" descr="http://canvs.org/wp-content/uploads/2015/08/ios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95986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3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453" y="308000"/>
            <a:ext cx="6347713" cy="1320800"/>
          </a:xfrm>
        </p:spPr>
        <p:txBody>
          <a:bodyPr>
            <a:normAutofit fontScale="90000"/>
          </a:bodyPr>
          <a:lstStyle/>
          <a:p>
            <a:r>
              <a:rPr lang="en-GB" dirty="0" smtClean="0"/>
              <a:t>Smartphone Operating System Market Share 2009-2013</a:t>
            </a:r>
            <a:endParaRPr lang="en-GB" dirty="0"/>
          </a:p>
        </p:txBody>
      </p:sp>
      <p:pic>
        <p:nvPicPr>
          <p:cNvPr id="4" name="Picture 3"/>
          <p:cNvPicPr>
            <a:picLocks noChangeAspect="1"/>
          </p:cNvPicPr>
          <p:nvPr/>
        </p:nvPicPr>
        <p:blipFill>
          <a:blip r:embed="rId3"/>
          <a:stretch>
            <a:fillRect/>
          </a:stretch>
        </p:blipFill>
        <p:spPr>
          <a:xfrm>
            <a:off x="395536" y="1628800"/>
            <a:ext cx="8015548" cy="4536504"/>
          </a:xfrm>
          <a:prstGeom prst="rect">
            <a:avLst/>
          </a:prstGeom>
        </p:spPr>
      </p:pic>
    </p:spTree>
    <p:extLst>
      <p:ext uri="{BB962C8B-B14F-4D97-AF65-F5344CB8AC3E}">
        <p14:creationId xmlns:p14="http://schemas.microsoft.com/office/powerpoint/2010/main" val="2007994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Android 1.5 </a:t>
            </a:r>
            <a:r>
              <a:rPr lang="en-GB" dirty="0" smtClean="0"/>
              <a:t>Cupcake</a:t>
            </a:r>
            <a:endParaRPr lang="en-GB" dirty="0"/>
          </a:p>
        </p:txBody>
      </p:sp>
      <p:pic>
        <p:nvPicPr>
          <p:cNvPr id="1028" name="Picture 4" descr="http://media02.hongkiat.com/android-evolution/android-cupcak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492896"/>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24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Android </a:t>
            </a:r>
            <a:r>
              <a:rPr lang="en-GB" dirty="0"/>
              <a:t>1.6 </a:t>
            </a:r>
            <a:r>
              <a:rPr lang="en-GB" dirty="0" smtClean="0"/>
              <a:t>Donut</a:t>
            </a:r>
            <a:endParaRPr lang="en-GB" dirty="0"/>
          </a:p>
        </p:txBody>
      </p:sp>
      <p:pic>
        <p:nvPicPr>
          <p:cNvPr id="4" name="Picture 3"/>
          <p:cNvPicPr>
            <a:picLocks noChangeAspect="1"/>
          </p:cNvPicPr>
          <p:nvPr/>
        </p:nvPicPr>
        <p:blipFill>
          <a:blip r:embed="rId3"/>
          <a:stretch>
            <a:fillRect/>
          </a:stretch>
        </p:blipFill>
        <p:spPr>
          <a:xfrm>
            <a:off x="2411760" y="2132856"/>
            <a:ext cx="3990975" cy="3676650"/>
          </a:xfrm>
          <a:prstGeom prst="rect">
            <a:avLst/>
          </a:prstGeom>
        </p:spPr>
      </p:pic>
    </p:spTree>
    <p:extLst>
      <p:ext uri="{BB962C8B-B14F-4D97-AF65-F5344CB8AC3E}">
        <p14:creationId xmlns:p14="http://schemas.microsoft.com/office/powerpoint/2010/main" val="248170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Android 2.0 </a:t>
            </a:r>
            <a:r>
              <a:rPr lang="en-GB" dirty="0" smtClean="0"/>
              <a:t>Eclair</a:t>
            </a:r>
            <a:endParaRPr lang="en-GB" dirty="0"/>
          </a:p>
        </p:txBody>
      </p:sp>
      <p:pic>
        <p:nvPicPr>
          <p:cNvPr id="4" name="Picture 3"/>
          <p:cNvPicPr>
            <a:picLocks noChangeAspect="1"/>
          </p:cNvPicPr>
          <p:nvPr/>
        </p:nvPicPr>
        <p:blipFill>
          <a:blip r:embed="rId3"/>
          <a:stretch>
            <a:fillRect/>
          </a:stretch>
        </p:blipFill>
        <p:spPr>
          <a:xfrm>
            <a:off x="2662237" y="2781300"/>
            <a:ext cx="3819525" cy="1295400"/>
          </a:xfrm>
          <a:prstGeom prst="rect">
            <a:avLst/>
          </a:prstGeom>
        </p:spPr>
      </p:pic>
    </p:spTree>
    <p:extLst>
      <p:ext uri="{BB962C8B-B14F-4D97-AF65-F5344CB8AC3E}">
        <p14:creationId xmlns:p14="http://schemas.microsoft.com/office/powerpoint/2010/main" val="3670666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1108</TotalTime>
  <Words>1398</Words>
  <Application>Microsoft Office PowerPoint</Application>
  <PresentationFormat>On-screen Show (4:3)</PresentationFormat>
  <Paragraphs>126</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Trebuchet MS</vt:lpstr>
      <vt:lpstr>Wingdings 3</vt:lpstr>
      <vt:lpstr>Facet</vt:lpstr>
      <vt:lpstr>Mobile Technologies from the past, present and future</vt:lpstr>
      <vt:lpstr>Symbian OS</vt:lpstr>
      <vt:lpstr>Blackberry OS</vt:lpstr>
      <vt:lpstr>Windows IOS </vt:lpstr>
      <vt:lpstr>Apple IOS</vt:lpstr>
      <vt:lpstr>Smartphone Operating System Market Share 2009-2013</vt:lpstr>
      <vt:lpstr>Android 1.5 Cupcake</vt:lpstr>
      <vt:lpstr>Android 1.6 Donut</vt:lpstr>
      <vt:lpstr>Android 2.0 Eclair</vt:lpstr>
      <vt:lpstr>Android 2.2 Froyo</vt:lpstr>
      <vt:lpstr>Android 2.3 Gingerbread</vt:lpstr>
      <vt:lpstr>Android 3.0 Honeycomb </vt:lpstr>
      <vt:lpstr>Android 4.0 Ice Cream Sandwich</vt:lpstr>
      <vt:lpstr>Android 4.1 Jelly Bean</vt:lpstr>
      <vt:lpstr>Android 4.4 KitKat</vt:lpstr>
      <vt:lpstr>Android 5.0 Lollipop</vt:lpstr>
      <vt:lpstr>Android 6.0 Marshmallow</vt:lpstr>
      <vt:lpstr>Present – Current Smartphone OS Market Share</vt:lpstr>
      <vt:lpstr>Present day smartphone OS </vt:lpstr>
      <vt:lpstr>What's coming next? 1/3</vt:lpstr>
      <vt:lpstr>What's coming next? 2/3</vt:lpstr>
      <vt:lpstr>What's coming next? 3/3</vt:lpstr>
      <vt:lpstr>Any questions? </vt:lpstr>
    </vt:vector>
  </TitlesOfParts>
  <Company>NIX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Security Briefing</dc:title>
  <dc:creator>FOR11122369</dc:creator>
  <cp:lastModifiedBy>Dahid</cp:lastModifiedBy>
  <cp:revision>68</cp:revision>
  <dcterms:created xsi:type="dcterms:W3CDTF">2015-01-08T13:11:50Z</dcterms:created>
  <dcterms:modified xsi:type="dcterms:W3CDTF">2015-11-22T17:55:11Z</dcterms:modified>
</cp:coreProperties>
</file>