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28"/>
  </p:notesMasterIdLst>
  <p:sldIdLst>
    <p:sldId id="256" r:id="rId2"/>
    <p:sldId id="261" r:id="rId3"/>
    <p:sldId id="265" r:id="rId4"/>
    <p:sldId id="260" r:id="rId5"/>
    <p:sldId id="262" r:id="rId6"/>
    <p:sldId id="258" r:id="rId7"/>
    <p:sldId id="266" r:id="rId8"/>
    <p:sldId id="272" r:id="rId9"/>
    <p:sldId id="273" r:id="rId10"/>
    <p:sldId id="274" r:id="rId11"/>
    <p:sldId id="275" r:id="rId12"/>
    <p:sldId id="276" r:id="rId13"/>
    <p:sldId id="277" r:id="rId14"/>
    <p:sldId id="278" r:id="rId15"/>
    <p:sldId id="279" r:id="rId16"/>
    <p:sldId id="280" r:id="rId17"/>
    <p:sldId id="281" r:id="rId18"/>
    <p:sldId id="282" r:id="rId19"/>
    <p:sldId id="267" r:id="rId20"/>
    <p:sldId id="269" r:id="rId21"/>
    <p:sldId id="257" r:id="rId22"/>
    <p:sldId id="268" r:id="rId23"/>
    <p:sldId id="259" r:id="rId24"/>
    <p:sldId id="270" r:id="rId25"/>
    <p:sldId id="271" r:id="rId26"/>
    <p:sldId id="26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281" autoAdjust="0"/>
  </p:normalViewPr>
  <p:slideViewPr>
    <p:cSldViewPr>
      <p:cViewPr varScale="1">
        <p:scale>
          <a:sx n="52" d="100"/>
          <a:sy n="52" d="100"/>
        </p:scale>
        <p:origin x="-12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6B1E12-22C9-4461-8DC9-92EB909CCD9A}" type="datetimeFigureOut">
              <a:rPr lang="en-GB" smtClean="0"/>
              <a:t>03/12/2015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3D8760-524E-40E8-B996-B8D1F6A9BB66}" type="slidenum">
              <a:rPr lang="en-GB" smtClean="0"/>
              <a:t>‹#›</a:t>
            </a:fld>
            <a:endParaRPr lang="en-GB"/>
          </a:p>
        </p:txBody>
      </p:sp>
    </p:spTree>
    <p:extLst>
      <p:ext uri="{BB962C8B-B14F-4D97-AF65-F5344CB8AC3E}">
        <p14:creationId xmlns:p14="http://schemas.microsoft.com/office/powerpoint/2010/main" val="2811895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B3D8760-524E-40E8-B996-B8D1F6A9BB66}" type="slidenum">
              <a:rPr lang="en-GB" smtClean="0"/>
              <a:t>1</a:t>
            </a:fld>
            <a:endParaRPr lang="en-GB"/>
          </a:p>
        </p:txBody>
      </p:sp>
    </p:spTree>
    <p:extLst>
      <p:ext uri="{BB962C8B-B14F-4D97-AF65-F5344CB8AC3E}">
        <p14:creationId xmlns:p14="http://schemas.microsoft.com/office/powerpoint/2010/main" val="3753757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Added Features:</a:t>
            </a:r>
          </a:p>
          <a:p>
            <a:endParaRPr lang="en-GB" baseline="0" dirty="0" smtClean="0"/>
          </a:p>
          <a:p>
            <a:r>
              <a:rPr lang="en-GB" baseline="0" dirty="0" smtClean="0"/>
              <a:t>Improved interface customisation</a:t>
            </a:r>
          </a:p>
          <a:p>
            <a:r>
              <a:rPr lang="en-GB" baseline="0" dirty="0" smtClean="0"/>
              <a:t>Allowed display of live wallpapers</a:t>
            </a:r>
          </a:p>
        </p:txBody>
      </p:sp>
      <p:sp>
        <p:nvSpPr>
          <p:cNvPr id="4" name="Slide Number Placeholder 3"/>
          <p:cNvSpPr>
            <a:spLocks noGrp="1"/>
          </p:cNvSpPr>
          <p:nvPr>
            <p:ph type="sldNum" sz="quarter" idx="10"/>
          </p:nvPr>
        </p:nvSpPr>
        <p:spPr/>
        <p:txBody>
          <a:bodyPr/>
          <a:lstStyle/>
          <a:p>
            <a:fld id="{EB3D8760-524E-40E8-B996-B8D1F6A9BB66}" type="slidenum">
              <a:rPr lang="en-GB" smtClean="0"/>
              <a:t>10</a:t>
            </a:fld>
            <a:endParaRPr lang="en-GB"/>
          </a:p>
        </p:txBody>
      </p:sp>
    </p:spTree>
    <p:extLst>
      <p:ext uri="{BB962C8B-B14F-4D97-AF65-F5344CB8AC3E}">
        <p14:creationId xmlns:p14="http://schemas.microsoft.com/office/powerpoint/2010/main" val="3452589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Added Features:</a:t>
            </a:r>
          </a:p>
          <a:p>
            <a:endParaRPr lang="en-GB" baseline="0" dirty="0" smtClean="0"/>
          </a:p>
          <a:p>
            <a:r>
              <a:rPr lang="en-GB" baseline="0" dirty="0" smtClean="0"/>
              <a:t>Allows creation of Wi-Fi Hotspots</a:t>
            </a:r>
          </a:p>
          <a:p>
            <a:r>
              <a:rPr lang="en-GB" baseline="0" dirty="0" smtClean="0"/>
              <a:t>USB tethering</a:t>
            </a:r>
          </a:p>
          <a:p>
            <a:r>
              <a:rPr lang="en-GB" baseline="0" dirty="0" smtClean="0"/>
              <a:t>Allows toggle of mobile data access</a:t>
            </a:r>
          </a:p>
        </p:txBody>
      </p:sp>
      <p:sp>
        <p:nvSpPr>
          <p:cNvPr id="4" name="Slide Number Placeholder 3"/>
          <p:cNvSpPr>
            <a:spLocks noGrp="1"/>
          </p:cNvSpPr>
          <p:nvPr>
            <p:ph type="sldNum" sz="quarter" idx="10"/>
          </p:nvPr>
        </p:nvSpPr>
        <p:spPr/>
        <p:txBody>
          <a:bodyPr/>
          <a:lstStyle/>
          <a:p>
            <a:fld id="{EB3D8760-524E-40E8-B996-B8D1F6A9BB66}" type="slidenum">
              <a:rPr lang="en-GB" smtClean="0"/>
              <a:t>11</a:t>
            </a:fld>
            <a:endParaRPr lang="en-GB"/>
          </a:p>
        </p:txBody>
      </p:sp>
    </p:spTree>
    <p:extLst>
      <p:ext uri="{BB962C8B-B14F-4D97-AF65-F5344CB8AC3E}">
        <p14:creationId xmlns:p14="http://schemas.microsoft.com/office/powerpoint/2010/main" val="3452589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Added Features:</a:t>
            </a:r>
          </a:p>
          <a:p>
            <a:endParaRPr lang="en-GB" baseline="0" dirty="0" smtClean="0"/>
          </a:p>
          <a:p>
            <a:r>
              <a:rPr lang="en-GB" baseline="0" dirty="0" smtClean="0"/>
              <a:t>Ability to store applications on SD card instead of phone memory</a:t>
            </a:r>
          </a:p>
          <a:p>
            <a:r>
              <a:rPr lang="en-GB" baseline="0" dirty="0" smtClean="0"/>
              <a:t>Added VOIP (Voice Over Internet Protocol) functionality (audio transmission across Internet)</a:t>
            </a:r>
          </a:p>
          <a:p>
            <a:r>
              <a:rPr lang="en-GB" baseline="0" dirty="0" smtClean="0"/>
              <a:t>Added NFC (Near-Field Communications)</a:t>
            </a:r>
          </a:p>
          <a:p>
            <a:endParaRPr lang="en-GB" baseline="0" dirty="0" smtClean="0"/>
          </a:p>
        </p:txBody>
      </p:sp>
      <p:sp>
        <p:nvSpPr>
          <p:cNvPr id="4" name="Slide Number Placeholder 3"/>
          <p:cNvSpPr>
            <a:spLocks noGrp="1"/>
          </p:cNvSpPr>
          <p:nvPr>
            <p:ph type="sldNum" sz="quarter" idx="10"/>
          </p:nvPr>
        </p:nvSpPr>
        <p:spPr/>
        <p:txBody>
          <a:bodyPr/>
          <a:lstStyle/>
          <a:p>
            <a:fld id="{EB3D8760-524E-40E8-B996-B8D1F6A9BB66}" type="slidenum">
              <a:rPr lang="en-GB" smtClean="0"/>
              <a:t>12</a:t>
            </a:fld>
            <a:endParaRPr lang="en-GB"/>
          </a:p>
        </p:txBody>
      </p:sp>
    </p:spTree>
    <p:extLst>
      <p:ext uri="{BB962C8B-B14F-4D97-AF65-F5344CB8AC3E}">
        <p14:creationId xmlns:p14="http://schemas.microsoft.com/office/powerpoint/2010/main" val="3452589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Added Features:</a:t>
            </a:r>
          </a:p>
          <a:p>
            <a:endParaRPr lang="en-GB" baseline="0" dirty="0" smtClean="0"/>
          </a:p>
          <a:p>
            <a:r>
              <a:rPr lang="en-GB" baseline="0" dirty="0" smtClean="0"/>
              <a:t>This version was designed for and only available on tablet computers.</a:t>
            </a:r>
          </a:p>
          <a:p>
            <a:endParaRPr lang="en-GB" baseline="0" dirty="0" smtClean="0"/>
          </a:p>
        </p:txBody>
      </p:sp>
      <p:sp>
        <p:nvSpPr>
          <p:cNvPr id="4" name="Slide Number Placeholder 3"/>
          <p:cNvSpPr>
            <a:spLocks noGrp="1"/>
          </p:cNvSpPr>
          <p:nvPr>
            <p:ph type="sldNum" sz="quarter" idx="10"/>
          </p:nvPr>
        </p:nvSpPr>
        <p:spPr/>
        <p:txBody>
          <a:bodyPr/>
          <a:lstStyle/>
          <a:p>
            <a:fld id="{EB3D8760-524E-40E8-B996-B8D1F6A9BB66}" type="slidenum">
              <a:rPr lang="en-GB" smtClean="0"/>
              <a:t>13</a:t>
            </a:fld>
            <a:endParaRPr lang="en-GB"/>
          </a:p>
        </p:txBody>
      </p:sp>
    </p:spTree>
    <p:extLst>
      <p:ext uri="{BB962C8B-B14F-4D97-AF65-F5344CB8AC3E}">
        <p14:creationId xmlns:p14="http://schemas.microsoft.com/office/powerpoint/2010/main" val="3452589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Added Features:</a:t>
            </a:r>
          </a:p>
          <a:p>
            <a:endParaRPr lang="en-GB" baseline="0" dirty="0" smtClean="0"/>
          </a:p>
          <a:p>
            <a:r>
              <a:rPr lang="en-GB" baseline="0" dirty="0" smtClean="0"/>
              <a:t>New security features (unlock device via face recognition)</a:t>
            </a:r>
          </a:p>
          <a:p>
            <a:r>
              <a:rPr lang="en-GB" baseline="0" dirty="0" smtClean="0"/>
              <a:t>Added support for 1080p video recording</a:t>
            </a:r>
          </a:p>
          <a:p>
            <a:endParaRPr lang="en-GB" baseline="0" dirty="0" smtClean="0"/>
          </a:p>
        </p:txBody>
      </p:sp>
      <p:sp>
        <p:nvSpPr>
          <p:cNvPr id="4" name="Slide Number Placeholder 3"/>
          <p:cNvSpPr>
            <a:spLocks noGrp="1"/>
          </p:cNvSpPr>
          <p:nvPr>
            <p:ph type="sldNum" sz="quarter" idx="10"/>
          </p:nvPr>
        </p:nvSpPr>
        <p:spPr/>
        <p:txBody>
          <a:bodyPr/>
          <a:lstStyle/>
          <a:p>
            <a:fld id="{EB3D8760-524E-40E8-B996-B8D1F6A9BB66}" type="slidenum">
              <a:rPr lang="en-GB" smtClean="0"/>
              <a:t>14</a:t>
            </a:fld>
            <a:endParaRPr lang="en-GB"/>
          </a:p>
        </p:txBody>
      </p:sp>
    </p:spTree>
    <p:extLst>
      <p:ext uri="{BB962C8B-B14F-4D97-AF65-F5344CB8AC3E}">
        <p14:creationId xmlns:p14="http://schemas.microsoft.com/office/powerpoint/2010/main" val="3452589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Added Features:</a:t>
            </a:r>
          </a:p>
          <a:p>
            <a:endParaRPr lang="en-GB" dirty="0" smtClean="0"/>
          </a:p>
          <a:p>
            <a:r>
              <a:rPr lang="en-GB" dirty="0" smtClean="0"/>
              <a:t>Multi-channel</a:t>
            </a:r>
            <a:r>
              <a:rPr lang="en-GB" baseline="0" dirty="0" smtClean="0"/>
              <a:t> audio</a:t>
            </a:r>
          </a:p>
          <a:p>
            <a:r>
              <a:rPr lang="en-GB" baseline="0" dirty="0" smtClean="0"/>
              <a:t>Improved blue-tooth support</a:t>
            </a:r>
          </a:p>
          <a:p>
            <a:r>
              <a:rPr lang="en-GB" baseline="0" dirty="0" smtClean="0"/>
              <a:t>‘Google Now’ feature</a:t>
            </a:r>
          </a:p>
          <a:p>
            <a:endParaRPr lang="en-GB" dirty="0"/>
          </a:p>
        </p:txBody>
      </p:sp>
      <p:sp>
        <p:nvSpPr>
          <p:cNvPr id="4" name="Slide Number Placeholder 3"/>
          <p:cNvSpPr>
            <a:spLocks noGrp="1"/>
          </p:cNvSpPr>
          <p:nvPr>
            <p:ph type="sldNum" sz="quarter" idx="10"/>
          </p:nvPr>
        </p:nvSpPr>
        <p:spPr/>
        <p:txBody>
          <a:bodyPr/>
          <a:lstStyle/>
          <a:p>
            <a:fld id="{EB3D8760-524E-40E8-B996-B8D1F6A9BB66}" type="slidenum">
              <a:rPr lang="en-GB" smtClean="0"/>
              <a:t>15</a:t>
            </a:fld>
            <a:endParaRPr lang="en-GB"/>
          </a:p>
        </p:txBody>
      </p:sp>
    </p:spTree>
    <p:extLst>
      <p:ext uri="{BB962C8B-B14F-4D97-AF65-F5344CB8AC3E}">
        <p14:creationId xmlns:p14="http://schemas.microsoft.com/office/powerpoint/2010/main" val="4249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Added Features:</a:t>
            </a:r>
          </a:p>
          <a:p>
            <a:endParaRPr lang="en-GB" dirty="0" smtClean="0"/>
          </a:p>
          <a:p>
            <a:r>
              <a:rPr lang="en-GB" dirty="0" smtClean="0"/>
              <a:t>Support</a:t>
            </a:r>
            <a:r>
              <a:rPr lang="en-GB" baseline="0" dirty="0" smtClean="0"/>
              <a:t> for w</a:t>
            </a:r>
            <a:r>
              <a:rPr lang="en-GB" dirty="0" smtClean="0"/>
              <a:t>ireless</a:t>
            </a:r>
            <a:r>
              <a:rPr lang="en-GB" baseline="0" dirty="0" smtClean="0"/>
              <a:t> printing (print document straight from device over network)</a:t>
            </a:r>
          </a:p>
          <a:p>
            <a:r>
              <a:rPr lang="en-GB" baseline="0" dirty="0" smtClean="0"/>
              <a:t>Added ‘Ok Google’ feature (allows user to give voice commands)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EB3D8760-524E-40E8-B996-B8D1F6A9BB66}" type="slidenum">
              <a:rPr lang="en-GB" smtClean="0"/>
              <a:t>16</a:t>
            </a:fld>
            <a:endParaRPr lang="en-GB"/>
          </a:p>
        </p:txBody>
      </p:sp>
    </p:spTree>
    <p:extLst>
      <p:ext uri="{BB962C8B-B14F-4D97-AF65-F5344CB8AC3E}">
        <p14:creationId xmlns:p14="http://schemas.microsoft.com/office/powerpoint/2010/main" val="4249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Added Features:</a:t>
            </a:r>
          </a:p>
          <a:p>
            <a:endParaRPr lang="en-GB" dirty="0" smtClean="0"/>
          </a:p>
          <a:p>
            <a:r>
              <a:rPr lang="en-GB" dirty="0" smtClean="0"/>
              <a:t>Added support for 64</a:t>
            </a:r>
            <a:r>
              <a:rPr lang="en-GB" baseline="0" dirty="0" smtClean="0"/>
              <a:t> bit CPU</a:t>
            </a:r>
            <a:endParaRPr lang="en-GB" dirty="0" smtClean="0"/>
          </a:p>
          <a:p>
            <a:r>
              <a:rPr lang="en-GB" dirty="0" smtClean="0"/>
              <a:t>Added support for very</a:t>
            </a:r>
            <a:r>
              <a:rPr lang="en-GB" baseline="0" dirty="0" smtClean="0"/>
              <a:t> big and very small screens (television, </a:t>
            </a:r>
            <a:r>
              <a:rPr lang="en-GB" baseline="0" dirty="0" err="1" smtClean="0"/>
              <a:t>etc</a:t>
            </a:r>
            <a:r>
              <a:rPr lang="en-GB" baseline="0" dirty="0" smtClean="0"/>
              <a:t>)</a:t>
            </a:r>
          </a:p>
          <a:p>
            <a:r>
              <a:rPr lang="en-GB" baseline="0" dirty="0" err="1" smtClean="0"/>
              <a:t>Smartlock</a:t>
            </a:r>
            <a:r>
              <a:rPr lang="en-GB" baseline="0" dirty="0" smtClean="0"/>
              <a:t> feature (unlock device with another device)</a:t>
            </a:r>
          </a:p>
          <a:p>
            <a:endParaRPr lang="en-GB"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EB3D8760-524E-40E8-B996-B8D1F6A9BB66}" type="slidenum">
              <a:rPr lang="en-GB" smtClean="0"/>
              <a:t>17</a:t>
            </a:fld>
            <a:endParaRPr lang="en-GB"/>
          </a:p>
        </p:txBody>
      </p:sp>
    </p:spTree>
    <p:extLst>
      <p:ext uri="{BB962C8B-B14F-4D97-AF65-F5344CB8AC3E}">
        <p14:creationId xmlns:p14="http://schemas.microsoft.com/office/powerpoint/2010/main" val="4249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Added Features:</a:t>
            </a:r>
          </a:p>
          <a:p>
            <a:endParaRPr lang="en-GB" dirty="0" smtClean="0"/>
          </a:p>
          <a:p>
            <a:r>
              <a:rPr lang="en-GB" dirty="0" smtClean="0"/>
              <a:t>Introduced</a:t>
            </a:r>
            <a:r>
              <a:rPr lang="en-GB" baseline="0" dirty="0" smtClean="0"/>
              <a:t> ‘Doze’ battery-saving feature (phone goes into standby mode when locked)</a:t>
            </a:r>
            <a:endParaRPr lang="en-GB" dirty="0" smtClean="0"/>
          </a:p>
          <a:p>
            <a:r>
              <a:rPr lang="en-GB" dirty="0" smtClean="0"/>
              <a:t>Added</a:t>
            </a:r>
            <a:r>
              <a:rPr lang="en-GB" baseline="0" dirty="0" smtClean="0"/>
              <a:t> support for 4k applications</a:t>
            </a:r>
          </a:p>
          <a:p>
            <a:r>
              <a:rPr lang="en-GB" baseline="0" dirty="0" smtClean="0"/>
              <a:t>Added support for 4k cameras</a:t>
            </a:r>
            <a:endParaRPr lang="en-GB" dirty="0" smtClean="0"/>
          </a:p>
          <a:p>
            <a:r>
              <a:rPr lang="en-GB" baseline="0" dirty="0" smtClean="0"/>
              <a:t>Added ‘Google Now Tap’ feature (user taps on the screen and Google will conduct a search based on the context of what is being tapped)</a:t>
            </a:r>
          </a:p>
          <a:p>
            <a:endParaRPr lang="en-GB"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EB3D8760-524E-40E8-B996-B8D1F6A9BB66}" type="slidenum">
              <a:rPr lang="en-GB" smtClean="0"/>
              <a:t>18</a:t>
            </a:fld>
            <a:endParaRPr lang="en-GB"/>
          </a:p>
        </p:txBody>
      </p:sp>
    </p:spTree>
    <p:extLst>
      <p:ext uri="{BB962C8B-B14F-4D97-AF65-F5344CB8AC3E}">
        <p14:creationId xmlns:p14="http://schemas.microsoft.com/office/powerpoint/2010/main" val="4249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Windows Phone OS was released</a:t>
            </a:r>
            <a:r>
              <a:rPr lang="en-GB" baseline="0" dirty="0" smtClean="0"/>
              <a:t> in 2010 and</a:t>
            </a:r>
            <a:r>
              <a:rPr lang="en-GB" dirty="0" smtClean="0"/>
              <a:t> is the most recent upgrade</a:t>
            </a:r>
            <a:r>
              <a:rPr lang="en-GB" baseline="0" dirty="0" smtClean="0"/>
              <a:t> to the existing Windows Mobile OS which was phased out during that year.</a:t>
            </a:r>
          </a:p>
          <a:p>
            <a:endParaRPr lang="en-GB" baseline="0" dirty="0" smtClean="0"/>
          </a:p>
          <a:p>
            <a:r>
              <a:rPr lang="en-GB" baseline="0" dirty="0" smtClean="0"/>
              <a:t>Windows Phone OS has a relatively low market share when compared to Android and iOS. </a:t>
            </a:r>
          </a:p>
          <a:p>
            <a:endParaRPr lang="en-GB" baseline="0" dirty="0" smtClean="0"/>
          </a:p>
          <a:p>
            <a:r>
              <a:rPr lang="en-GB" baseline="0" dirty="0" smtClean="0"/>
              <a:t>Microsoft purchased Nokia in 2014 and has been manufacturing Nokia smartphones with Windows Phone as the OS.</a:t>
            </a:r>
          </a:p>
        </p:txBody>
      </p:sp>
      <p:sp>
        <p:nvSpPr>
          <p:cNvPr id="4" name="Slide Number Placeholder 3"/>
          <p:cNvSpPr>
            <a:spLocks noGrp="1"/>
          </p:cNvSpPr>
          <p:nvPr>
            <p:ph type="sldNum" sz="quarter" idx="10"/>
          </p:nvPr>
        </p:nvSpPr>
        <p:spPr/>
        <p:txBody>
          <a:bodyPr/>
          <a:lstStyle/>
          <a:p>
            <a:fld id="{EB3D8760-524E-40E8-B996-B8D1F6A9BB66}" type="slidenum">
              <a:rPr lang="en-GB" smtClean="0"/>
              <a:t>19</a:t>
            </a:fld>
            <a:endParaRPr lang="en-GB"/>
          </a:p>
        </p:txBody>
      </p:sp>
    </p:spTree>
    <p:extLst>
      <p:ext uri="{BB962C8B-B14F-4D97-AF65-F5344CB8AC3E}">
        <p14:creationId xmlns:p14="http://schemas.microsoft.com/office/powerpoint/2010/main" val="1039211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first ever</a:t>
            </a:r>
            <a:r>
              <a:rPr lang="en-GB" baseline="0" dirty="0" smtClean="0"/>
              <a:t> mobile phone was created by John F. Mitchell and Martin Cooper of Motorola in 1973; the handset weighed 4.4lbs (2 kg).</a:t>
            </a:r>
          </a:p>
          <a:p>
            <a:endParaRPr lang="en-GB" baseline="0" dirty="0" smtClean="0"/>
          </a:p>
          <a:p>
            <a:r>
              <a:rPr lang="en-GB" baseline="0" dirty="0" smtClean="0"/>
              <a:t>The </a:t>
            </a:r>
            <a:r>
              <a:rPr lang="en-GB" baseline="0" dirty="0" err="1" smtClean="0"/>
              <a:t>DynaTAC</a:t>
            </a:r>
            <a:r>
              <a:rPr lang="en-GB" baseline="0" dirty="0" smtClean="0"/>
              <a:t> 8000x, released in 1983, was the first ever commercially-available handheld mobile phone.</a:t>
            </a:r>
          </a:p>
          <a:p>
            <a:endParaRPr lang="en-GB" baseline="0" dirty="0" smtClean="0"/>
          </a:p>
          <a:p>
            <a:r>
              <a:rPr lang="en-GB" baseline="0" dirty="0" smtClean="0"/>
              <a:t>The IBM Simon Personal communicator released in 1994 was the first cellular device that can be referred to as a ‘smartphone’. The term ‘smartphone’ was actually first used in 1995 to describe AT&amp;T’s “</a:t>
            </a:r>
            <a:r>
              <a:rPr lang="en-GB" sz="1200" b="0" i="0" kern="1200" dirty="0" err="1" smtClean="0">
                <a:solidFill>
                  <a:schemeClr val="tx1"/>
                </a:solidFill>
                <a:effectLst/>
                <a:latin typeface="+mn-lt"/>
                <a:ea typeface="+mn-ea"/>
                <a:cs typeface="+mn-cs"/>
              </a:rPr>
              <a:t>PhoneWriter</a:t>
            </a:r>
            <a:r>
              <a:rPr lang="en-GB" sz="1200" b="0" i="0" kern="1200" dirty="0" smtClean="0">
                <a:solidFill>
                  <a:schemeClr val="tx1"/>
                </a:solidFill>
                <a:effectLst/>
                <a:latin typeface="+mn-lt"/>
                <a:ea typeface="+mn-ea"/>
                <a:cs typeface="+mn-cs"/>
              </a:rPr>
              <a:t> Communicator”.</a:t>
            </a:r>
          </a:p>
          <a:p>
            <a:endParaRPr lang="en-GB" sz="1200" b="0" i="0" kern="1200" baseline="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Symbian was the most popular smartphone OS in Europe during the middle to late 2000s until handset</a:t>
            </a:r>
            <a:r>
              <a:rPr lang="en-GB" sz="1200" b="0" i="0" kern="1200" baseline="0" dirty="0" smtClean="0">
                <a:solidFill>
                  <a:schemeClr val="tx1"/>
                </a:solidFill>
                <a:effectLst/>
                <a:latin typeface="+mn-lt"/>
                <a:ea typeface="+mn-ea"/>
                <a:cs typeface="+mn-cs"/>
              </a:rPr>
              <a:t> manufacturers began to use other new operating systems such as Windows Phone OS and Blackberry OS. Once Nokia started to adopt Windows Phone OS, Symbian was phased out and it now holds a very small percentage of the mobile operating system market share.</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The iPhone was announced in 2007,  its operating system iOS was designed and build by Apple Inc. exclusively for use on Apple hardware. The first-generation iPhone went on to sell 6.1 million units over the first five quarters since its release and it revolutionised the smartphone industry, paving the way for new paradigms in handset and mobile operating system design.</a:t>
            </a:r>
          </a:p>
          <a:p>
            <a:endParaRPr lang="en-GB" sz="1200" b="0" i="0" kern="1200" baseline="0" dirty="0" smtClean="0">
              <a:solidFill>
                <a:schemeClr val="tx1"/>
              </a:solidFill>
              <a:effectLst/>
              <a:latin typeface="+mn-lt"/>
              <a:ea typeface="+mn-ea"/>
              <a:cs typeface="+mn-cs"/>
            </a:endParaRPr>
          </a:p>
          <a:p>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EB3D8760-524E-40E8-B996-B8D1F6A9BB66}" type="slidenum">
              <a:rPr lang="en-GB" smtClean="0"/>
              <a:t>2</a:t>
            </a:fld>
            <a:endParaRPr lang="en-GB"/>
          </a:p>
        </p:txBody>
      </p:sp>
    </p:spTree>
    <p:extLst>
      <p:ext uri="{BB962C8B-B14F-4D97-AF65-F5344CB8AC3E}">
        <p14:creationId xmlns:p14="http://schemas.microsoft.com/office/powerpoint/2010/main" val="30942007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image shows</a:t>
            </a:r>
            <a:r>
              <a:rPr lang="en-GB" baseline="0" dirty="0" smtClean="0"/>
              <a:t> a timeline of the different versions of the Windows Phone operating system, going back to the Windows Mobile OS that Windows Phone OS was based off.</a:t>
            </a:r>
          </a:p>
        </p:txBody>
      </p:sp>
      <p:sp>
        <p:nvSpPr>
          <p:cNvPr id="4" name="Slide Number Placeholder 3"/>
          <p:cNvSpPr>
            <a:spLocks noGrp="1"/>
          </p:cNvSpPr>
          <p:nvPr>
            <p:ph type="sldNum" sz="quarter" idx="10"/>
          </p:nvPr>
        </p:nvSpPr>
        <p:spPr/>
        <p:txBody>
          <a:bodyPr/>
          <a:lstStyle/>
          <a:p>
            <a:fld id="{EB3D8760-524E-40E8-B996-B8D1F6A9BB66}" type="slidenum">
              <a:rPr lang="en-GB" smtClean="0"/>
              <a:t>20</a:t>
            </a:fld>
            <a:endParaRPr lang="en-GB"/>
          </a:p>
        </p:txBody>
      </p:sp>
    </p:spTree>
    <p:extLst>
      <p:ext uri="{BB962C8B-B14F-4D97-AF65-F5344CB8AC3E}">
        <p14:creationId xmlns:p14="http://schemas.microsoft.com/office/powerpoint/2010/main" val="20065840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Apple iOS was created and developed by Apple Inc.</a:t>
            </a:r>
            <a:r>
              <a:rPr lang="en-GB" baseline="0" dirty="0" smtClean="0"/>
              <a:t> to run exclusively on Apple hardware.</a:t>
            </a:r>
          </a:p>
          <a:p>
            <a:endParaRPr lang="en-GB" baseline="0" dirty="0" smtClean="0"/>
          </a:p>
          <a:p>
            <a:r>
              <a:rPr lang="en-GB" baseline="0" dirty="0" smtClean="0"/>
              <a:t>It is the second most popular mobile operating system in the world, behind Android.</a:t>
            </a:r>
          </a:p>
          <a:p>
            <a:endParaRPr lang="en-GB" baseline="0" dirty="0" smtClean="0"/>
          </a:p>
          <a:p>
            <a:r>
              <a:rPr lang="en-GB" baseline="0" dirty="0" smtClean="0"/>
              <a:t>As of 2015, iOS has a market share of 19.7%. However, despite a low market share, it is the most commonly used tablet operating system in the world.</a:t>
            </a:r>
          </a:p>
          <a:p>
            <a:endParaRPr lang="en-GB" baseline="0" dirty="0" smtClean="0"/>
          </a:p>
          <a:p>
            <a:r>
              <a:rPr lang="en-GB" baseline="0" dirty="0" smtClean="0"/>
              <a:t>Also in 2015, Apple announced that they have soled over one billion iOS devices since the first-generation iPhone was launched back in 2007.</a:t>
            </a:r>
          </a:p>
          <a:p>
            <a:endParaRPr lang="en-GB" dirty="0"/>
          </a:p>
        </p:txBody>
      </p:sp>
      <p:sp>
        <p:nvSpPr>
          <p:cNvPr id="4" name="Slide Number Placeholder 3"/>
          <p:cNvSpPr>
            <a:spLocks noGrp="1"/>
          </p:cNvSpPr>
          <p:nvPr>
            <p:ph type="sldNum" sz="quarter" idx="10"/>
          </p:nvPr>
        </p:nvSpPr>
        <p:spPr/>
        <p:txBody>
          <a:bodyPr/>
          <a:lstStyle/>
          <a:p>
            <a:fld id="{EB3D8760-524E-40E8-B996-B8D1F6A9BB66}" type="slidenum">
              <a:rPr lang="en-GB" smtClean="0"/>
              <a:t>21</a:t>
            </a:fld>
            <a:endParaRPr lang="en-GB"/>
          </a:p>
        </p:txBody>
      </p:sp>
    </p:spTree>
    <p:extLst>
      <p:ext uri="{BB962C8B-B14F-4D97-AF65-F5344CB8AC3E}">
        <p14:creationId xmlns:p14="http://schemas.microsoft.com/office/powerpoint/2010/main" val="36121599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image above shows the evolution of the iPhone</a:t>
            </a:r>
            <a:r>
              <a:rPr lang="en-GB" baseline="0" dirty="0" smtClean="0"/>
              <a:t> and iOS over several generations. One of the consistent changes throughout each iteration is an increased screen size; this alteration started off competition in the industry to produce smartphones with larger and larger display; ultimately leading to the production of ‘phablets’ (a device between the size of a regular smartphone and a tablet).</a:t>
            </a:r>
          </a:p>
          <a:p>
            <a:endParaRPr lang="en-GB" baseline="0" dirty="0" smtClean="0"/>
          </a:p>
          <a:p>
            <a:r>
              <a:rPr lang="en-GB" baseline="0" dirty="0" smtClean="0"/>
              <a:t>The interface remains very much unchanged in each version apart from small changes to interface behaviour and the application icons.</a:t>
            </a:r>
            <a:endParaRPr lang="en-GB" dirty="0"/>
          </a:p>
        </p:txBody>
      </p:sp>
      <p:sp>
        <p:nvSpPr>
          <p:cNvPr id="4" name="Slide Number Placeholder 3"/>
          <p:cNvSpPr>
            <a:spLocks noGrp="1"/>
          </p:cNvSpPr>
          <p:nvPr>
            <p:ph type="sldNum" sz="quarter" idx="10"/>
          </p:nvPr>
        </p:nvSpPr>
        <p:spPr/>
        <p:txBody>
          <a:bodyPr/>
          <a:lstStyle/>
          <a:p>
            <a:fld id="{EB3D8760-524E-40E8-B996-B8D1F6A9BB66}" type="slidenum">
              <a:rPr lang="en-GB" smtClean="0"/>
              <a:t>22</a:t>
            </a:fld>
            <a:endParaRPr lang="en-GB"/>
          </a:p>
        </p:txBody>
      </p:sp>
    </p:spTree>
    <p:extLst>
      <p:ext uri="{BB962C8B-B14F-4D97-AF65-F5344CB8AC3E}">
        <p14:creationId xmlns:p14="http://schemas.microsoft.com/office/powerpoint/2010/main" val="30570713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Wearables</a:t>
            </a:r>
            <a:r>
              <a:rPr lang="en-GB" baseline="0" dirty="0" smtClean="0"/>
              <a:t> – Wearable technology has become a fairly large industry in the last few years and a field of great interest for many companies. Commercially available wearable technology already exists, i.e. the </a:t>
            </a:r>
            <a:r>
              <a:rPr lang="en-GB" baseline="0" dirty="0" err="1" smtClean="0"/>
              <a:t>AppleWatch</a:t>
            </a:r>
            <a:r>
              <a:rPr lang="en-GB" baseline="0" dirty="0" smtClean="0"/>
              <a:t> and </a:t>
            </a:r>
            <a:r>
              <a:rPr lang="en-GB" baseline="0" dirty="0" err="1" smtClean="0"/>
              <a:t>GoogleGlass</a:t>
            </a:r>
            <a:r>
              <a:rPr lang="en-GB" baseline="0" dirty="0" smtClean="0"/>
              <a:t>. It is likely that we will see major advancements in this area within the next five years.</a:t>
            </a:r>
          </a:p>
          <a:p>
            <a:endParaRPr lang="en-GB" baseline="0" dirty="0" smtClean="0"/>
          </a:p>
          <a:p>
            <a:r>
              <a:rPr lang="en-GB" b="1" baseline="0" dirty="0" smtClean="0"/>
              <a:t>Biometrics </a:t>
            </a:r>
            <a:r>
              <a:rPr lang="en-GB" b="0" baseline="0" dirty="0" smtClean="0"/>
              <a:t>– Many new mobile devices include sensors that allow them to record biometric data (data about the person, i.e. their heart rate, body temperature) which can then be tracked and analysed by applications for use in a wide range of areas. E.g. </a:t>
            </a:r>
            <a:r>
              <a:rPr lang="en-GB" b="0" baseline="0" dirty="0" err="1" smtClean="0"/>
              <a:t>fitBit</a:t>
            </a:r>
            <a:r>
              <a:rPr lang="en-GB" b="0" baseline="0" dirty="0" smtClean="0"/>
              <a:t> smartwatches record biometric data about the wearer to analyse performance in an exercise regime.</a:t>
            </a:r>
          </a:p>
          <a:p>
            <a:endParaRPr lang="en-GB" b="0" baseline="0" dirty="0" smtClean="0"/>
          </a:p>
          <a:p>
            <a:r>
              <a:rPr lang="en-GB" b="1" baseline="0" dirty="0" smtClean="0"/>
              <a:t>Virtual Reality </a:t>
            </a:r>
            <a:r>
              <a:rPr lang="en-GB" b="0" baseline="0" dirty="0" smtClean="0"/>
              <a:t>– Virtual/ augmented reality technology has come on leaps and bounds in the last decade with most VR/AR products to become commercially available in2016/ 2017. E.g. Google Cardboard is an inexpensive piece of VR technology that can be used with most modern mobile devices.</a:t>
            </a:r>
          </a:p>
          <a:p>
            <a:endParaRPr lang="en-GB" b="0" baseline="0" dirty="0" smtClean="0"/>
          </a:p>
          <a:p>
            <a:r>
              <a:rPr lang="en-GB" b="1" baseline="0" dirty="0" smtClean="0"/>
              <a:t>Advanced AI personalities </a:t>
            </a:r>
            <a:r>
              <a:rPr lang="en-GB" b="0" baseline="0" dirty="0" smtClean="0"/>
              <a:t>– Advances in data analytics have allowed for the creation of fairly ‘intelligent’ AI personalities such as Apple’s Siri and Microsoft’s Cortana. However, these current AI personalities still need much more work.</a:t>
            </a:r>
          </a:p>
          <a:p>
            <a:endParaRPr lang="en-GB" b="0" baseline="0" dirty="0" smtClean="0"/>
          </a:p>
          <a:p>
            <a:r>
              <a:rPr lang="en-GB" b="1" baseline="0" dirty="0" smtClean="0"/>
              <a:t>Automatic speech translation</a:t>
            </a:r>
            <a:r>
              <a:rPr lang="en-GB" b="0" baseline="0" dirty="0" smtClean="0"/>
              <a:t> </a:t>
            </a:r>
            <a:r>
              <a:rPr lang="en-GB" b="1" baseline="0" dirty="0" smtClean="0"/>
              <a:t>– </a:t>
            </a:r>
            <a:r>
              <a:rPr lang="en-GB" b="0" baseline="0" dirty="0" smtClean="0"/>
              <a:t>In the last decade there have been major advances in speech recognition software which have been integrated into most modern operating systems. However, even Google does not currently have an automatic speech translation service.</a:t>
            </a:r>
          </a:p>
          <a:p>
            <a:endParaRPr lang="en-GB" b="0" baseline="0" dirty="0" smtClean="0"/>
          </a:p>
          <a:p>
            <a:r>
              <a:rPr lang="en-GB" b="1" baseline="0" dirty="0" smtClean="0"/>
              <a:t>Textured/ tactile-feedback displays </a:t>
            </a:r>
            <a:r>
              <a:rPr lang="en-GB" b="0" baseline="0" dirty="0" smtClean="0"/>
              <a:t>– Microsoft are currently working on a new touch screen technology that can dynamically change the physical texture of the screen, making buttons raised, etc. This solves the issues of lack of tactile feedback on touchscreens and makes mobile devices more accessible to those with vision impairments as they will be able to feel what it on the screen.</a:t>
            </a:r>
          </a:p>
          <a:p>
            <a:endParaRPr lang="en-GB" b="0" baseline="0" dirty="0" smtClean="0"/>
          </a:p>
          <a:p>
            <a:r>
              <a:rPr lang="en-GB" b="1" baseline="0" dirty="0" smtClean="0"/>
              <a:t>Brain-computer interfacing </a:t>
            </a:r>
            <a:r>
              <a:rPr lang="en-GB" b="0" baseline="0" dirty="0" smtClean="0"/>
              <a:t>– Researchers have been working for decades now on brain-computer interfaces; advances have been made in the last decade such as allowing a person to play a game of ‘Pong’ via brainwaves captured through an Electroencephalogram. It is likely that within the next decade, we could have technology that allows us to control mobile devices with the power of thought.</a:t>
            </a:r>
            <a:endParaRPr lang="en-GB" b="1" baseline="0" dirty="0" smtClean="0"/>
          </a:p>
        </p:txBody>
      </p:sp>
      <p:sp>
        <p:nvSpPr>
          <p:cNvPr id="4" name="Slide Number Placeholder 3"/>
          <p:cNvSpPr>
            <a:spLocks noGrp="1"/>
          </p:cNvSpPr>
          <p:nvPr>
            <p:ph type="sldNum" sz="quarter" idx="10"/>
          </p:nvPr>
        </p:nvSpPr>
        <p:spPr/>
        <p:txBody>
          <a:bodyPr/>
          <a:lstStyle/>
          <a:p>
            <a:fld id="{EB3D8760-524E-40E8-B996-B8D1F6A9BB66}" type="slidenum">
              <a:rPr lang="en-GB" smtClean="0"/>
              <a:t>23</a:t>
            </a:fld>
            <a:endParaRPr lang="en-GB"/>
          </a:p>
        </p:txBody>
      </p:sp>
    </p:spTree>
    <p:extLst>
      <p:ext uri="{BB962C8B-B14F-4D97-AF65-F5344CB8AC3E}">
        <p14:creationId xmlns:p14="http://schemas.microsoft.com/office/powerpoint/2010/main" val="25677882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baseline="0" dirty="0" smtClean="0"/>
              <a:t>Advanced AI personalities </a:t>
            </a:r>
            <a:r>
              <a:rPr lang="en-GB" b="0" baseline="0" dirty="0" smtClean="0"/>
              <a:t>– Advances in data analytics and voice recognition have allowed for the creation of fairly ‘intelligent’ AI personalities such as Apple’s Siri and Microsoft’s Cortana. However, these current AI personalities still need much more work.</a:t>
            </a:r>
          </a:p>
          <a:p>
            <a:endParaRPr lang="en-GB" b="0" baseline="0" dirty="0" smtClean="0"/>
          </a:p>
          <a:p>
            <a:r>
              <a:rPr lang="en-GB" b="1" baseline="0" dirty="0" smtClean="0"/>
              <a:t>Automatic speech translation</a:t>
            </a:r>
            <a:r>
              <a:rPr lang="en-GB" b="0" baseline="0" dirty="0" smtClean="0"/>
              <a:t> </a:t>
            </a:r>
            <a:r>
              <a:rPr lang="en-GB" b="1" baseline="0" dirty="0" smtClean="0"/>
              <a:t>– </a:t>
            </a:r>
            <a:r>
              <a:rPr lang="en-GB" b="0" baseline="0" dirty="0" smtClean="0"/>
              <a:t>In the last decade there have been major advances in speech recognition software which have been integrated into most modern operating systems. However, even Google does not currently have an automatic speech translation service.</a:t>
            </a:r>
          </a:p>
          <a:p>
            <a:endParaRPr lang="en-GB" b="0" baseline="0" dirty="0" smtClean="0"/>
          </a:p>
          <a:p>
            <a:r>
              <a:rPr lang="en-GB" b="1" baseline="0" dirty="0" smtClean="0"/>
              <a:t>Textured/ tactile-feedback displays </a:t>
            </a:r>
            <a:r>
              <a:rPr lang="en-GB" b="0" baseline="0" dirty="0" smtClean="0"/>
              <a:t>– Microsoft are currently working on a new touch screen technology that can dynamically change the physical texture of the screen, making buttons raised, etc. This solves the issues of lack of tactile feedback on touchscreens and makes mobile devices more accessible to those with vision impairments as they will be able to feel what it on the screen.</a:t>
            </a:r>
          </a:p>
        </p:txBody>
      </p:sp>
      <p:sp>
        <p:nvSpPr>
          <p:cNvPr id="4" name="Slide Number Placeholder 3"/>
          <p:cNvSpPr>
            <a:spLocks noGrp="1"/>
          </p:cNvSpPr>
          <p:nvPr>
            <p:ph type="sldNum" sz="quarter" idx="10"/>
          </p:nvPr>
        </p:nvSpPr>
        <p:spPr/>
        <p:txBody>
          <a:bodyPr/>
          <a:lstStyle/>
          <a:p>
            <a:fld id="{EB3D8760-524E-40E8-B996-B8D1F6A9BB66}" type="slidenum">
              <a:rPr lang="en-GB" smtClean="0"/>
              <a:t>24</a:t>
            </a:fld>
            <a:endParaRPr lang="en-GB"/>
          </a:p>
        </p:txBody>
      </p:sp>
    </p:spTree>
    <p:extLst>
      <p:ext uri="{BB962C8B-B14F-4D97-AF65-F5344CB8AC3E}">
        <p14:creationId xmlns:p14="http://schemas.microsoft.com/office/powerpoint/2010/main" val="25677882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baseline="0" dirty="0" smtClean="0"/>
              <a:t>Brain-computer interfacing </a:t>
            </a:r>
            <a:r>
              <a:rPr lang="en-GB" b="0" baseline="0" dirty="0" smtClean="0"/>
              <a:t>– Researchers have been working for decades now on brain-computer interfaces; advances have been made in the last decade such as allowing a person to play a game of ‘Pong’ via brainwaves captured through an Electroencephalogram. It is likely that within the next decade, we could have technology that allows us to control mobile devices with the power of thought.</a:t>
            </a:r>
            <a:endParaRPr lang="en-GB" b="0" baseline="0" dirty="0" smtClean="0"/>
          </a:p>
        </p:txBody>
      </p:sp>
      <p:sp>
        <p:nvSpPr>
          <p:cNvPr id="4" name="Slide Number Placeholder 3"/>
          <p:cNvSpPr>
            <a:spLocks noGrp="1"/>
          </p:cNvSpPr>
          <p:nvPr>
            <p:ph type="sldNum" sz="quarter" idx="10"/>
          </p:nvPr>
        </p:nvSpPr>
        <p:spPr/>
        <p:txBody>
          <a:bodyPr/>
          <a:lstStyle/>
          <a:p>
            <a:fld id="{EB3D8760-524E-40E8-B996-B8D1F6A9BB66}" type="slidenum">
              <a:rPr lang="en-GB" smtClean="0"/>
              <a:t>25</a:t>
            </a:fld>
            <a:endParaRPr lang="en-GB"/>
          </a:p>
        </p:txBody>
      </p:sp>
    </p:spTree>
    <p:extLst>
      <p:ext uri="{BB962C8B-B14F-4D97-AF65-F5344CB8AC3E}">
        <p14:creationId xmlns:p14="http://schemas.microsoft.com/office/powerpoint/2010/main" val="25677882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Thankyou</a:t>
            </a:r>
            <a:r>
              <a:rPr lang="en-GB" baseline="0" dirty="0" smtClean="0"/>
              <a:t> for listening. Feel free to ask questions about any of the topics mentioned.</a:t>
            </a:r>
            <a:endParaRPr lang="en-GB" dirty="0"/>
          </a:p>
        </p:txBody>
      </p:sp>
      <p:sp>
        <p:nvSpPr>
          <p:cNvPr id="4" name="Slide Number Placeholder 3"/>
          <p:cNvSpPr>
            <a:spLocks noGrp="1"/>
          </p:cNvSpPr>
          <p:nvPr>
            <p:ph type="sldNum" sz="quarter" idx="10"/>
          </p:nvPr>
        </p:nvSpPr>
        <p:spPr/>
        <p:txBody>
          <a:bodyPr/>
          <a:lstStyle/>
          <a:p>
            <a:fld id="{EB3D8760-524E-40E8-B996-B8D1F6A9BB66}" type="slidenum">
              <a:rPr lang="en-GB" smtClean="0"/>
              <a:t>26</a:t>
            </a:fld>
            <a:endParaRPr lang="en-GB"/>
          </a:p>
        </p:txBody>
      </p:sp>
    </p:spTree>
    <p:extLst>
      <p:ext uri="{BB962C8B-B14F-4D97-AF65-F5344CB8AC3E}">
        <p14:creationId xmlns:p14="http://schemas.microsoft.com/office/powerpoint/2010/main" val="2996961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Nokia</a:t>
            </a:r>
            <a:r>
              <a:rPr lang="en-GB" b="1" baseline="0" dirty="0" smtClean="0"/>
              <a:t> smartphone market share (2007 -2013)</a:t>
            </a:r>
            <a:r>
              <a:rPr lang="en-GB" baseline="0" dirty="0" smtClean="0"/>
              <a:t> – The graph shows that in the span of six years, Nokia went from having a market share of approximately 50% to that of just under 5%.</a:t>
            </a:r>
          </a:p>
          <a:p>
            <a:endParaRPr lang="en-GB" baseline="0" dirty="0" smtClean="0"/>
          </a:p>
          <a:p>
            <a:r>
              <a:rPr lang="en-GB" baseline="0" dirty="0" smtClean="0"/>
              <a:t>This declining trend began in the year that Apple introduced the iPhone which shows that the iPhone had a major impact on the smartphone industry. (Statista, 2015)</a:t>
            </a:r>
            <a:endParaRPr lang="en-GB" dirty="0"/>
          </a:p>
        </p:txBody>
      </p:sp>
      <p:sp>
        <p:nvSpPr>
          <p:cNvPr id="4" name="Slide Number Placeholder 3"/>
          <p:cNvSpPr>
            <a:spLocks noGrp="1"/>
          </p:cNvSpPr>
          <p:nvPr>
            <p:ph type="sldNum" sz="quarter" idx="10"/>
          </p:nvPr>
        </p:nvSpPr>
        <p:spPr/>
        <p:txBody>
          <a:bodyPr/>
          <a:lstStyle/>
          <a:p>
            <a:fld id="{EB3D8760-524E-40E8-B996-B8D1F6A9BB66}" type="slidenum">
              <a:rPr lang="en-GB" smtClean="0"/>
              <a:t>3</a:t>
            </a:fld>
            <a:endParaRPr lang="en-GB"/>
          </a:p>
        </p:txBody>
      </p:sp>
    </p:spTree>
    <p:extLst>
      <p:ext uri="{BB962C8B-B14F-4D97-AF65-F5344CB8AC3E}">
        <p14:creationId xmlns:p14="http://schemas.microsoft.com/office/powerpoint/2010/main" val="302816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200" b="1" dirty="0" smtClean="0"/>
              <a:t>Mobile operating system </a:t>
            </a:r>
          </a:p>
          <a:p>
            <a:pPr algn="l"/>
            <a:r>
              <a:rPr lang="en-GB" sz="1200" b="1" dirty="0" smtClean="0"/>
              <a:t>Market Share (2009 – 2013)</a:t>
            </a:r>
          </a:p>
          <a:p>
            <a:pPr algn="l"/>
            <a:endParaRPr lang="en-GB" sz="1200" b="1" dirty="0" smtClean="0"/>
          </a:p>
          <a:p>
            <a:pPr algn="l"/>
            <a:r>
              <a:rPr lang="en-GB" sz="1200" b="0" dirty="0" smtClean="0"/>
              <a:t>The chart</a:t>
            </a:r>
            <a:r>
              <a:rPr lang="en-GB" sz="1200" b="0" baseline="0" dirty="0" smtClean="0"/>
              <a:t> above shows the market shares of each mobile operating system between 2009 and 2013.; the chart clearly shows that Android’s market share is increasing consistently where as the others’ are declining. (Sourcedigit.com, 2015)</a:t>
            </a:r>
            <a:endParaRPr lang="en-GB" sz="1200" b="0" dirty="0" smtClean="0"/>
          </a:p>
          <a:p>
            <a:endParaRPr lang="en-GB" dirty="0"/>
          </a:p>
        </p:txBody>
      </p:sp>
      <p:sp>
        <p:nvSpPr>
          <p:cNvPr id="4" name="Slide Number Placeholder 3"/>
          <p:cNvSpPr>
            <a:spLocks noGrp="1"/>
          </p:cNvSpPr>
          <p:nvPr>
            <p:ph type="sldNum" sz="quarter" idx="10"/>
          </p:nvPr>
        </p:nvSpPr>
        <p:spPr/>
        <p:txBody>
          <a:bodyPr/>
          <a:lstStyle/>
          <a:p>
            <a:fld id="{EB3D8760-524E-40E8-B996-B8D1F6A9BB66}" type="slidenum">
              <a:rPr lang="en-GB" smtClean="0"/>
              <a:t>4</a:t>
            </a:fld>
            <a:endParaRPr lang="en-GB"/>
          </a:p>
        </p:txBody>
      </p:sp>
    </p:spTree>
    <p:extLst>
      <p:ext uri="{BB962C8B-B14F-4D97-AF65-F5344CB8AC3E}">
        <p14:creationId xmlns:p14="http://schemas.microsoft.com/office/powerpoint/2010/main" val="2017473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Worldwide Smartphone</a:t>
            </a:r>
            <a:r>
              <a:rPr lang="en-GB" baseline="0" dirty="0" smtClean="0"/>
              <a:t> OS Market Share – This graph displays the market share for each major mobile operating system. The graph  shows  that Android has a consistently much higher market share than the other operating systems and appears to be increasing where as the market shares of others such as iOS either stay approximately the same or decrease.</a:t>
            </a:r>
            <a:endParaRPr lang="en-GB" dirty="0"/>
          </a:p>
        </p:txBody>
      </p:sp>
      <p:sp>
        <p:nvSpPr>
          <p:cNvPr id="4" name="Slide Number Placeholder 3"/>
          <p:cNvSpPr>
            <a:spLocks noGrp="1"/>
          </p:cNvSpPr>
          <p:nvPr>
            <p:ph type="sldNum" sz="quarter" idx="10"/>
          </p:nvPr>
        </p:nvSpPr>
        <p:spPr/>
        <p:txBody>
          <a:bodyPr/>
          <a:lstStyle/>
          <a:p>
            <a:fld id="{EB3D8760-524E-40E8-B996-B8D1F6A9BB66}" type="slidenum">
              <a:rPr lang="en-GB" smtClean="0"/>
              <a:t>5</a:t>
            </a:fld>
            <a:endParaRPr lang="en-GB"/>
          </a:p>
        </p:txBody>
      </p:sp>
    </p:spTree>
    <p:extLst>
      <p:ext uri="{BB962C8B-B14F-4D97-AF65-F5344CB8AC3E}">
        <p14:creationId xmlns:p14="http://schemas.microsoft.com/office/powerpoint/2010/main" val="1717108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Android</a:t>
            </a:r>
            <a:r>
              <a:rPr lang="en-GB" baseline="0" dirty="0" smtClean="0"/>
              <a:t> OS was created by Android Inc.; not long after starting development, the company was bought out by Google who then oversaw development of the OS.</a:t>
            </a:r>
          </a:p>
          <a:p>
            <a:endParaRPr lang="en-GB" baseline="0" dirty="0" smtClean="0"/>
          </a:p>
          <a:p>
            <a:r>
              <a:rPr lang="en-GB" baseline="0" dirty="0" smtClean="0"/>
              <a:t>By the third financial quarter of 2012, Android OS had a 75% share of the global smartphone market.</a:t>
            </a:r>
          </a:p>
          <a:p>
            <a:endParaRPr lang="en-GB" baseline="0" dirty="0" smtClean="0"/>
          </a:p>
          <a:p>
            <a:r>
              <a:rPr lang="en-GB" baseline="0" dirty="0" smtClean="0"/>
              <a:t>Additionally, as of this year (2015),android has the largest installed base of any operating system.</a:t>
            </a:r>
          </a:p>
          <a:p>
            <a:endParaRPr lang="en-GB" baseline="0" dirty="0" smtClean="0"/>
          </a:p>
          <a:p>
            <a:r>
              <a:rPr lang="en-GB" baseline="0" dirty="0" smtClean="0"/>
              <a:t>Android was original designed to run on ARM processors and then support for Intel x86 processors was added fairly soon after. Due to this flexibility, android can be run on a wide range of hardware.</a:t>
            </a:r>
          </a:p>
          <a:p>
            <a:endParaRPr lang="en-GB" baseline="0" dirty="0" smtClean="0"/>
          </a:p>
          <a:p>
            <a:r>
              <a:rPr lang="en-GB" baseline="0" dirty="0" smtClean="0"/>
              <a:t>The main reasons why Android is so popular are:</a:t>
            </a:r>
          </a:p>
          <a:p>
            <a:pPr marL="171450" indent="-171450">
              <a:buFont typeface="Arial" charset="0"/>
              <a:buChar char="•"/>
            </a:pPr>
            <a:r>
              <a:rPr lang="en-GB" baseline="0" dirty="0" smtClean="0"/>
              <a:t>Android smartphones are typically less expensive/more affordable (not always)</a:t>
            </a:r>
          </a:p>
          <a:p>
            <a:pPr marL="171450" indent="-171450">
              <a:buFont typeface="Arial" charset="0"/>
              <a:buChar char="•"/>
            </a:pPr>
            <a:r>
              <a:rPr lang="en-GB" baseline="0" dirty="0" smtClean="0"/>
              <a:t>Android is versatile, easy to create something for a new/ different platform</a:t>
            </a:r>
          </a:p>
          <a:p>
            <a:pPr marL="171450" indent="-171450">
              <a:buFont typeface="Arial" charset="0"/>
              <a:buChar char="•"/>
            </a:pPr>
            <a:r>
              <a:rPr lang="en-GB" baseline="0" dirty="0" smtClean="0"/>
              <a:t>Because Android is open source, more developers can create content which leads to more choice for consumers. Additionally, having the source code open source allows for collaboration between developers</a:t>
            </a:r>
            <a:endParaRPr lang="en-GB" dirty="0"/>
          </a:p>
        </p:txBody>
      </p:sp>
      <p:sp>
        <p:nvSpPr>
          <p:cNvPr id="4" name="Slide Number Placeholder 3"/>
          <p:cNvSpPr>
            <a:spLocks noGrp="1"/>
          </p:cNvSpPr>
          <p:nvPr>
            <p:ph type="sldNum" sz="quarter" idx="10"/>
          </p:nvPr>
        </p:nvSpPr>
        <p:spPr/>
        <p:txBody>
          <a:bodyPr/>
          <a:lstStyle/>
          <a:p>
            <a:fld id="{EB3D8760-524E-40E8-B996-B8D1F6A9BB66}" type="slidenum">
              <a:rPr lang="en-GB" smtClean="0"/>
              <a:t>6</a:t>
            </a:fld>
            <a:endParaRPr lang="en-GB"/>
          </a:p>
        </p:txBody>
      </p:sp>
    </p:spTree>
    <p:extLst>
      <p:ext uri="{BB962C8B-B14F-4D97-AF65-F5344CB8AC3E}">
        <p14:creationId xmlns:p14="http://schemas.microsoft.com/office/powerpoint/2010/main" val="3862795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image shown</a:t>
            </a:r>
            <a:r>
              <a:rPr lang="en-GB" baseline="0" dirty="0" smtClean="0"/>
              <a:t> is a graphical timeline of versions of the Android operating system. Note: Each version is named after a confectionary-good and arranged alphabetically. The latest version of the Android OS is Marshmallow (version 6.0).</a:t>
            </a:r>
            <a:endParaRPr lang="en-GB" dirty="0"/>
          </a:p>
        </p:txBody>
      </p:sp>
      <p:sp>
        <p:nvSpPr>
          <p:cNvPr id="4" name="Slide Number Placeholder 3"/>
          <p:cNvSpPr>
            <a:spLocks noGrp="1"/>
          </p:cNvSpPr>
          <p:nvPr>
            <p:ph type="sldNum" sz="quarter" idx="10"/>
          </p:nvPr>
        </p:nvSpPr>
        <p:spPr/>
        <p:txBody>
          <a:bodyPr/>
          <a:lstStyle/>
          <a:p>
            <a:fld id="{EB3D8760-524E-40E8-B996-B8D1F6A9BB66}" type="slidenum">
              <a:rPr lang="en-GB" smtClean="0"/>
              <a:t>7</a:t>
            </a:fld>
            <a:endParaRPr lang="en-GB"/>
          </a:p>
        </p:txBody>
      </p:sp>
    </p:spTree>
    <p:extLst>
      <p:ext uri="{BB962C8B-B14F-4D97-AF65-F5344CB8AC3E}">
        <p14:creationId xmlns:p14="http://schemas.microsoft.com/office/powerpoint/2010/main" val="1641865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Cupcake 1.5 was the first publicly-available</a:t>
            </a:r>
            <a:r>
              <a:rPr lang="en-GB" baseline="0" dirty="0" smtClean="0"/>
              <a:t> version of the Android OS.</a:t>
            </a:r>
          </a:p>
          <a:p>
            <a:endParaRPr lang="en-GB" baseline="0" dirty="0" smtClean="0"/>
          </a:p>
          <a:p>
            <a:r>
              <a:rPr lang="en-GB" baseline="0" dirty="0" smtClean="0"/>
              <a:t>Added Features:</a:t>
            </a:r>
          </a:p>
          <a:p>
            <a:endParaRPr lang="en-GB" baseline="0" dirty="0" smtClean="0"/>
          </a:p>
          <a:p>
            <a:r>
              <a:rPr lang="en-GB" baseline="0" dirty="0" smtClean="0"/>
              <a:t>Fully-functional touchscreen keyboard</a:t>
            </a:r>
          </a:p>
          <a:p>
            <a:r>
              <a:rPr lang="en-GB" baseline="0" dirty="0" smtClean="0"/>
              <a:t>Add video-capture and playback</a:t>
            </a:r>
            <a:endParaRPr lang="en-GB" dirty="0"/>
          </a:p>
        </p:txBody>
      </p:sp>
      <p:sp>
        <p:nvSpPr>
          <p:cNvPr id="4" name="Slide Number Placeholder 3"/>
          <p:cNvSpPr>
            <a:spLocks noGrp="1"/>
          </p:cNvSpPr>
          <p:nvPr>
            <p:ph type="sldNum" sz="quarter" idx="10"/>
          </p:nvPr>
        </p:nvSpPr>
        <p:spPr/>
        <p:txBody>
          <a:bodyPr/>
          <a:lstStyle/>
          <a:p>
            <a:fld id="{EB3D8760-524E-40E8-B996-B8D1F6A9BB66}" type="slidenum">
              <a:rPr lang="en-GB" smtClean="0"/>
              <a:t>8</a:t>
            </a:fld>
            <a:endParaRPr lang="en-GB"/>
          </a:p>
        </p:txBody>
      </p:sp>
    </p:spTree>
    <p:extLst>
      <p:ext uri="{BB962C8B-B14F-4D97-AF65-F5344CB8AC3E}">
        <p14:creationId xmlns:p14="http://schemas.microsoft.com/office/powerpoint/2010/main" val="3452589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Added Features:</a:t>
            </a:r>
          </a:p>
          <a:p>
            <a:endParaRPr lang="en-GB" baseline="0" dirty="0" smtClean="0"/>
          </a:p>
          <a:p>
            <a:r>
              <a:rPr lang="en-GB" baseline="0" dirty="0" smtClean="0"/>
              <a:t>Voice recognition for text entry</a:t>
            </a:r>
          </a:p>
          <a:p>
            <a:endParaRPr lang="en-GB" baseline="0" dirty="0" smtClean="0"/>
          </a:p>
          <a:p>
            <a:r>
              <a:rPr lang="en-GB" baseline="0" dirty="0" smtClean="0"/>
              <a:t>Speech synthesis (allows OS to ‘speak’ a text string in various different languages)</a:t>
            </a:r>
          </a:p>
        </p:txBody>
      </p:sp>
      <p:sp>
        <p:nvSpPr>
          <p:cNvPr id="4" name="Slide Number Placeholder 3"/>
          <p:cNvSpPr>
            <a:spLocks noGrp="1"/>
          </p:cNvSpPr>
          <p:nvPr>
            <p:ph type="sldNum" sz="quarter" idx="10"/>
          </p:nvPr>
        </p:nvSpPr>
        <p:spPr/>
        <p:txBody>
          <a:bodyPr/>
          <a:lstStyle/>
          <a:p>
            <a:fld id="{EB3D8760-524E-40E8-B996-B8D1F6A9BB66}" type="slidenum">
              <a:rPr lang="en-GB" smtClean="0"/>
              <a:t>9</a:t>
            </a:fld>
            <a:endParaRPr lang="en-GB"/>
          </a:p>
        </p:txBody>
      </p:sp>
    </p:spTree>
    <p:extLst>
      <p:ext uri="{BB962C8B-B14F-4D97-AF65-F5344CB8AC3E}">
        <p14:creationId xmlns:p14="http://schemas.microsoft.com/office/powerpoint/2010/main" val="3452589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75802A6-F90E-4354-9034-D56AF22037A9}" type="datetimeFigureOut">
              <a:rPr lang="en-GB" smtClean="0"/>
              <a:t>03/12/2015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125DF3-49AA-4D7C-ABC2-EEA9DDE7023C}" type="slidenum">
              <a:rPr lang="en-GB" smtClean="0"/>
              <a:t>‹#›</a:t>
            </a:fld>
            <a:endParaRPr lang="en-GB"/>
          </a:p>
        </p:txBody>
      </p:sp>
    </p:spTree>
    <p:extLst>
      <p:ext uri="{BB962C8B-B14F-4D97-AF65-F5344CB8AC3E}">
        <p14:creationId xmlns:p14="http://schemas.microsoft.com/office/powerpoint/2010/main" val="338335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75802A6-F90E-4354-9034-D56AF22037A9}" type="datetimeFigureOut">
              <a:rPr lang="en-GB" smtClean="0"/>
              <a:t>03/12/2015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125DF3-49AA-4D7C-ABC2-EEA9DDE7023C}" type="slidenum">
              <a:rPr lang="en-GB" smtClean="0"/>
              <a:t>‹#›</a:t>
            </a:fld>
            <a:endParaRPr lang="en-GB"/>
          </a:p>
        </p:txBody>
      </p:sp>
    </p:spTree>
    <p:extLst>
      <p:ext uri="{BB962C8B-B14F-4D97-AF65-F5344CB8AC3E}">
        <p14:creationId xmlns:p14="http://schemas.microsoft.com/office/powerpoint/2010/main" val="127068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75802A6-F90E-4354-9034-D56AF22037A9}" type="datetimeFigureOut">
              <a:rPr lang="en-GB" smtClean="0"/>
              <a:t>03/12/2015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125DF3-49AA-4D7C-ABC2-EEA9DDE7023C}" type="slidenum">
              <a:rPr lang="en-GB" smtClean="0"/>
              <a:t>‹#›</a:t>
            </a:fld>
            <a:endParaRPr lang="en-GB"/>
          </a:p>
        </p:txBody>
      </p:sp>
    </p:spTree>
    <p:extLst>
      <p:ext uri="{BB962C8B-B14F-4D97-AF65-F5344CB8AC3E}">
        <p14:creationId xmlns:p14="http://schemas.microsoft.com/office/powerpoint/2010/main" val="2287467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75802A6-F90E-4354-9034-D56AF22037A9}" type="datetimeFigureOut">
              <a:rPr lang="en-GB" smtClean="0"/>
              <a:t>03/12/2015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125DF3-49AA-4D7C-ABC2-EEA9DDE7023C}" type="slidenum">
              <a:rPr lang="en-GB" smtClean="0"/>
              <a:t>‹#›</a:t>
            </a:fld>
            <a:endParaRPr lang="en-GB"/>
          </a:p>
        </p:txBody>
      </p:sp>
    </p:spTree>
    <p:extLst>
      <p:ext uri="{BB962C8B-B14F-4D97-AF65-F5344CB8AC3E}">
        <p14:creationId xmlns:p14="http://schemas.microsoft.com/office/powerpoint/2010/main" val="646815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5802A6-F90E-4354-9034-D56AF22037A9}" type="datetimeFigureOut">
              <a:rPr lang="en-GB" smtClean="0"/>
              <a:t>03/12/2015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125DF3-49AA-4D7C-ABC2-EEA9DDE7023C}" type="slidenum">
              <a:rPr lang="en-GB" smtClean="0"/>
              <a:t>‹#›</a:t>
            </a:fld>
            <a:endParaRPr lang="en-GB"/>
          </a:p>
        </p:txBody>
      </p:sp>
    </p:spTree>
    <p:extLst>
      <p:ext uri="{BB962C8B-B14F-4D97-AF65-F5344CB8AC3E}">
        <p14:creationId xmlns:p14="http://schemas.microsoft.com/office/powerpoint/2010/main" val="2449268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75802A6-F90E-4354-9034-D56AF22037A9}" type="datetimeFigureOut">
              <a:rPr lang="en-GB" smtClean="0"/>
              <a:t>03/12/2015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125DF3-49AA-4D7C-ABC2-EEA9DDE7023C}" type="slidenum">
              <a:rPr lang="en-GB" smtClean="0"/>
              <a:t>‹#›</a:t>
            </a:fld>
            <a:endParaRPr lang="en-GB"/>
          </a:p>
        </p:txBody>
      </p:sp>
    </p:spTree>
    <p:extLst>
      <p:ext uri="{BB962C8B-B14F-4D97-AF65-F5344CB8AC3E}">
        <p14:creationId xmlns:p14="http://schemas.microsoft.com/office/powerpoint/2010/main" val="259962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75802A6-F90E-4354-9034-D56AF22037A9}" type="datetimeFigureOut">
              <a:rPr lang="en-GB" smtClean="0"/>
              <a:t>03/12/2015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E125DF3-49AA-4D7C-ABC2-EEA9DDE7023C}" type="slidenum">
              <a:rPr lang="en-GB" smtClean="0"/>
              <a:t>‹#›</a:t>
            </a:fld>
            <a:endParaRPr lang="en-GB"/>
          </a:p>
        </p:txBody>
      </p:sp>
    </p:spTree>
    <p:extLst>
      <p:ext uri="{BB962C8B-B14F-4D97-AF65-F5344CB8AC3E}">
        <p14:creationId xmlns:p14="http://schemas.microsoft.com/office/powerpoint/2010/main" val="1209335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75802A6-F90E-4354-9034-D56AF22037A9}" type="datetimeFigureOut">
              <a:rPr lang="en-GB" smtClean="0"/>
              <a:t>03/12/2015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E125DF3-49AA-4D7C-ABC2-EEA9DDE7023C}" type="slidenum">
              <a:rPr lang="en-GB" smtClean="0"/>
              <a:t>‹#›</a:t>
            </a:fld>
            <a:endParaRPr lang="en-GB"/>
          </a:p>
        </p:txBody>
      </p:sp>
    </p:spTree>
    <p:extLst>
      <p:ext uri="{BB962C8B-B14F-4D97-AF65-F5344CB8AC3E}">
        <p14:creationId xmlns:p14="http://schemas.microsoft.com/office/powerpoint/2010/main" val="282610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5802A6-F90E-4354-9034-D56AF22037A9}" type="datetimeFigureOut">
              <a:rPr lang="en-GB" smtClean="0"/>
              <a:t>03/12/2015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E125DF3-49AA-4D7C-ABC2-EEA9DDE7023C}" type="slidenum">
              <a:rPr lang="en-GB" smtClean="0"/>
              <a:t>‹#›</a:t>
            </a:fld>
            <a:endParaRPr lang="en-GB"/>
          </a:p>
        </p:txBody>
      </p:sp>
    </p:spTree>
    <p:extLst>
      <p:ext uri="{BB962C8B-B14F-4D97-AF65-F5344CB8AC3E}">
        <p14:creationId xmlns:p14="http://schemas.microsoft.com/office/powerpoint/2010/main" val="72259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5802A6-F90E-4354-9034-D56AF22037A9}" type="datetimeFigureOut">
              <a:rPr lang="en-GB" smtClean="0"/>
              <a:t>03/12/2015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125DF3-49AA-4D7C-ABC2-EEA9DDE7023C}" type="slidenum">
              <a:rPr lang="en-GB" smtClean="0"/>
              <a:t>‹#›</a:t>
            </a:fld>
            <a:endParaRPr lang="en-GB"/>
          </a:p>
        </p:txBody>
      </p:sp>
    </p:spTree>
    <p:extLst>
      <p:ext uri="{BB962C8B-B14F-4D97-AF65-F5344CB8AC3E}">
        <p14:creationId xmlns:p14="http://schemas.microsoft.com/office/powerpoint/2010/main" val="3560182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5802A6-F90E-4354-9034-D56AF22037A9}" type="datetimeFigureOut">
              <a:rPr lang="en-GB" smtClean="0"/>
              <a:t>03/12/2015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125DF3-49AA-4D7C-ABC2-EEA9DDE7023C}" type="slidenum">
              <a:rPr lang="en-GB" smtClean="0"/>
              <a:t>‹#›</a:t>
            </a:fld>
            <a:endParaRPr lang="en-GB"/>
          </a:p>
        </p:txBody>
      </p:sp>
    </p:spTree>
    <p:extLst>
      <p:ext uri="{BB962C8B-B14F-4D97-AF65-F5344CB8AC3E}">
        <p14:creationId xmlns:p14="http://schemas.microsoft.com/office/powerpoint/2010/main" val="3619489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5802A6-F90E-4354-9034-D56AF22037A9}" type="datetimeFigureOut">
              <a:rPr lang="en-GB" smtClean="0"/>
              <a:t>03/12/2015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125DF3-49AA-4D7C-ABC2-EEA9DDE7023C}" type="slidenum">
              <a:rPr lang="en-GB" smtClean="0"/>
              <a:t>‹#›</a:t>
            </a:fld>
            <a:endParaRPr lang="en-GB"/>
          </a:p>
        </p:txBody>
      </p:sp>
    </p:spTree>
    <p:extLst>
      <p:ext uri="{BB962C8B-B14F-4D97-AF65-F5344CB8AC3E}">
        <p14:creationId xmlns:p14="http://schemas.microsoft.com/office/powerpoint/2010/main" val="2917033915"/>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jpeg"/></Relationships>
</file>

<file path=ppt/slides/_rels/slide2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7.jpeg"/><Relationship Id="rId5" Type="http://schemas.openxmlformats.org/officeDocument/2006/relationships/image" Target="../media/image36.png"/><Relationship Id="rId4" Type="http://schemas.openxmlformats.org/officeDocument/2006/relationships/image" Target="../media/image35.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988840"/>
            <a:ext cx="9144000" cy="4031873"/>
          </a:xfrm>
          <a:prstGeom prst="rect">
            <a:avLst/>
          </a:prstGeom>
          <a:noFill/>
        </p:spPr>
        <p:txBody>
          <a:bodyPr wrap="square" rtlCol="0">
            <a:spAutoFit/>
          </a:bodyPr>
          <a:lstStyle/>
          <a:p>
            <a:pPr algn="ctr"/>
            <a:r>
              <a:rPr lang="en-GB" sz="4400" b="1" dirty="0" smtClean="0"/>
              <a:t>Mobile Technologies:</a:t>
            </a:r>
          </a:p>
          <a:p>
            <a:pPr algn="ctr"/>
            <a:r>
              <a:rPr lang="en-GB" sz="3600" b="1" dirty="0" smtClean="0"/>
              <a:t>The Past, Present and Future.</a:t>
            </a:r>
            <a:endParaRPr lang="en-GB" sz="3600" b="1" dirty="0"/>
          </a:p>
          <a:p>
            <a:pPr algn="ctr"/>
            <a:r>
              <a:rPr lang="en-GB" sz="3200" b="1" dirty="0" smtClean="0"/>
              <a:t>(LP20539A1)</a:t>
            </a:r>
          </a:p>
          <a:p>
            <a:pPr algn="ctr"/>
            <a:endParaRPr lang="en-GB" sz="3200" b="1" dirty="0"/>
          </a:p>
          <a:p>
            <a:pPr algn="ctr"/>
            <a:endParaRPr lang="en-GB" sz="3200" b="1" dirty="0" smtClean="0"/>
          </a:p>
          <a:p>
            <a:pPr algn="ctr"/>
            <a:endParaRPr lang="en-GB" sz="2800" b="1" dirty="0" smtClean="0"/>
          </a:p>
          <a:p>
            <a:pPr algn="ctr"/>
            <a:r>
              <a:rPr lang="en-GB" sz="2800" b="1" dirty="0" smtClean="0"/>
              <a:t>Keiran Saxty,</a:t>
            </a:r>
          </a:p>
          <a:p>
            <a:pPr algn="ctr"/>
            <a:r>
              <a:rPr lang="en-GB" sz="2400" b="1" dirty="0" smtClean="0"/>
              <a:t>City of Bath College</a:t>
            </a:r>
            <a:endParaRPr lang="en-GB" sz="2400" b="1" dirty="0"/>
          </a:p>
        </p:txBody>
      </p:sp>
    </p:spTree>
    <p:extLst>
      <p:ext uri="{BB962C8B-B14F-4D97-AF65-F5344CB8AC3E}">
        <p14:creationId xmlns:p14="http://schemas.microsoft.com/office/powerpoint/2010/main" val="4161465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22429"/>
            <a:ext cx="9144000" cy="584775"/>
          </a:xfrm>
          <a:prstGeom prst="rect">
            <a:avLst/>
          </a:prstGeom>
          <a:noFill/>
        </p:spPr>
        <p:txBody>
          <a:bodyPr wrap="square" rtlCol="0">
            <a:spAutoFit/>
          </a:bodyPr>
          <a:lstStyle/>
          <a:p>
            <a:pPr algn="ctr"/>
            <a:r>
              <a:rPr lang="en-GB" sz="3200" b="1" dirty="0" smtClean="0"/>
              <a:t>Android OS 2.0 – 2.1 Eclair</a:t>
            </a:r>
            <a:endParaRPr lang="en-GB" sz="3200" b="1" dirty="0"/>
          </a:p>
        </p:txBody>
      </p:sp>
      <p:pic>
        <p:nvPicPr>
          <p:cNvPr id="17410" name="Picture 2" descr="http://androidosdonwload.com/wp-content/uploads/2015/08/DOWNLOAD-ANDROID-ECLAIR-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772816"/>
            <a:ext cx="6504080" cy="4013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760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22429"/>
            <a:ext cx="9144000" cy="584775"/>
          </a:xfrm>
          <a:prstGeom prst="rect">
            <a:avLst/>
          </a:prstGeom>
          <a:noFill/>
        </p:spPr>
        <p:txBody>
          <a:bodyPr wrap="square" rtlCol="0">
            <a:spAutoFit/>
          </a:bodyPr>
          <a:lstStyle/>
          <a:p>
            <a:pPr algn="ctr"/>
            <a:r>
              <a:rPr lang="en-GB" sz="3200" b="1" dirty="0" smtClean="0"/>
              <a:t>Android OS 2.2 </a:t>
            </a:r>
            <a:r>
              <a:rPr lang="en-GB" sz="3200" b="1" dirty="0" err="1" smtClean="0"/>
              <a:t>Froyo</a:t>
            </a:r>
            <a:endParaRPr lang="en-GB" sz="3200" b="1" dirty="0"/>
          </a:p>
        </p:txBody>
      </p:sp>
      <p:pic>
        <p:nvPicPr>
          <p:cNvPr id="19458" name="Picture 2" descr="http://www.firstpost.com/wp-content/uploads/2013/09/05_Froy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772816"/>
            <a:ext cx="6804248" cy="4198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69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22429"/>
            <a:ext cx="9144000" cy="584775"/>
          </a:xfrm>
          <a:prstGeom prst="rect">
            <a:avLst/>
          </a:prstGeom>
          <a:noFill/>
        </p:spPr>
        <p:txBody>
          <a:bodyPr wrap="square" rtlCol="0">
            <a:spAutoFit/>
          </a:bodyPr>
          <a:lstStyle/>
          <a:p>
            <a:pPr algn="ctr"/>
            <a:r>
              <a:rPr lang="en-GB" sz="3200" b="1" dirty="0" smtClean="0"/>
              <a:t>Android OS 2.3 Gingerbread</a:t>
            </a:r>
            <a:endParaRPr lang="en-GB" sz="3200" b="1" dirty="0"/>
          </a:p>
        </p:txBody>
      </p:sp>
      <p:pic>
        <p:nvPicPr>
          <p:cNvPr id="20482" name="Picture 2" descr="http://cdn.androidcommunity.com/wp-content/uploads/2010/10/android-3-gingerbre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668" y="1628800"/>
            <a:ext cx="5976664" cy="4269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2448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22429"/>
            <a:ext cx="9144000" cy="584775"/>
          </a:xfrm>
          <a:prstGeom prst="rect">
            <a:avLst/>
          </a:prstGeom>
          <a:noFill/>
        </p:spPr>
        <p:txBody>
          <a:bodyPr wrap="square" rtlCol="0">
            <a:spAutoFit/>
          </a:bodyPr>
          <a:lstStyle/>
          <a:p>
            <a:pPr algn="ctr"/>
            <a:r>
              <a:rPr lang="en-GB" sz="3200" b="1" dirty="0" smtClean="0"/>
              <a:t>Android OS 3.0 Honeycomb</a:t>
            </a:r>
            <a:endParaRPr lang="en-GB" sz="3200" b="1" dirty="0"/>
          </a:p>
        </p:txBody>
      </p:sp>
      <p:pic>
        <p:nvPicPr>
          <p:cNvPr id="21506" name="Picture 2" descr="http://www.canofcode.co.uk/wp-content/uploads/2013/07/Android-Honeycomb-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7204" y="2060848"/>
            <a:ext cx="6029591" cy="345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67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22429"/>
            <a:ext cx="9144000" cy="584775"/>
          </a:xfrm>
          <a:prstGeom prst="rect">
            <a:avLst/>
          </a:prstGeom>
          <a:noFill/>
        </p:spPr>
        <p:txBody>
          <a:bodyPr wrap="square" rtlCol="0">
            <a:spAutoFit/>
          </a:bodyPr>
          <a:lstStyle/>
          <a:p>
            <a:pPr algn="ctr"/>
            <a:r>
              <a:rPr lang="en-GB" sz="3200" b="1" dirty="0" smtClean="0"/>
              <a:t>Android OS 4.0 Ice Cream Sandwich</a:t>
            </a:r>
            <a:endParaRPr lang="en-GB" sz="3200" b="1" dirty="0"/>
          </a:p>
        </p:txBody>
      </p:sp>
      <p:pic>
        <p:nvPicPr>
          <p:cNvPr id="22530" name="Picture 2" descr="http://android.pk/images/android-4-icecreamsandwich-s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1916561"/>
            <a:ext cx="4464496" cy="4166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655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22429"/>
            <a:ext cx="9144000" cy="1077218"/>
          </a:xfrm>
          <a:prstGeom prst="rect">
            <a:avLst/>
          </a:prstGeom>
          <a:noFill/>
        </p:spPr>
        <p:txBody>
          <a:bodyPr wrap="square" rtlCol="0">
            <a:spAutoFit/>
          </a:bodyPr>
          <a:lstStyle/>
          <a:p>
            <a:pPr algn="ctr"/>
            <a:r>
              <a:rPr lang="en-GB" sz="3200" b="1" dirty="0" smtClean="0"/>
              <a:t>Android OS 4.1 Jelly Bean</a:t>
            </a:r>
          </a:p>
          <a:p>
            <a:pPr algn="ctr"/>
            <a:endParaRPr lang="en-GB" sz="3200" b="1" dirty="0"/>
          </a:p>
        </p:txBody>
      </p:sp>
      <p:pic>
        <p:nvPicPr>
          <p:cNvPr id="23554" name="Picture 2" descr="http://cdn.androidadvices.com/wp-content/uploads/2012/02/Android-Jelly-Be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8491" y="1484784"/>
            <a:ext cx="5167018" cy="4356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284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22429"/>
            <a:ext cx="9144000" cy="1077218"/>
          </a:xfrm>
          <a:prstGeom prst="rect">
            <a:avLst/>
          </a:prstGeom>
          <a:noFill/>
        </p:spPr>
        <p:txBody>
          <a:bodyPr wrap="square" rtlCol="0">
            <a:spAutoFit/>
          </a:bodyPr>
          <a:lstStyle/>
          <a:p>
            <a:pPr algn="ctr"/>
            <a:r>
              <a:rPr lang="en-GB" sz="3200" b="1" dirty="0" smtClean="0"/>
              <a:t>Android OS 4.4 KitKat</a:t>
            </a:r>
          </a:p>
          <a:p>
            <a:pPr algn="ctr"/>
            <a:endParaRPr lang="en-GB" sz="3200" b="1" dirty="0"/>
          </a:p>
        </p:txBody>
      </p:sp>
      <p:pic>
        <p:nvPicPr>
          <p:cNvPr id="24578" name="Picture 2" descr="http://i-cdn.phonearena.com/images/articles/117721-thumb/Meizu-Android-44-KitKat-update-MX3-MX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1988840"/>
            <a:ext cx="6194251" cy="4042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068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22429"/>
            <a:ext cx="9144000" cy="1077218"/>
          </a:xfrm>
          <a:prstGeom prst="rect">
            <a:avLst/>
          </a:prstGeom>
          <a:noFill/>
        </p:spPr>
        <p:txBody>
          <a:bodyPr wrap="square" rtlCol="0">
            <a:spAutoFit/>
          </a:bodyPr>
          <a:lstStyle/>
          <a:p>
            <a:pPr algn="ctr"/>
            <a:r>
              <a:rPr lang="en-GB" sz="3200" b="1" dirty="0" smtClean="0"/>
              <a:t>Android OS 5.0 Lollipop</a:t>
            </a:r>
          </a:p>
          <a:p>
            <a:pPr algn="ctr"/>
            <a:endParaRPr lang="en-GB" sz="3200" b="1" dirty="0"/>
          </a:p>
        </p:txBody>
      </p:sp>
      <p:pic>
        <p:nvPicPr>
          <p:cNvPr id="25602" name="Picture 2" descr="http://cdn.androidadvices.com/wp-content/uploads/2014/11/Google-officially-released-Android-5.0-Lollipop-source-code-into-the-AOSP-Detail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839" y="1462658"/>
            <a:ext cx="8044322" cy="4896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81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22429"/>
            <a:ext cx="9144000" cy="1077218"/>
          </a:xfrm>
          <a:prstGeom prst="rect">
            <a:avLst/>
          </a:prstGeom>
          <a:noFill/>
        </p:spPr>
        <p:txBody>
          <a:bodyPr wrap="square" rtlCol="0">
            <a:spAutoFit/>
          </a:bodyPr>
          <a:lstStyle/>
          <a:p>
            <a:pPr algn="ctr"/>
            <a:r>
              <a:rPr lang="en-GB" sz="3200" b="1" dirty="0" smtClean="0"/>
              <a:t>Android OS 6.0 Lollipop</a:t>
            </a:r>
          </a:p>
          <a:p>
            <a:pPr algn="ctr"/>
            <a:endParaRPr lang="en-GB" sz="3200" b="1" dirty="0"/>
          </a:p>
        </p:txBody>
      </p:sp>
      <p:pic>
        <p:nvPicPr>
          <p:cNvPr id="5" name="Picture 6" descr="http://marshmallowupgrade.com/wp-content/uploads/2015/08/Android-marshmallow-from-Google-A-Big-Deal-Marshmallowupgrade.com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6674" y="2060848"/>
            <a:ext cx="6130652" cy="3474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748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22429"/>
            <a:ext cx="9144000" cy="584775"/>
          </a:xfrm>
          <a:prstGeom prst="rect">
            <a:avLst/>
          </a:prstGeom>
          <a:noFill/>
        </p:spPr>
        <p:txBody>
          <a:bodyPr wrap="square" rtlCol="0">
            <a:spAutoFit/>
          </a:bodyPr>
          <a:lstStyle/>
          <a:p>
            <a:pPr algn="ctr"/>
            <a:r>
              <a:rPr lang="en-GB" sz="3200" b="1" dirty="0" smtClean="0"/>
              <a:t>Windows Phone OS</a:t>
            </a:r>
            <a:endParaRPr lang="en-GB" sz="3200" b="1" dirty="0"/>
          </a:p>
        </p:txBody>
      </p:sp>
      <p:pic>
        <p:nvPicPr>
          <p:cNvPr id="11268" name="Picture 4" descr="http://core0.staticworld.net/images/article/2013/10/windows_phone_8-100058720-lar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484784"/>
            <a:ext cx="6408712" cy="4287208"/>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descr="http://wmpoweruser.com/wp-content/uploads/2012/04/windows-phone-8-logo.png?e83a2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5390992"/>
            <a:ext cx="59055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002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media.engadget.com/img/products/446/9klo/9kl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3928" y="1412776"/>
            <a:ext cx="2993604" cy="199573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622429"/>
            <a:ext cx="9144000" cy="584775"/>
          </a:xfrm>
          <a:prstGeom prst="rect">
            <a:avLst/>
          </a:prstGeom>
          <a:noFill/>
        </p:spPr>
        <p:txBody>
          <a:bodyPr wrap="square" rtlCol="0">
            <a:spAutoFit/>
          </a:bodyPr>
          <a:lstStyle/>
          <a:p>
            <a:pPr algn="ctr"/>
            <a:r>
              <a:rPr lang="en-GB" sz="3200" b="1" dirty="0" smtClean="0"/>
              <a:t>The Past</a:t>
            </a:r>
            <a:endParaRPr lang="en-GB" sz="3200" b="1" dirty="0"/>
          </a:p>
        </p:txBody>
      </p:sp>
      <p:sp>
        <p:nvSpPr>
          <p:cNvPr id="5" name="TextBox 4"/>
          <p:cNvSpPr txBox="1"/>
          <p:nvPr/>
        </p:nvSpPr>
        <p:spPr>
          <a:xfrm>
            <a:off x="647564" y="1499356"/>
            <a:ext cx="7848872" cy="4247317"/>
          </a:xfrm>
          <a:prstGeom prst="rect">
            <a:avLst/>
          </a:prstGeom>
          <a:noFill/>
        </p:spPr>
        <p:txBody>
          <a:bodyPr wrap="square" rtlCol="0">
            <a:spAutoFit/>
          </a:bodyPr>
          <a:lstStyle/>
          <a:p>
            <a:endParaRPr lang="en-GB" dirty="0"/>
          </a:p>
          <a:p>
            <a:pPr marL="285750" indent="-285750">
              <a:buFont typeface="Arial" panose="020B0604020202020204" pitchFamily="34" charset="0"/>
              <a:buChar char="•"/>
            </a:pPr>
            <a:r>
              <a:rPr lang="en-GB" dirty="0" smtClean="0"/>
              <a:t>Motorola  Handset (1973)</a:t>
            </a:r>
          </a:p>
          <a:p>
            <a:endParaRPr lang="en-GB" dirty="0" smtClean="0"/>
          </a:p>
          <a:p>
            <a:endParaRPr lang="en-GB" dirty="0" smtClean="0"/>
          </a:p>
          <a:p>
            <a:pPr marL="285750" indent="-285750">
              <a:buFont typeface="Arial" panose="020B0604020202020204" pitchFamily="34" charset="0"/>
              <a:buChar char="•"/>
            </a:pPr>
            <a:r>
              <a:rPr lang="en-GB" dirty="0" smtClean="0"/>
              <a:t>Motorola </a:t>
            </a:r>
            <a:r>
              <a:rPr lang="en-GB" dirty="0" err="1" smtClean="0"/>
              <a:t>DnyaTAC</a:t>
            </a:r>
            <a:r>
              <a:rPr lang="en-GB" dirty="0" smtClean="0"/>
              <a:t> 8000x (1983)</a:t>
            </a:r>
          </a:p>
          <a:p>
            <a:endParaRPr lang="en-GB" dirty="0" smtClean="0"/>
          </a:p>
          <a:p>
            <a:endParaRPr lang="en-GB" dirty="0"/>
          </a:p>
          <a:p>
            <a:pPr marL="285750" indent="-285750">
              <a:buFont typeface="Arial" panose="020B0604020202020204" pitchFamily="34" charset="0"/>
              <a:buChar char="•"/>
            </a:pPr>
            <a:r>
              <a:rPr lang="en-GB" dirty="0" smtClean="0"/>
              <a:t>IBM Simon Personal Communicator (1994)</a:t>
            </a:r>
          </a:p>
          <a:p>
            <a:endParaRPr lang="en-GB" dirty="0" smtClean="0"/>
          </a:p>
          <a:p>
            <a:endParaRPr lang="en-GB" dirty="0"/>
          </a:p>
          <a:p>
            <a:pPr marL="285750" indent="-285750">
              <a:buFont typeface="Arial" panose="020B0604020202020204" pitchFamily="34" charset="0"/>
              <a:buChar char="•"/>
            </a:pPr>
            <a:r>
              <a:rPr lang="en-GB" dirty="0" smtClean="0"/>
              <a:t>Symbian OS (1997)</a:t>
            </a:r>
          </a:p>
          <a:p>
            <a:endParaRPr lang="en-GB" dirty="0" smtClean="0"/>
          </a:p>
          <a:p>
            <a:endParaRPr lang="en-GB" dirty="0"/>
          </a:p>
          <a:p>
            <a:pPr marL="285750" indent="-285750">
              <a:buFont typeface="Arial" panose="020B0604020202020204" pitchFamily="34" charset="0"/>
              <a:buChar char="•"/>
            </a:pPr>
            <a:r>
              <a:rPr lang="en-GB" dirty="0" smtClean="0"/>
              <a:t>iPhone (2007)</a:t>
            </a:r>
          </a:p>
          <a:p>
            <a:pPr marL="285750" indent="-285750">
              <a:buFont typeface="Arial" panose="020B0604020202020204" pitchFamily="34" charset="0"/>
              <a:buChar char="•"/>
            </a:pPr>
            <a:endParaRPr lang="en-GB" dirty="0" smtClean="0"/>
          </a:p>
        </p:txBody>
      </p:sp>
      <p:pic>
        <p:nvPicPr>
          <p:cNvPr id="5124" name="Picture 4" descr="http://i.kinja-img.com/gawker-media/image/upload/s--3-qlaTDT--/c_scale,fl_progressive,q_80,w_800/18kx87ru9c3brjpg.jpg"/>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889" b="98889" l="21000" r="77375"/>
                    </a14:imgEffect>
                  </a14:imgLayer>
                </a14:imgProps>
              </a:ext>
              <a:ext uri="{28A0092B-C50C-407E-A947-70E740481C1C}">
                <a14:useLocalDpi xmlns:a14="http://schemas.microsoft.com/office/drawing/2010/main" val="0"/>
              </a:ext>
            </a:extLst>
          </a:blip>
          <a:srcRect/>
          <a:stretch>
            <a:fillRect/>
          </a:stretch>
        </p:blipFill>
        <p:spPr bwMode="auto">
          <a:xfrm>
            <a:off x="5796137" y="2067517"/>
            <a:ext cx="3608353" cy="2029699"/>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6" descr="data:image/png;base64,iVBORw0KGgoAAAANSUhEUgAAAQMAAADCCAMAAAB6zFdcAAABFFBMVEX///8kHiAhHyAAAAAjHyAAi6r8/Pz+//4fHR4hGx0jISL49/iAgIAQDQ4qJCbo6OhOTE2WlpZubG0WExUbGRopJygHAAQbHBs5OTkbGBpFQ0QHBwcWFBXi4uLyvVf5///BwMHQ0NCmpqbn5+cAfaV2dna4uLjX19fExMSKiooAirT///hdXV0Ai62dnZ00MjMAjqMAhZ7i8vQUCQ1xbm9SUlLK7vRgp7aHusdiXl+h1NwAfp6kzNXe+fYnkaxKlakAf5iu4+J0r8MslaBMoq50rLS41+LW9fcAh5qIwND6uUnv1Zn24r32v0X/++rkyoHqvGH54a7mxof7+Nv02LDw0J7lv07+/uHyuFD68Mp3v8ZVs7zaZjWHAAASrUlEQVR4nO1cC3fbNrKmODRIgmL1IEXrQUUSXb1iWYwjK4nrbde7273ZbTdJ273dpnv///+4eBOUZPmRpHVUfD7HRwJJcPBhMJgZALIsAwMDAwMDAwMDAwMDAwMDAwMDAwMDAwMDAwMDAwMDAwMDAwMDAwMDA4M/PJDluuj3FuL3hms4OCUcnLq/txSfCoiA/Lv1ruBw1YD2bW1k3drA01/eHqwanEyqXbjcx4FrIfeXf33/7t2Pb93BbyfYb4Ogn41bAKHfWe/nwPr3u/fv3z95/9O/BwgdljYsAVLPtu2K395/49ufnnC8e4vc099GuN8IM7AZKl5rX+8Gpz8+ecMoePPkX9aBcdAHj3Pg23vmBRedfv8dV4P377+/3Xh+XqhJPXA6ezkY/PTdD4yDH568Oz0wDoLQqzAQDm6+i8wFPws9ePLke3dwWFMDSu/Ewan7q7AH3/3wK3coDgjH9p04sN6+e0+NwQ/vfzodHJpBOL6LHpCOd3/5+T9v3rz5D50aD0wNLPtOHBC/aPD21x9//t9f36Lg9LCmRsvy7sQBA+3/Q1MBhvtwQP4Gn46Ej2Zk7l3RJgd7KgjIKNhjC9CeZ+8gFtLu+ng2d9PpQbtq36UHN4gQDAaDm/wj/q4b3CyWnbhd3qA/m0wmw+nJ7bfeEUGwLcuOMsVBzKQ8mY5G09ruGgevvvnnjWMhqJ2c1Larl1f7+ySjDNWW9QgEvPVyKhI79GqtP8sa43q0mcEJJkOBSV/mgIJhNZ3Rj2gybvsrP29OAtYHtBNq2WXurTqty2W/pLWCA9vDgTUaYyZDklepDEVzXZpJHPz16uj6n4NTMkfIiYH3Lxo1LlurhDzXycfklSrpiHiU3c/WSUc0aTSvt9II1xt9TWmQdTImD1cEHLuTQN6oMbn7xykVqRd1YLhhkYegwCgmcnQBwvCSfFyGEHmO7/sRpBl/Ve0CoGN7pMxPYNHf4sCxvXZwCR0PY/KNPrmeam+jFLgvro7Orq5fD0gTpSysVeMUEt+ntfgV8iCMi25GVjCrtiCJMczol2UMvdj2bC9O4FLTtgyky847xMZ2HMIFaxk+pvEMdipRtaw71kXKYx07XlNJmkArtzFO0DRnYRBn1KPpIWRNICTVikIcEUYVCYqDbjvEhALxIO5AQ+fAQoOX50dPn179dYCswjAGWQ6RqFc8aEcwUXKOgHQHbUI6Jv3mJR4VA7N/KYwkj1VwHEerQzQtBErTvOfx9jihblSIBsbiPgyZxW7kX71wDvySrC0hmlEFDxeF5C4oOllyYHuerT1IAGP1Ttro19dHR2dnZ+dfByybRkdB0ADwnbL87MmJknRFvxMxvTbpJ/EGgWMQRmIOlRIkB705vdoHIZYDumoiawZY3AhM86Yga+YdXnCAoTEGjLX2UapaGxxUCtEKWWCu9IB0/ldXZ2eEheu/nIqMIsp6vWNc2QEspCUUXna4bnutPLTLwMdddtcMpKy88dimrBLNBD5acl9cDjXNJHVXQzFy0ibXyWPZfxWHdQZvlEM/hqHgsSILCaUqi+x5JfEdpyDCJ/0pDJd7OnhJKTg6+vK/xDqywgnhXb9dYzBSyclGiHmh45UZpg/y0dD1HPm4xy1cRMW2wyqvpLES98ftEgctXzI+5EVtrf+K5mqqVfrkr+a7OZDk8W++Ewjz555+fcUoOHr6twHnAFnrVHFNh4ONsWqjVHNGlEaRXZEDh8oSzpkaKDHDdjatnYyyCwwRMWUnvAP6IC5LxeAYgajJS0VTFrHWEGL7CXiXy5Z3aFks21dkkXUOfACnQ2wclk0hQgrz5764Fhz847nF7QEdqQ6z4cQMkqkhJIZXPpgsxYPTMgfE2pPmCalwvCDVjCMpZtSU7QtmCwA+DRAe2r64n+ql4mAeCg6ouWVopkVToEvpzFI6oQgOYqhn0/6sGwuJ/HybA3/VympBMG0S8yE7Kwyk5n11zjk4u36hpgUyIh2MvRAW5IXkSWJ4xIPRhbjlhBpCyUEM7flk0pT9ats5He6emK7sMND8zGmzL1/NBgO9v7PQOGh74l1ifrGscSibsspnnL4lKA4SViZsLGtvLGs7VhwkTTHrLUF2p8NnHRo7vzo/EyT8SXKAAjZswzmV1qXyjyPxIJGW31TT9ADaQ0Qjr7lsEyamOQBbtMVfK+tjlcKSPjjcyHlh4SqK6cLBPpZNkUbSiZoB11T6esEBVOl3Wm9b9Irf2+TACQsXpCnUzLbTteDAenkkcPZfmT+gfkcK84CLTb9P5RiNu6L+QHHgCYeDuMWkTdyEfEGllDOr39Xnfx1d1eUzVcaMLeUxnG9xACriCGIx7aVVFQYtUiERyLtiyYFmcERTHDX1ksnx2zPBwdP/0xaf62s9ELCCnqPa425wkCqnwaIWhxWWOKCT1e5oZJnIIVb0UzfGfCKF/jYHfeXItjh9uNdQvnlzi4PjHRxY7VhwgDnzrjt4pjj41lIcoFpQihUDvMVBIkdfq+jltmcrDgLFAVHOTNZb5qAv7/GlX4NOpM+jTZgFB0VT2kIPeoVv0ZSObSJLdumBGNeUA2Lg6Rh2n58/PRccPNvVW4IJ7G9x4G1zUI8VB8jK1YxGpsNWdSaHso6uqNZWrmKW8LnWCzN1l8aBkrAdOw/kYJnIsdBhDrN7+vxacXA+uDGf6LY69+ZgHKnBQJsEUG+M2ADUiODyUCGXsoqOcCo1sXdywGedB3CQcfeVmF3uSBAOrtRYOH++kUgJplm1WW+3Wq3c3h4Lt3EwUxODHBIrgMVEG2RIuEn0Wp2F9CgQBY6agG7i4PihejBRUYxYjnZffPns6GyLAyJmkK2Jg7SKfAb12H4OOoU9IIp+XCmDhAoxhHM90yIHQyWplQTUwrNPyIGzjwMSOYZAfLHKJu7DwQj88sMOZqFDa2pJd0ENhopwFReplFpj6pNx4KMdHAgCrGmLuIFYudZ35iDWOSBvK5MgYufjsK95ROIa8acRnUwE7cQfLcblp+OAl+zigPRgrAXqD9QDMp5GOfi6TRDBdZwXnVxnxpa4ijEtG0pPlqWnPjkHDjdN2xy4Vj/x9LwEvftBekBTETaE/saQIELO1eygZirSapfMJfxemgQt8Mk4yHlu98WXZzxeOCeB4ynvvnpUiLuikWoRN97HHvDU7LDapTV0SmkpMtrFqocKoFlWQaYOwlKK8eNykCkOOjxgcF8XHEibOIIvZM9FUB32STxz0nsQB/JKf9ggk4yncSCDZcRnBppI6Wp+I4z0WfojcyDNcGXFY3qkOHgmxgIidamb1kIllfN/z7GgIZjkRRqgSPVwkRzuFE3Ea/x2yWP9uBw0Cg5EsPf1lTAH50+PhJ/Yk1rgV6SgJ3fkYFMPJPiCxGIl3x5dygt8ZmBR3IQ01pHCfTo9UHmAisjVUQ6OBAff8G1parpioiDBgaTlHhxsLdCh1BNxJfECFeqxaPjYYqmgUsj4YRzsjBulW+bYohR9/Y1MoTz7M9+9PpL+tK0SOVqA1xUl9x4LFJepuB5pHGQ9OQACsbbi1a2Pw0FuqwfVXTWpjE7M2+KiwZ8VBy95F89USqzI+9+Vg0IPSFk23ORgLDlYjYvCE+AThp+MQIRLWTnAfDAHl6nOAU8YK8fNScSjSKbWj87OX21wgAs9mErfJVrv5UCLmVBwDIuRpUdINMXIrn/BI3feDdaiw6WKmil3S2BjgfrBHMhp0EkyIYhI5PLaRJrIdV9dSQ5EPnGk9CBR/aFyaWTivqs9yADHsJ5oC7AZyHVBbWUJoaGsXFCQXlplPJiDmuTAloulqMjPErvsCsG+Uhy84Lm0vrIHsVT8IufPvLk7cRDElPAOfFEdiddnCVd6BxcVM8QiA82zY7YeMn4QB8gah4J1J0zHk9mwkUtrwKwdF3xwShxFub4Q0E0ICMl1QNLijK/CT1tiRdHL5QtvtYmZnOtJAFqvLpfVPJEWqtxKZC17WmBi60nmD+WgpjSvQrM4kCi33ekpk1SsM53RdSbKgbUIVajAUvC1uVza1YS/1SbG0i20sdcJkyT01E45ZVS4oEW0yG6PxtbH4gCx5TBeOV0Sx4WnGuMimUONIncQ/u6KRPoQZGq0Yid2vQ09j62qEyN5oV54mx5kKotkF+AFvr+5H2beU7JVsJZn/0AOKBqwvWpKZSjsPcWfuCJc/486yJIrDkic0/FlCzCsC7fnNj1oQnQDB5Hf3+hoFGiJBs/epOBDOAisJcTbHPjERZSRKWk2jRgoB/8gQ0GUTtU6mt4ID5ro7hxY0yaJmpnk4k++vb61K4qqrBoN4XzzsuTAtqFY9Gjz3QGOzoFYX/CTEsUznJSCdx/baTjSvbBBMPiWbsE4+7tb7FOawLFd0R6ki88hsw23cKDnVK1aowUrv4iYHcf3Ez/b3spGmL0AeV9pQ4bgACKKNNUchzxkZfqummaSpqwQdC+d7ihxIGJ9QeETI90sdQMaoOAv18RNun5dbNxH1qilp8HIgEigWivJHkDK37jCRWE3jHihL/btjao5McZRJ/bjThRCUs+C7TCCbf+qiqHj55tXLWt52eRYFLKPRdFlsQzRULfpb6ByBJOLltzlleR0GbXUlMEpsYpXZ1evBsVRV/rUskVl932fyg7dpXQ21YPyhc1mUVjdUdYfNprrbru7bjaGN25QRGrZbdW46Z4PAzoZTbIsm4y2ZUD0hOvrl2xH1saV0bJZb+ft+uV88gGbK8tLVzceKQ5k/nbTT/5YUNq3vZY2YEccB88Hew/DujctHN8O11JL7vuOBnDP3qnE9Ye+6BYx9rx7wCWk2HxK/P0GIEOPWx9n20/+owBZVe7GOxgerHCfN1CxwrbDOfgjwEXFykop5/UHAVP8YC53fDnF9pvHCdcSJvJGM+nuvboDdC7qN1YqwXfcu/GMwKOAatuuSbRwf+/XjbVGHcLCKd/MIz4+1GZZYzkZ7e6qYJQ1GtnsfsMZ1SDVQvpV8/ZHfj+Qvh/SHRkJcZs7LHBApYujJrkYhglAfXKPngy0LAOJeOuP+RdJkFVbQMd3+MbxEDZc+mAMqe3wsKwD3f7uSnZWLLfYOSSmvgge8Ugg/Xwc0r2XHRKrMkemHJitgW6EJtEVG9hRuh383gyedfQdwI/cQeyHNC8AvXWz2QV6qKS3VrYxsOgpCg+g1e3mCc1W+E6wN/goAbVjhwT0rZ0x9SNCQLPKYT5h1vCEnadJxlJkNCUUxHF2QpMAtSwPnUq4lRTdgwlAXqW5vcfMALIuQhvDGEkx+3ms77Zvpjhuq/kgWIQVD2p314PghonmMYEe38I2VLWOonrhtWReGjyvp5nBoOX7kG3WcnP1yFLnHR8x1jFd/SrkRIhur5ftHIGdarrvEuVeTx+1Yj8Afaj4UTkHaS3Bk3m/CTjlmD/YWh74/DFf6TtnKIiHBJjmf6n/nPXkdg7t+qEh9yuw5fbMQ5r8ZBxAhS5sa6HSox/c94RLd+H43a3yEdBd1uJTp36AXa9jCJVVdasUhcRnDmjn06MaauP9QQJZjbCynedE1qIjT+iuYzJ1juloQduJ2UMAPYlRKS/RcsxXjjCFIxotRLCYHGoaDFnrTmVXki9L2B4flhNmezY60Ksv7xMtfTZgW5hghzc7gYo6qd1kJ2/ZomTe6B/exGBhz093cDADbV91Q6yy02VvuNzcXfD5w3d8e4sDelhJPztam6eQepjttYkgOzRNIHrg7dQDnQPiOc7GsdQGeOQZ8nvCtVq7x8IQ9DUhHlCN5jmENKd2WIuGrlX3988LZYyqkPoOTg9JD+hGp127Y5h/sO060TWT+urgVo9JdLQZF1I0O84OauhCFOrGdvyoVwruCcTihR2LwZ6vfkZiE3T3+Y5NRZ8t6G7XXXFjf2epQDu2t/cYftZo+z5suT0kkhKJlR0/G3cZ7dhn+VmjsWLBc7mdsVdYyv5m5HwZ29g6KNBjJpuJpAxsr815ObkAahh0inLPOyR7QNFMcVr63fpSXhl6mARPQZF0Fpnmw8IUbAx6KinI42J9odEjfAy1q6jr4QPzDyy6ZZqTIFpd66baWZOAMOSxZBr/scdgkWD7ke8neQACOtnx30AiDCx7hIJecTR/SY+KQDej62uo34hT8u0A84snOKWdbV+Ox+swsTEO69pJrXVCfx2MLTxjetwDh+sDi50tdh437zn0tzRXcv+BrusB3X+A6fEUfsi/1z24kWCxvbRjiBwOP9xIkiA0hzQWV52O/pOjBwTa4mlT7P9vzTe3SxA9mavjAc0dSejDQTAaTobD6e5eRv3ZhFweHWqCnUPzgravIaTOjB6cOTQwMDAwMDAwMDAwMDAwMDAwMDAwMDAwMDAwMDAwMDAwMDAwMDAwMDAwMDB4ZPh/Cbd5NmdRuAc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AutoShape 8" descr="data:image/png;base64,iVBORw0KGgoAAAANSUhEUgAAAQMAAADCCAMAAAB6zFdcAAABFFBMVEX///8kHiAhHyAAAAAjHyAAi6r8/Pz+//4fHR4hGx0jISL49/iAgIAQDQ4qJCbo6OhOTE2WlpZubG0WExUbGRopJygHAAQbHBs5OTkbGBpFQ0QHBwcWFBXi4uLyvVf5///BwMHQ0NCmpqbn5+cAfaV2dna4uLjX19fExMSKiooAirT///hdXV0Ai62dnZ00MjMAjqMAhZ7i8vQUCQ1xbm9SUlLK7vRgp7aHusdiXl+h1NwAfp6kzNXe+fYnkaxKlakAf5iu4+J0r8MslaBMoq50rLS41+LW9fcAh5qIwND6uUnv1Zn24r32v0X/++rkyoHqvGH54a7mxof7+Nv02LDw0J7lv07+/uHyuFD68Mp3v8ZVs7zaZjWHAAASrUlEQVR4nO1cC3fbNrKmODRIgmL1IEXrQUUSXb1iWYwjK4nrbde7273ZbTdJ273dpnv///+4eBOUZPmRpHVUfD7HRwJJcPBhMJgZALIsAwMDAwMDAwMDAwMDAwMDAwMDAwMDAwMDAwMDAwMDAwMDAwMDAwMDA4M/PJDluuj3FuL3hms4OCUcnLq/txSfCoiA/Lv1ruBw1YD2bW1k3drA01/eHqwanEyqXbjcx4FrIfeXf33/7t2Pb93BbyfYb4Ogn41bAKHfWe/nwPr3u/fv3z95/9O/BwgdljYsAVLPtu2K395/49ufnnC8e4vc099GuN8IM7AZKl5rX+8Gpz8+ecMoePPkX9aBcdAHj3Pg23vmBRedfv8dV4P377+/3Xh+XqhJPXA6ezkY/PTdD4yDH568Oz0wDoLQqzAQDm6+i8wFPws9ePLke3dwWFMDSu/Ewan7q7AH3/3wK3coDgjH9p04sN6+e0+NwQ/vfzodHJpBOL6LHpCOd3/5+T9v3rz5D50aD0wNLPtOHBC/aPD21x9//t9f36Lg9LCmRsvy7sQBA+3/Q1MBhvtwQP4Gn46Ej2Zk7l3RJgd7KgjIKNhjC9CeZ+8gFtLu+ng2d9PpQbtq36UHN4gQDAaDm/wj/q4b3CyWnbhd3qA/m0wmw+nJ7bfeEUGwLcuOMsVBzKQ8mY5G09ruGgevvvnnjWMhqJ2c1Larl1f7+ySjDNWW9QgEvPVyKhI79GqtP8sa43q0mcEJJkOBSV/mgIJhNZ3Rj2gybvsrP29OAtYHtBNq2WXurTqty2W/pLWCA9vDgTUaYyZDklepDEVzXZpJHPz16uj6n4NTMkfIiYH3Lxo1LlurhDzXycfklSrpiHiU3c/WSUc0aTSvt9II1xt9TWmQdTImD1cEHLuTQN6oMbn7xykVqRd1YLhhkYegwCgmcnQBwvCSfFyGEHmO7/sRpBl/Ve0CoGN7pMxPYNHf4sCxvXZwCR0PY/KNPrmeam+jFLgvro7Orq5fD0gTpSysVeMUEt+ntfgV8iCMi25GVjCrtiCJMczol2UMvdj2bC9O4FLTtgyky847xMZ2HMIFaxk+pvEMdipRtaw71kXKYx07XlNJmkArtzFO0DRnYRBn1KPpIWRNICTVikIcEUYVCYqDbjvEhALxIO5AQ+fAQoOX50dPn179dYCswjAGWQ6RqFc8aEcwUXKOgHQHbUI6Jv3mJR4VA7N/KYwkj1VwHEerQzQtBErTvOfx9jihblSIBsbiPgyZxW7kX71wDvySrC0hmlEFDxeF5C4oOllyYHuerT1IAGP1Ttro19dHR2dnZ+dfByybRkdB0ADwnbL87MmJknRFvxMxvTbpJ/EGgWMQRmIOlRIkB705vdoHIZYDumoiawZY3AhM86Yga+YdXnCAoTEGjLX2UapaGxxUCtEKWWCu9IB0/ldXZ2eEheu/nIqMIsp6vWNc2QEspCUUXna4bnutPLTLwMdddtcMpKy88dimrBLNBD5acl9cDjXNJHVXQzFy0ibXyWPZfxWHdQZvlEM/hqHgsSILCaUqi+x5JfEdpyDCJ/0pDJd7OnhJKTg6+vK/xDqywgnhXb9dYzBSyclGiHmh45UZpg/y0dD1HPm4xy1cRMW2wyqvpLES98ftEgctXzI+5EVtrf+K5mqqVfrkr+a7OZDk8W++Ewjz555+fcUoOHr6twHnAFnrVHFNh4ONsWqjVHNGlEaRXZEDh8oSzpkaKDHDdjatnYyyCwwRMWUnvAP6IC5LxeAYgajJS0VTFrHWEGL7CXiXy5Z3aFks21dkkXUOfACnQ2wclk0hQgrz5764Fhz847nF7QEdqQ6z4cQMkqkhJIZXPpgsxYPTMgfE2pPmCalwvCDVjCMpZtSU7QtmCwA+DRAe2r64n+ql4mAeCg6ouWVopkVToEvpzFI6oQgOYqhn0/6sGwuJ/HybA3/VympBMG0S8yE7Kwyk5n11zjk4u36hpgUyIh2MvRAW5IXkSWJ4xIPRhbjlhBpCyUEM7flk0pT9ats5He6emK7sMND8zGmzL1/NBgO9v7PQOGh74l1ifrGscSibsspnnL4lKA4SViZsLGtvLGs7VhwkTTHrLUF2p8NnHRo7vzo/EyT8SXKAAjZswzmV1qXyjyPxIJGW31TT9ADaQ0Qjr7lsEyamOQBbtMVfK+tjlcKSPjjcyHlh4SqK6cLBPpZNkUbSiZoB11T6esEBVOl3Wm9b9Irf2+TACQsXpCnUzLbTteDAenkkcPZfmT+gfkcK84CLTb9P5RiNu6L+QHHgCYeDuMWkTdyEfEGllDOr39Xnfx1d1eUzVcaMLeUxnG9xACriCGIx7aVVFQYtUiERyLtiyYFmcERTHDX1ksnx2zPBwdP/0xaf62s9ELCCnqPa425wkCqnwaIWhxWWOKCT1e5oZJnIIVb0UzfGfCKF/jYHfeXItjh9uNdQvnlzi4PjHRxY7VhwgDnzrjt4pjj41lIcoFpQihUDvMVBIkdfq+jltmcrDgLFAVHOTNZb5qAv7/GlX4NOpM+jTZgFB0VT2kIPeoVv0ZSObSJLdumBGNeUA2Lg6Rh2n58/PRccPNvVW4IJ7G9x4G1zUI8VB8jK1YxGpsNWdSaHso6uqNZWrmKW8LnWCzN1l8aBkrAdOw/kYJnIsdBhDrN7+vxacXA+uDGf6LY69+ZgHKnBQJsEUG+M2ADUiODyUCGXsoqOcCo1sXdywGedB3CQcfeVmF3uSBAOrtRYOH++kUgJplm1WW+3Wq3c3h4Lt3EwUxODHBIrgMVEG2RIuEn0Wp2F9CgQBY6agG7i4PihejBRUYxYjnZffPns6GyLAyJmkK2Jg7SKfAb12H4OOoU9IIp+XCmDhAoxhHM90yIHQyWplQTUwrNPyIGzjwMSOYZAfLHKJu7DwQj88sMOZqFDa2pJd0ENhopwFReplFpj6pNx4KMdHAgCrGmLuIFYudZ35iDWOSBvK5MgYufjsK95ROIa8acRnUwE7cQfLcblp+OAl+zigPRgrAXqD9QDMp5GOfi6TRDBdZwXnVxnxpa4ijEtG0pPlqWnPjkHDjdN2xy4Vj/x9LwEvftBekBTETaE/saQIELO1eygZirSapfMJfxemgQt8Mk4yHlu98WXZzxeOCeB4ynvvnpUiLuikWoRN97HHvDU7LDapTV0SmkpMtrFqocKoFlWQaYOwlKK8eNykCkOOjxgcF8XHEibOIIvZM9FUB32STxz0nsQB/JKf9ggk4yncSCDZcRnBppI6Wp+I4z0WfojcyDNcGXFY3qkOHgmxgIidamb1kIllfN/z7GgIZjkRRqgSPVwkRzuFE3Ea/x2yWP9uBw0Cg5EsPf1lTAH50+PhJ/Yk1rgV6SgJ3fkYFMPJPiCxGIl3x5dygt8ZmBR3IQ01pHCfTo9UHmAisjVUQ6OBAff8G1parpioiDBgaTlHhxsLdCh1BNxJfECFeqxaPjYYqmgUsj4YRzsjBulW+bYohR9/Y1MoTz7M9+9PpL+tK0SOVqA1xUl9x4LFJepuB5pHGQ9OQACsbbi1a2Pw0FuqwfVXTWpjE7M2+KiwZ8VBy95F89USqzI+9+Vg0IPSFk23ORgLDlYjYvCE+AThp+MQIRLWTnAfDAHl6nOAU8YK8fNScSjSKbWj87OX21wgAs9mErfJVrv5UCLmVBwDIuRpUdINMXIrn/BI3feDdaiw6WKmil3S2BjgfrBHMhp0EkyIYhI5PLaRJrIdV9dSQ5EPnGk9CBR/aFyaWTivqs9yADHsJ5oC7AZyHVBbWUJoaGsXFCQXlplPJiDmuTAloulqMjPErvsCsG+Uhy84Lm0vrIHsVT8IufPvLk7cRDElPAOfFEdiddnCVd6BxcVM8QiA82zY7YeMn4QB8gah4J1J0zHk9mwkUtrwKwdF3xwShxFub4Q0E0ICMl1QNLijK/CT1tiRdHL5QtvtYmZnOtJAFqvLpfVPJEWqtxKZC17WmBi60nmD+WgpjSvQrM4kCi33ekpk1SsM53RdSbKgbUIVajAUvC1uVza1YS/1SbG0i20sdcJkyT01E45ZVS4oEW0yG6PxtbH4gCx5TBeOV0Sx4WnGuMimUONIncQ/u6KRPoQZGq0Yid2vQ09j62qEyN5oV54mx5kKotkF+AFvr+5H2beU7JVsJZn/0AOKBqwvWpKZSjsPcWfuCJc/486yJIrDkic0/FlCzCsC7fnNj1oQnQDB5Hf3+hoFGiJBs/epOBDOAisJcTbHPjERZSRKWk2jRgoB/8gQ0GUTtU6mt4ID5ro7hxY0yaJmpnk4k++vb61K4qqrBoN4XzzsuTAtqFY9Gjz3QGOzoFYX/CTEsUznJSCdx/baTjSvbBBMPiWbsE4+7tb7FOawLFd0R6ki88hsw23cKDnVK1aowUrv4iYHcf3Ez/b3spGmL0AeV9pQ4bgACKKNNUchzxkZfqummaSpqwQdC+d7ihxIGJ9QeETI90sdQMaoOAv18RNun5dbNxH1qilp8HIgEigWivJHkDK37jCRWE3jHihL/btjao5McZRJ/bjThRCUs+C7TCCbf+qiqHj55tXLWt52eRYFLKPRdFlsQzRULfpb6ByBJOLltzlleR0GbXUlMEpsYpXZ1evBsVRV/rUskVl932fyg7dpXQ21YPyhc1mUVjdUdYfNprrbru7bjaGN25QRGrZbdW46Z4PAzoZTbIsm4y2ZUD0hOvrl2xH1saV0bJZb+ft+uV88gGbK8tLVzceKQ5k/nbTT/5YUNq3vZY2YEccB88Hew/DujctHN8O11JL7vuOBnDP3qnE9Ye+6BYx9rx7wCWk2HxK/P0GIEOPWx9n20/+owBZVe7GOxgerHCfN1CxwrbDOfgjwEXFykop5/UHAVP8YC53fDnF9pvHCdcSJvJGM+nuvboDdC7qN1YqwXfcu/GMwKOAatuuSbRwf+/XjbVGHcLCKd/MIz4+1GZZYzkZ7e6qYJQ1GtnsfsMZ1SDVQvpV8/ZHfj+Qvh/SHRkJcZs7LHBApYujJrkYhglAfXKPngy0LAOJeOuP+RdJkFVbQMd3+MbxEDZc+mAMqe3wsKwD3f7uSnZWLLfYOSSmvgge8Ugg/Xwc0r2XHRKrMkemHJitgW6EJtEVG9hRuh383gyedfQdwI/cQeyHNC8AvXWz2QV6qKS3VrYxsOgpCg+g1e3mCc1W+E6wN/goAbVjhwT0rZ0x9SNCQLPKYT5h1vCEnadJxlJkNCUUxHF2QpMAtSwPnUq4lRTdgwlAXqW5vcfMALIuQhvDGEkx+3ms77Zvpjhuq/kgWIQVD2p314PghonmMYEe38I2VLWOonrhtWReGjyvp5nBoOX7kG3WcnP1yFLnHR8x1jFd/SrkRIhur5ftHIGdarrvEuVeTx+1Yj8Afaj4UTkHaS3Bk3m/CTjlmD/YWh74/DFf6TtnKIiHBJjmf6n/nPXkdg7t+qEh9yuw5fbMQ5r8ZBxAhS5sa6HSox/c94RLd+H43a3yEdBd1uJTp36AXa9jCJVVdasUhcRnDmjn06MaauP9QQJZjbCynedE1qIjT+iuYzJ1juloQduJ2UMAPYlRKS/RcsxXjjCFIxotRLCYHGoaDFnrTmVXki9L2B4flhNmezY60Ksv7xMtfTZgW5hghzc7gYo6qd1kJ2/ZomTe6B/exGBhz093cDADbV91Q6yy02VvuNzcXfD5w3d8e4sDelhJPztam6eQepjttYkgOzRNIHrg7dQDnQPiOc7GsdQGeOQZ8nvCtVq7x8IQ9DUhHlCN5jmENKd2WIuGrlX3988LZYyqkPoOTg9JD+hGp127Y5h/sO060TWT+urgVo9JdLQZF1I0O84OauhCFOrGdvyoVwruCcTihR2LwZ6vfkZiE3T3+Y5NRZ8t6G7XXXFjf2epQDu2t/cYftZo+z5suT0kkhKJlR0/G3cZ7dhn+VmjsWLBc7mdsVdYyv5m5HwZ29g6KNBjJpuJpAxsr815ObkAahh0inLPOyR7QNFMcVr63fpSXhl6mARPQZF0Fpnmw8IUbAx6KinI42J9odEjfAy1q6jr4QPzDyy6ZZqTIFpd66baWZOAMOSxZBr/scdgkWD7ke8neQACOtnx30AiDCx7hIJecTR/SY+KQDej62uo34hT8u0A84snOKWdbV+Ox+swsTEO69pJrXVCfx2MLTxjetwDh+sDi50tdh437zn0tzRXcv+BrusB3X+A6fEUfsi/1z24kWCxvbRjiBwOP9xIkiA0hzQWV52O/pOjBwTa4mlT7P9vzTe3SxA9mavjAc0dSejDQTAaTobD6e5eRv3ZhFweHWqCnUPzgravIaTOjB6cOTQwMDAwMDAwMDAwMDAwMDAwMDAwMDAwMDAwMDAwMDAwMDAwMDAwMDAwMDB4ZPh/Cbd5NmdRuAc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10" descr="data:image/png;base64,iVBORw0KGgoAAAANSUhEUgAAAQMAAADCCAMAAAB6zFdcAAABFFBMVEX///8kHiAhHyAAAAAjHyAAi6r8/Pz+//4fHR4hGx0jISL49/iAgIAQDQ4qJCbo6OhOTE2WlpZubG0WExUbGRopJygHAAQbHBs5OTkbGBpFQ0QHBwcWFBXi4uLyvVf5///BwMHQ0NCmpqbn5+cAfaV2dna4uLjX19fExMSKiooAirT///hdXV0Ai62dnZ00MjMAjqMAhZ7i8vQUCQ1xbm9SUlLK7vRgp7aHusdiXl+h1NwAfp6kzNXe+fYnkaxKlakAf5iu4+J0r8MslaBMoq50rLS41+LW9fcAh5qIwND6uUnv1Zn24r32v0X/++rkyoHqvGH54a7mxof7+Nv02LDw0J7lv07+/uHyuFD68Mp3v8ZVs7zaZjWHAAASrUlEQVR4nO1cC3fbNrKmODRIgmL1IEXrQUUSXb1iWYwjK4nrbde7273ZbTdJ273dpnv///+4eBOUZPmRpHVUfD7HRwJJcPBhMJgZALIsAwMDAwMDAwMDAwMDAwMDAwMDAwMDAwMDAwMDAwMDAwMDAwMDAwMDA4M/PJDluuj3FuL3hms4OCUcnLq/txSfCoiA/Lv1ruBw1YD2bW1k3drA01/eHqwanEyqXbjcx4FrIfeXf33/7t2Pb93BbyfYb4Ogn41bAKHfWe/nwPr3u/fv3z95/9O/BwgdljYsAVLPtu2K395/49ufnnC8e4vc099GuN8IM7AZKl5rX+8Gpz8+ecMoePPkX9aBcdAHj3Pg23vmBRedfv8dV4P377+/3Xh+XqhJPXA6ezkY/PTdD4yDH568Oz0wDoLQqzAQDm6+i8wFPws9ePLke3dwWFMDSu/Ewan7q7AH3/3wK3coDgjH9p04sN6+e0+NwQ/vfzodHJpBOL6LHpCOd3/5+T9v3rz5D50aD0wNLPtOHBC/aPD21x9//t9f36Lg9LCmRsvy7sQBA+3/Q1MBhvtwQP4Gn46Ej2Zk7l3RJgd7KgjIKNhjC9CeZ+8gFtLu+ng2d9PpQbtq36UHN4gQDAaDm/wj/q4b3CyWnbhd3qA/m0wmw+nJ7bfeEUGwLcuOMsVBzKQ8mY5G09ruGgevvvnnjWMhqJ2c1Larl1f7+ySjDNWW9QgEvPVyKhI79GqtP8sa43q0mcEJJkOBSV/mgIJhNZ3Rj2gybvsrP29OAtYHtBNq2WXurTqty2W/pLWCA9vDgTUaYyZDklepDEVzXZpJHPz16uj6n4NTMkfIiYH3Lxo1LlurhDzXycfklSrpiHiU3c/WSUc0aTSvt9II1xt9TWmQdTImD1cEHLuTQN6oMbn7xykVqRd1YLhhkYegwCgmcnQBwvCSfFyGEHmO7/sRpBl/Ve0CoGN7pMxPYNHf4sCxvXZwCR0PY/KNPrmeam+jFLgvro7Orq5fD0gTpSysVeMUEt+ntfgV8iCMi25GVjCrtiCJMczol2UMvdj2bC9O4FLTtgyky847xMZ2HMIFaxk+pvEMdipRtaw71kXKYx07XlNJmkArtzFO0DRnYRBn1KPpIWRNICTVikIcEUYVCYqDbjvEhALxIO5AQ+fAQoOX50dPn179dYCswjAGWQ6RqFc8aEcwUXKOgHQHbUI6Jv3mJR4VA7N/KYwkj1VwHEerQzQtBErTvOfx9jihblSIBsbiPgyZxW7kX71wDvySrC0hmlEFDxeF5C4oOllyYHuerT1IAGP1Ttro19dHR2dnZ+dfByybRkdB0ADwnbL87MmJknRFvxMxvTbpJ/EGgWMQRmIOlRIkB705vdoHIZYDumoiawZY3AhM86Yga+YdXnCAoTEGjLX2UapaGxxUCtEKWWCu9IB0/ldXZ2eEheu/nIqMIsp6vWNc2QEspCUUXna4bnutPLTLwMdddtcMpKy88dimrBLNBD5acl9cDjXNJHVXQzFy0ibXyWPZfxWHdQZvlEM/hqHgsSILCaUqi+x5JfEdpyDCJ/0pDJd7OnhJKTg6+vK/xDqywgnhXb9dYzBSyclGiHmh45UZpg/y0dD1HPm4xy1cRMW2wyqvpLES98ftEgctXzI+5EVtrf+K5mqqVfrkr+a7OZDk8W++Ewjz555+fcUoOHr6twHnAFnrVHFNh4ONsWqjVHNGlEaRXZEDh8oSzpkaKDHDdjatnYyyCwwRMWUnvAP6IC5LxeAYgajJS0VTFrHWEGL7CXiXy5Z3aFks21dkkXUOfACnQ2wclk0hQgrz5764Fhz847nF7QEdqQ6z4cQMkqkhJIZXPpgsxYPTMgfE2pPmCalwvCDVjCMpZtSU7QtmCwA+DRAe2r64n+ql4mAeCg6ouWVopkVToEvpzFI6oQgOYqhn0/6sGwuJ/HybA3/VympBMG0S8yE7Kwyk5n11zjk4u36hpgUyIh2MvRAW5IXkSWJ4xIPRhbjlhBpCyUEM7flk0pT9ats5He6emK7sMND8zGmzL1/NBgO9v7PQOGh74l1ifrGscSibsspnnL4lKA4SViZsLGtvLGs7VhwkTTHrLUF2p8NnHRo7vzo/EyT8SXKAAjZswzmV1qXyjyPxIJGW31TT9ADaQ0Qjr7lsEyamOQBbtMVfK+tjlcKSPjjcyHlh4SqK6cLBPpZNkUbSiZoB11T6esEBVOl3Wm9b9Irf2+TACQsXpCnUzLbTteDAenkkcPZfmT+gfkcK84CLTb9P5RiNu6L+QHHgCYeDuMWkTdyEfEGllDOr39Xnfx1d1eUzVcaMLeUxnG9xACriCGIx7aVVFQYtUiERyLtiyYFmcERTHDX1ksnx2zPBwdP/0xaf62s9ELCCnqPa425wkCqnwaIWhxWWOKCT1e5oZJnIIVb0UzfGfCKF/jYHfeXItjh9uNdQvnlzi4PjHRxY7VhwgDnzrjt4pjj41lIcoFpQihUDvMVBIkdfq+jltmcrDgLFAVHOTNZb5qAv7/GlX4NOpM+jTZgFB0VT2kIPeoVv0ZSObSJLdumBGNeUA2Lg6Rh2n58/PRccPNvVW4IJ7G9x4G1zUI8VB8jK1YxGpsNWdSaHso6uqNZWrmKW8LnWCzN1l8aBkrAdOw/kYJnIsdBhDrN7+vxacXA+uDGf6LY69+ZgHKnBQJsEUG+M2ADUiODyUCGXsoqOcCo1sXdywGedB3CQcfeVmF3uSBAOrtRYOH++kUgJplm1WW+3Wq3c3h4Lt3EwUxODHBIrgMVEG2RIuEn0Wp2F9CgQBY6agG7i4PihejBRUYxYjnZffPns6GyLAyJmkK2Jg7SKfAb12H4OOoU9IIp+XCmDhAoxhHM90yIHQyWplQTUwrNPyIGzjwMSOYZAfLHKJu7DwQj88sMOZqFDa2pJd0ENhopwFReplFpj6pNx4KMdHAgCrGmLuIFYudZ35iDWOSBvK5MgYufjsK95ROIa8acRnUwE7cQfLcblp+OAl+zigPRgrAXqD9QDMp5GOfi6TRDBdZwXnVxnxpa4ijEtG0pPlqWnPjkHDjdN2xy4Vj/x9LwEvftBekBTETaE/saQIELO1eygZirSapfMJfxemgQt8Mk4yHlu98WXZzxeOCeB4ynvvnpUiLuikWoRN97HHvDU7LDapTV0SmkpMtrFqocKoFlWQaYOwlKK8eNykCkOOjxgcF8XHEibOIIvZM9FUB32STxz0nsQB/JKf9ggk4yncSCDZcRnBppI6Wp+I4z0WfojcyDNcGXFY3qkOHgmxgIidamb1kIllfN/z7GgIZjkRRqgSPVwkRzuFE3Ea/x2yWP9uBw0Cg5EsPf1lTAH50+PhJ/Yk1rgV6SgJ3fkYFMPJPiCxGIl3x5dygt8ZmBR3IQ01pHCfTo9UHmAisjVUQ6OBAff8G1parpioiDBgaTlHhxsLdCh1BNxJfECFeqxaPjYYqmgUsj4YRzsjBulW+bYohR9/Y1MoTz7M9+9PpL+tK0SOVqA1xUl9x4LFJepuB5pHGQ9OQACsbbi1a2Pw0FuqwfVXTWpjE7M2+KiwZ8VBy95F89USqzI+9+Vg0IPSFk23ORgLDlYjYvCE+AThp+MQIRLWTnAfDAHl6nOAU8YK8fNScSjSKbWj87OX21wgAs9mErfJVrv5UCLmVBwDIuRpUdINMXIrn/BI3feDdaiw6WKmil3S2BjgfrBHMhp0EkyIYhI5PLaRJrIdV9dSQ5EPnGk9CBR/aFyaWTivqs9yADHsJ5oC7AZyHVBbWUJoaGsXFCQXlplPJiDmuTAloulqMjPErvsCsG+Uhy84Lm0vrIHsVT8IufPvLk7cRDElPAOfFEdiddnCVd6BxcVM8QiA82zY7YeMn4QB8gah4J1J0zHk9mwkUtrwKwdF3xwShxFub4Q0E0ICMl1QNLijK/CT1tiRdHL5QtvtYmZnOtJAFqvLpfVPJEWqtxKZC17WmBi60nmD+WgpjSvQrM4kCi33ekpk1SsM53RdSbKgbUIVajAUvC1uVza1YS/1SbG0i20sdcJkyT01E45ZVS4oEW0yG6PxtbH4gCx5TBeOV0Sx4WnGuMimUONIncQ/u6KRPoQZGq0Yid2vQ09j62qEyN5oV54mx5kKotkF+AFvr+5H2beU7JVsJZn/0AOKBqwvWpKZSjsPcWfuCJc/486yJIrDkic0/FlCzCsC7fnNj1oQnQDB5Hf3+hoFGiJBs/epOBDOAisJcTbHPjERZSRKWk2jRgoB/8gQ0GUTtU6mt4ID5ro7hxY0yaJmpnk4k++vb61K4qqrBoN4XzzsuTAtqFY9Gjz3QGOzoFYX/CTEsUznJSCdx/baTjSvbBBMPiWbsE4+7tb7FOawLFd0R6ki88hsw23cKDnVK1aowUrv4iYHcf3Ez/b3spGmL0AeV9pQ4bgACKKNNUchzxkZfqummaSpqwQdC+d7ihxIGJ9QeETI90sdQMaoOAv18RNun5dbNxH1qilp8HIgEigWivJHkDK37jCRWE3jHihL/btjao5McZRJ/bjThRCUs+C7TCCbf+qiqHj55tXLWt52eRYFLKPRdFlsQzRULfpb6ByBJOLltzlleR0GbXUlMEpsYpXZ1evBsVRV/rUskVl932fyg7dpXQ21YPyhc1mUVjdUdYfNprrbru7bjaGN25QRGrZbdW46Z4PAzoZTbIsm4y2ZUD0hOvrl2xH1saV0bJZb+ft+uV88gGbK8tLVzceKQ5k/nbTT/5YUNq3vZY2YEccB88Hew/DujctHN8O11JL7vuOBnDP3qnE9Ye+6BYx9rx7wCWk2HxK/P0GIEOPWx9n20/+owBZVe7GOxgerHCfN1CxwrbDOfgjwEXFykop5/UHAVP8YC53fDnF9pvHCdcSJvJGM+nuvboDdC7qN1YqwXfcu/GMwKOAatuuSbRwf+/XjbVGHcLCKd/MIz4+1GZZYzkZ7e6qYJQ1GtnsfsMZ1SDVQvpV8/ZHfj+Qvh/SHRkJcZs7LHBApYujJrkYhglAfXKPngy0LAOJeOuP+RdJkFVbQMd3+MbxEDZc+mAMqe3wsKwD3f7uSnZWLLfYOSSmvgge8Ugg/Xwc0r2XHRKrMkemHJitgW6EJtEVG9hRuh383gyedfQdwI/cQeyHNC8AvXWz2QV6qKS3VrYxsOgpCg+g1e3mCc1W+E6wN/goAbVjhwT0rZ0x9SNCQLPKYT5h1vCEnadJxlJkNCUUxHF2QpMAtSwPnUq4lRTdgwlAXqW5vcfMALIuQhvDGEkx+3ms77Zvpjhuq/kgWIQVD2p314PghonmMYEe38I2VLWOonrhtWReGjyvp5nBoOX7kG3WcnP1yFLnHR8x1jFd/SrkRIhur5ftHIGdarrvEuVeTx+1Yj8Afaj4UTkHaS3Bk3m/CTjlmD/YWh74/DFf6TtnKIiHBJjmf6n/nPXkdg7t+qEh9yuw5fbMQ5r8ZBxAhS5sa6HSox/c94RLd+H43a3yEdBd1uJTp36AXa9jCJVVdasUhcRnDmjn06MaauP9QQJZjbCynedE1qIjT+iuYzJ1juloQduJ2UMAPYlRKS/RcsxXjjCFIxotRLCYHGoaDFnrTmVXki9L2B4flhNmezY60Ksv7xMtfTZgW5hghzc7gYo6qd1kJ2/ZomTe6B/exGBhz093cDADbV91Q6yy02VvuNzcXfD5w3d8e4sDelhJPztam6eQepjttYkgOzRNIHrg7dQDnQPiOc7GsdQGeOQZ8nvCtVq7x8IQ9DUhHlCN5jmENKd2WIuGrlX3988LZYyqkPoOTg9JD+hGp127Y5h/sO060TWT+urgVo9JdLQZF1I0O84OauhCFOrGdvyoVwruCcTihR2LwZ6vfkZiE3T3+Y5NRZ8t6G7XXXFjf2epQDu2t/cYftZo+z5suT0kkhKJlR0/G3cZ7dhn+VmjsWLBc7mdsVdYyv5m5HwZ29g6KNBjJpuJpAxsr815ObkAahh0inLPOyR7QNFMcVr63fpSXhl6mARPQZF0Fpnmw8IUbAx6KinI42J9odEjfAy1q6jr4QPzDyy6ZZqTIFpd66baWZOAMOSxZBr/scdgkWD7ke8neQACOtnx30AiDCx7hIJecTR/SY+KQDej62uo34hT8u0A84snOKWdbV+Ox+swsTEO69pJrXVCfx2MLTxjetwDh+sDi50tdh437zn0tzRXcv+BrusB3X+A6fEUfsi/1z24kWCxvbRjiBwOP9xIkiA0hzQWV52O/pOjBwTa4mlT7P9vzTe3SxA9mavjAc0dSejDQTAaTobD6e5eRv3ZhFweHWqCnUPzgravIaTOjB6cOTQwMDAwMDAwMDAwMDAwMDAwMDAwMDAwMDAwMDAwMDAwMDAwMDAwMDAwMDB4ZPh/Cbd5NmdRuAc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5132" name="Picture 12" descr="https://upload.wikimedia.org/wikipedia/en/thumb/a/a4/Symbian_logo.svg/730px-Symbian_logo.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37965" y="4529598"/>
            <a:ext cx="2644333" cy="731720"/>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http://cdn1.sbnation.com/products/large/37/done-apple-iphone-1.jpg?1318877878"/>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1500" b="97500" l="10000" r="90000"/>
                    </a14:imgEffect>
                  </a14:imgLayer>
                </a14:imgProps>
              </a:ext>
              <a:ext uri="{28A0092B-C50C-407E-A947-70E740481C1C}">
                <a14:useLocalDpi xmlns:a14="http://schemas.microsoft.com/office/drawing/2010/main" val="0"/>
              </a:ext>
            </a:extLst>
          </a:blip>
          <a:srcRect/>
          <a:stretch>
            <a:fillRect/>
          </a:stretch>
        </p:blipFill>
        <p:spPr bwMode="auto">
          <a:xfrm>
            <a:off x="3688233" y="4430097"/>
            <a:ext cx="201622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8897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i1-news.softpedia-static.com/images/news2/Qualcomm-Promises-Next-Gen-Mobile-Gaming-on-Windows-Phone-Handsets-with-DirectX-12-434484-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867471"/>
            <a:ext cx="7629472" cy="37937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622429"/>
            <a:ext cx="9144000" cy="584775"/>
          </a:xfrm>
          <a:prstGeom prst="rect">
            <a:avLst/>
          </a:prstGeom>
          <a:noFill/>
        </p:spPr>
        <p:txBody>
          <a:bodyPr wrap="square" rtlCol="0">
            <a:spAutoFit/>
          </a:bodyPr>
          <a:lstStyle/>
          <a:p>
            <a:pPr algn="ctr"/>
            <a:r>
              <a:rPr lang="en-GB" sz="3200" b="1" dirty="0" smtClean="0"/>
              <a:t>Windows Phone OS Version History</a:t>
            </a:r>
            <a:endParaRPr lang="en-GB" sz="3200" b="1" dirty="0"/>
          </a:p>
        </p:txBody>
      </p:sp>
    </p:spTree>
    <p:extLst>
      <p:ext uri="{BB962C8B-B14F-4D97-AF65-F5344CB8AC3E}">
        <p14:creationId xmlns:p14="http://schemas.microsoft.com/office/powerpoint/2010/main" val="534637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descr="http://images.cdn.stuff.tv/sites/stuff.tv/files/styles/big-image/public/brands/Apple/iOS_9/apple-ios9-main.png?itok=Oq2_T3s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826822"/>
            <a:ext cx="5400600" cy="40504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622429"/>
            <a:ext cx="9144000" cy="584775"/>
          </a:xfrm>
          <a:prstGeom prst="rect">
            <a:avLst/>
          </a:prstGeom>
          <a:noFill/>
        </p:spPr>
        <p:txBody>
          <a:bodyPr wrap="square" rtlCol="0">
            <a:spAutoFit/>
          </a:bodyPr>
          <a:lstStyle/>
          <a:p>
            <a:pPr algn="ctr"/>
            <a:r>
              <a:rPr lang="en-GB" sz="3200" b="1" dirty="0" smtClean="0"/>
              <a:t>Apple iOS</a:t>
            </a:r>
            <a:endParaRPr lang="en-GB" sz="3200" b="1" dirty="0"/>
          </a:p>
        </p:txBody>
      </p:sp>
      <p:pic>
        <p:nvPicPr>
          <p:cNvPr id="2052" name="Picture 4" descr="http://logok.org/wp-content/uploads/2014/04/Apple-logo-grey-880x62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650235"/>
            <a:ext cx="9548528" cy="6781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398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descr="http://s3.amazonaws.com/s3.timetoast.com/public/uploads/photos/4282768/apple-iphones-evolution.jpg?13778659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625" y="2348880"/>
            <a:ext cx="7793807" cy="331236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0" y="622429"/>
            <a:ext cx="9144000" cy="584775"/>
          </a:xfrm>
          <a:prstGeom prst="rect">
            <a:avLst/>
          </a:prstGeom>
          <a:noFill/>
        </p:spPr>
        <p:txBody>
          <a:bodyPr wrap="square" rtlCol="0">
            <a:spAutoFit/>
          </a:bodyPr>
          <a:lstStyle/>
          <a:p>
            <a:pPr algn="ctr"/>
            <a:r>
              <a:rPr lang="en-GB" sz="3200" b="1" dirty="0" smtClean="0"/>
              <a:t>iPhone / iOS Version History</a:t>
            </a:r>
          </a:p>
        </p:txBody>
      </p:sp>
    </p:spTree>
    <p:extLst>
      <p:ext uri="{BB962C8B-B14F-4D97-AF65-F5344CB8AC3E}">
        <p14:creationId xmlns:p14="http://schemas.microsoft.com/office/powerpoint/2010/main" val="4010840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203158"/>
            <a:ext cx="3342996" cy="324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56"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8047" y="3429000"/>
            <a:ext cx="5049774" cy="31472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2" name="Picture 2" descr="http://www.imore.com/sites/imore.com/files/styles/large/public/topic_images/2015/topic-apple-watch-all.png?itok=OUtlCph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832" y="1190272"/>
            <a:ext cx="3389901" cy="33899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622429"/>
            <a:ext cx="9144000" cy="584775"/>
          </a:xfrm>
          <a:prstGeom prst="rect">
            <a:avLst/>
          </a:prstGeom>
          <a:noFill/>
        </p:spPr>
        <p:txBody>
          <a:bodyPr wrap="square" rtlCol="0">
            <a:spAutoFit/>
          </a:bodyPr>
          <a:lstStyle/>
          <a:p>
            <a:pPr algn="ctr"/>
            <a:r>
              <a:rPr lang="en-GB" sz="3200" b="1" dirty="0" smtClean="0"/>
              <a:t>Future of mobile technology – 1 Year</a:t>
            </a:r>
            <a:endParaRPr lang="en-GB" sz="3200" b="1" dirty="0"/>
          </a:p>
        </p:txBody>
      </p:sp>
      <p:sp>
        <p:nvSpPr>
          <p:cNvPr id="6" name="AutoShape 8" descr="Image result for fitbi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AutoShape 15" descr="Image result for htc viv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1969865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4" name="Picture 4" descr="http://cdn.gottabemobile.com/wp-content/uploads/2013/01/Tactus-Morphing-Touch-Screen-demo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7224" y="3645024"/>
            <a:ext cx="4231222" cy="2723906"/>
          </a:xfrm>
          <a:prstGeom prst="rect">
            <a:avLst/>
          </a:prstGeom>
          <a:noFill/>
          <a:extLst>
            <a:ext uri="{909E8E84-426E-40DD-AFC4-6F175D3DCCD1}">
              <a14:hiddenFill xmlns:a14="http://schemas.microsoft.com/office/drawing/2010/main">
                <a:solidFill>
                  <a:srgbClr val="FFFFFF"/>
                </a:solidFill>
              </a14:hiddenFill>
            </a:ext>
          </a:extLst>
        </p:spPr>
      </p:pic>
      <p:pic>
        <p:nvPicPr>
          <p:cNvPr id="15362" name="Picture 2" descr="http://thenextweb.com/wp-content/blogs.dir/1/files/2011/12/gty_siri_iphone_jef_111202_wg1.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591606"/>
            <a:ext cx="4439816" cy="24973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622429"/>
            <a:ext cx="9144000" cy="584775"/>
          </a:xfrm>
          <a:prstGeom prst="rect">
            <a:avLst/>
          </a:prstGeom>
          <a:noFill/>
        </p:spPr>
        <p:txBody>
          <a:bodyPr wrap="square" rtlCol="0">
            <a:spAutoFit/>
          </a:bodyPr>
          <a:lstStyle/>
          <a:p>
            <a:pPr algn="ctr"/>
            <a:r>
              <a:rPr lang="en-GB" sz="3200" b="1" dirty="0" smtClean="0"/>
              <a:t>Future of mobile technology – 5 Years</a:t>
            </a:r>
            <a:endParaRPr lang="en-GB" sz="3200" b="1" dirty="0"/>
          </a:p>
        </p:txBody>
      </p:sp>
      <p:pic>
        <p:nvPicPr>
          <p:cNvPr id="5" name="Picture 4" descr="http://the-digital-reader.com/wp-content/uploads/2015/04/cortana.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2000" y="2348880"/>
            <a:ext cx="3874527" cy="2013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099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6" name="Picture 10" descr="http://www.qgits.org/wp-content/uploads/2013/09/BC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5543" y="1289673"/>
            <a:ext cx="4176464" cy="2352742"/>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http://www.bibliotecapleyades.net/imagenes_ciencia/brain29_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70649" y="3642415"/>
            <a:ext cx="3793743" cy="273913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622429"/>
            <a:ext cx="9144000" cy="584775"/>
          </a:xfrm>
          <a:prstGeom prst="rect">
            <a:avLst/>
          </a:prstGeom>
          <a:noFill/>
        </p:spPr>
        <p:txBody>
          <a:bodyPr wrap="square" rtlCol="0">
            <a:spAutoFit/>
          </a:bodyPr>
          <a:lstStyle/>
          <a:p>
            <a:pPr algn="ctr"/>
            <a:r>
              <a:rPr lang="en-GB" sz="3200" b="1" dirty="0" smtClean="0"/>
              <a:t>Future of mobile technology – 10 Years</a:t>
            </a:r>
            <a:endParaRPr lang="en-GB" sz="3200" b="1" dirty="0"/>
          </a:p>
        </p:txBody>
      </p:sp>
      <p:pic>
        <p:nvPicPr>
          <p:cNvPr id="14338" name="Picture 2" descr="http://www.bbci.de/images/bbci_brainpong_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188" y="1628800"/>
            <a:ext cx="3810000" cy="2314575"/>
          </a:xfrm>
          <a:prstGeom prst="rect">
            <a:avLst/>
          </a:prstGeom>
          <a:noFill/>
          <a:extLst>
            <a:ext uri="{909E8E84-426E-40DD-AFC4-6F175D3DCCD1}">
              <a14:hiddenFill xmlns:a14="http://schemas.microsoft.com/office/drawing/2010/main">
                <a:solidFill>
                  <a:srgbClr val="FFFFFF"/>
                </a:solidFill>
              </a14:hiddenFill>
            </a:ext>
          </a:extLst>
        </p:spPr>
      </p:pic>
      <p:pic>
        <p:nvPicPr>
          <p:cNvPr id="14344" name="Picture 8" descr="http://www.thewtftimes.com/wp-content/uploads/2015/05/words-02.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9030" y="3212975"/>
            <a:ext cx="3268588" cy="3281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174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93" y="2708920"/>
            <a:ext cx="9144000" cy="646331"/>
          </a:xfrm>
          <a:prstGeom prst="rect">
            <a:avLst/>
          </a:prstGeom>
          <a:noFill/>
        </p:spPr>
        <p:txBody>
          <a:bodyPr wrap="square" rtlCol="0">
            <a:spAutoFit/>
          </a:bodyPr>
          <a:lstStyle/>
          <a:p>
            <a:pPr algn="ctr"/>
            <a:r>
              <a:rPr lang="en-GB" sz="3600" b="1" dirty="0" smtClean="0"/>
              <a:t>Any questions?</a:t>
            </a:r>
            <a:endParaRPr lang="en-GB" sz="3600" b="1" dirty="0"/>
          </a:p>
        </p:txBody>
      </p:sp>
    </p:spTree>
    <p:extLst>
      <p:ext uri="{BB962C8B-B14F-4D97-AF65-F5344CB8AC3E}">
        <p14:creationId xmlns:p14="http://schemas.microsoft.com/office/powerpoint/2010/main" val="980197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3607" y="1236163"/>
            <a:ext cx="7563023" cy="4700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0" y="622429"/>
            <a:ext cx="9144000" cy="584775"/>
          </a:xfrm>
          <a:prstGeom prst="rect">
            <a:avLst/>
          </a:prstGeom>
          <a:noFill/>
        </p:spPr>
        <p:txBody>
          <a:bodyPr wrap="square" rtlCol="0">
            <a:spAutoFit/>
          </a:bodyPr>
          <a:lstStyle/>
          <a:p>
            <a:pPr algn="ctr"/>
            <a:r>
              <a:rPr lang="en-GB" sz="3200" b="1" dirty="0" smtClean="0"/>
              <a:t>Nokia smartphone market share (2007 – 2013)</a:t>
            </a:r>
            <a:endParaRPr lang="en-GB" sz="3200" b="1" dirty="0"/>
          </a:p>
        </p:txBody>
      </p:sp>
    </p:spTree>
    <p:extLst>
      <p:ext uri="{BB962C8B-B14F-4D97-AF65-F5344CB8AC3E}">
        <p14:creationId xmlns:p14="http://schemas.microsoft.com/office/powerpoint/2010/main" val="4205092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ourcedigit.com/wp-content/uploads/2014/01/Smartphone-OS-Global-Market-Share-Data-201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700808"/>
            <a:ext cx="7256909" cy="47165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404664"/>
            <a:ext cx="9144000" cy="1077218"/>
          </a:xfrm>
          <a:prstGeom prst="rect">
            <a:avLst/>
          </a:prstGeom>
          <a:noFill/>
        </p:spPr>
        <p:txBody>
          <a:bodyPr wrap="square" rtlCol="0">
            <a:spAutoFit/>
          </a:bodyPr>
          <a:lstStyle/>
          <a:p>
            <a:pPr algn="ctr"/>
            <a:r>
              <a:rPr lang="en-GB" sz="3200" b="1" dirty="0" smtClean="0"/>
              <a:t>Mobile operating system </a:t>
            </a:r>
          </a:p>
          <a:p>
            <a:pPr algn="ctr"/>
            <a:r>
              <a:rPr lang="en-GB" sz="3200" b="1" dirty="0" smtClean="0"/>
              <a:t>Market Share (2009 – 2013)</a:t>
            </a:r>
            <a:endParaRPr lang="en-GB" sz="3200" b="1" dirty="0"/>
          </a:p>
        </p:txBody>
      </p:sp>
    </p:spTree>
    <p:extLst>
      <p:ext uri="{BB962C8B-B14F-4D97-AF65-F5344CB8AC3E}">
        <p14:creationId xmlns:p14="http://schemas.microsoft.com/office/powerpoint/2010/main" val="501518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22429"/>
            <a:ext cx="9144000" cy="1077218"/>
          </a:xfrm>
          <a:prstGeom prst="rect">
            <a:avLst/>
          </a:prstGeom>
          <a:noFill/>
        </p:spPr>
        <p:txBody>
          <a:bodyPr wrap="square" rtlCol="0">
            <a:spAutoFit/>
          </a:bodyPr>
          <a:lstStyle/>
          <a:p>
            <a:pPr algn="ctr"/>
            <a:r>
              <a:rPr lang="en-GB" sz="3200" b="1" dirty="0" smtClean="0"/>
              <a:t>The Present – Current Mobile OS Market Share</a:t>
            </a:r>
          </a:p>
          <a:p>
            <a:pPr algn="ctr"/>
            <a:r>
              <a:rPr lang="en-GB" sz="3200" b="1" dirty="0" smtClean="0"/>
              <a:t>(2012 – 2015)</a:t>
            </a:r>
            <a:endParaRPr lang="en-GB" sz="3200" b="1" dirty="0"/>
          </a:p>
        </p:txBody>
      </p:sp>
      <p:sp>
        <p:nvSpPr>
          <p:cNvPr id="6" name="TextBox 5"/>
          <p:cNvSpPr txBox="1"/>
          <p:nvPr/>
        </p:nvSpPr>
        <p:spPr>
          <a:xfrm>
            <a:off x="526559" y="1868631"/>
            <a:ext cx="7848872" cy="1200329"/>
          </a:xfrm>
          <a:prstGeom prst="rect">
            <a:avLst/>
          </a:prstGeom>
          <a:noFill/>
        </p:spPr>
        <p:txBody>
          <a:bodyPr wrap="square" rtlCol="0">
            <a:spAutoFit/>
          </a:bodyPr>
          <a:lstStyle/>
          <a:p>
            <a:r>
              <a:rPr lang="en-GB" dirty="0" smtClean="0"/>
              <a:t>The number of mobile devices is set to exceed the total word population by the end of this year.</a:t>
            </a:r>
          </a:p>
          <a:p>
            <a:endParaRPr lang="en-GB" dirty="0"/>
          </a:p>
          <a:p>
            <a:endParaRPr lang="en-GB" dirty="0"/>
          </a:p>
        </p:txBody>
      </p:sp>
      <p:pic>
        <p:nvPicPr>
          <p:cNvPr id="4098" name="Picture 2" descr="http://www.idc.com/prodserv/smartphone-ms-img/chart-ww-smartphone-os-market-sha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8009" y="2640056"/>
            <a:ext cx="6378327" cy="3597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244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https://www.entertainmentbox.com/wp-content/uploads/2015/02/android_devices-670x44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984" y="1700809"/>
            <a:ext cx="6140317" cy="40324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622429"/>
            <a:ext cx="9144000" cy="584775"/>
          </a:xfrm>
          <a:prstGeom prst="rect">
            <a:avLst/>
          </a:prstGeom>
          <a:noFill/>
        </p:spPr>
        <p:txBody>
          <a:bodyPr wrap="square" rtlCol="0">
            <a:spAutoFit/>
          </a:bodyPr>
          <a:lstStyle/>
          <a:p>
            <a:pPr algn="ctr"/>
            <a:r>
              <a:rPr lang="en-GB" sz="3200" b="1" dirty="0" smtClean="0"/>
              <a:t>Android OS</a:t>
            </a:r>
            <a:endParaRPr lang="en-GB" sz="3200" b="1" dirty="0"/>
          </a:p>
        </p:txBody>
      </p:sp>
      <p:pic>
        <p:nvPicPr>
          <p:cNvPr id="6150" name="Picture 6" descr="https://upload.wikimedia.org/wikipedia/commons/6/66/Android_robo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36096" y="2276873"/>
            <a:ext cx="3208553"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5823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622429"/>
            <a:ext cx="9144000" cy="584775"/>
          </a:xfrm>
          <a:prstGeom prst="rect">
            <a:avLst/>
          </a:prstGeom>
          <a:noFill/>
        </p:spPr>
        <p:txBody>
          <a:bodyPr wrap="square" rtlCol="0">
            <a:spAutoFit/>
          </a:bodyPr>
          <a:lstStyle/>
          <a:p>
            <a:pPr algn="ctr"/>
            <a:r>
              <a:rPr lang="en-GB" sz="3200" b="1" dirty="0" smtClean="0"/>
              <a:t>Android OS Version History</a:t>
            </a:r>
            <a:endParaRPr lang="en-GB" sz="3200" b="1" dirty="0"/>
          </a:p>
        </p:txBody>
      </p:sp>
      <p:pic>
        <p:nvPicPr>
          <p:cNvPr id="7172" name="Picture 4" descr="http://2.bp.blogspot.com/-Z80g32isqqs/VUjKB8l8oAI/AAAAAAAABoU/PKElTDjjmg8/s1600/android-versions-by-jared-rummler-with-bord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6868" y="1628800"/>
            <a:ext cx="6163444" cy="3557189"/>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marshmallowupgrade.com/wp-content/uploads/2015/08/Android-marshmallow-from-Google-A-Big-Deal-Marshmallowupgrade.com_.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8064" y="5185989"/>
            <a:ext cx="2026196" cy="1148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336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22429"/>
            <a:ext cx="9144000" cy="584775"/>
          </a:xfrm>
          <a:prstGeom prst="rect">
            <a:avLst/>
          </a:prstGeom>
          <a:noFill/>
        </p:spPr>
        <p:txBody>
          <a:bodyPr wrap="square" rtlCol="0">
            <a:spAutoFit/>
          </a:bodyPr>
          <a:lstStyle/>
          <a:p>
            <a:pPr algn="ctr"/>
            <a:r>
              <a:rPr lang="en-GB" sz="3200" b="1" dirty="0" smtClean="0"/>
              <a:t>Android OS 1.5 Cupcake</a:t>
            </a:r>
            <a:endParaRPr lang="en-GB" sz="3200" b="1" dirty="0"/>
          </a:p>
        </p:txBody>
      </p:sp>
      <p:pic>
        <p:nvPicPr>
          <p:cNvPr id="16386" name="Picture 2" descr="http://www.firstpost.com/wp-content/uploads/2013/09/02_Cupcak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6591" y="1890682"/>
            <a:ext cx="6130815" cy="3782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090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22429"/>
            <a:ext cx="9144000" cy="584775"/>
          </a:xfrm>
          <a:prstGeom prst="rect">
            <a:avLst/>
          </a:prstGeom>
          <a:noFill/>
        </p:spPr>
        <p:txBody>
          <a:bodyPr wrap="square" rtlCol="0">
            <a:spAutoFit/>
          </a:bodyPr>
          <a:lstStyle/>
          <a:p>
            <a:pPr algn="ctr"/>
            <a:r>
              <a:rPr lang="en-GB" sz="3200" b="1" dirty="0" smtClean="0"/>
              <a:t>Android OS 1.6 Donut</a:t>
            </a:r>
            <a:endParaRPr lang="en-GB" sz="3200" b="1" dirty="0"/>
          </a:p>
        </p:txBody>
      </p:sp>
      <p:pic>
        <p:nvPicPr>
          <p:cNvPr id="18434" name="Picture 2" descr="http://www.firstpost.com/wp-content/uploads/2013/09/03_Donu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8780" y="2060848"/>
            <a:ext cx="6086440" cy="3755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415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321</TotalTime>
  <Words>2004</Words>
  <Application>Microsoft Office PowerPoint</Application>
  <PresentationFormat>On-screen Show (4:3)</PresentationFormat>
  <Paragraphs>200</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Keiran</dc:creator>
  <cp:lastModifiedBy>Keiran</cp:lastModifiedBy>
  <cp:revision>28</cp:revision>
  <dcterms:created xsi:type="dcterms:W3CDTF">2015-12-03T08:16:12Z</dcterms:created>
  <dcterms:modified xsi:type="dcterms:W3CDTF">2015-12-03T13:37:32Z</dcterms:modified>
</cp:coreProperties>
</file>