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26" r:id="rId5"/>
    <p:sldId id="377" r:id="rId6"/>
    <p:sldId id="381" r:id="rId7"/>
    <p:sldId id="376" r:id="rId8"/>
    <p:sldId id="378" r:id="rId9"/>
    <p:sldId id="358" r:id="rId10"/>
    <p:sldId id="359" r:id="rId11"/>
    <p:sldId id="327" r:id="rId12"/>
    <p:sldId id="362" r:id="rId13"/>
    <p:sldId id="384" r:id="rId14"/>
    <p:sldId id="363" r:id="rId15"/>
    <p:sldId id="371" r:id="rId16"/>
    <p:sldId id="373" r:id="rId17"/>
    <p:sldId id="360" r:id="rId18"/>
    <p:sldId id="365" r:id="rId19"/>
    <p:sldId id="372" r:id="rId20"/>
    <p:sldId id="369" r:id="rId21"/>
    <p:sldId id="367" r:id="rId22"/>
    <p:sldId id="368" r:id="rId23"/>
    <p:sldId id="380" r:id="rId24"/>
    <p:sldId id="379" r:id="rId25"/>
    <p:sldId id="309"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1">
          <p15:clr>
            <a:srgbClr val="A4A3A4"/>
          </p15:clr>
        </p15:guide>
        <p15:guide id="2" orient="horz" pos="239">
          <p15:clr>
            <a:srgbClr val="A4A3A4"/>
          </p15:clr>
        </p15:guide>
        <p15:guide id="3" orient="horz" pos="2783">
          <p15:clr>
            <a:srgbClr val="A4A3A4"/>
          </p15:clr>
        </p15:guide>
        <p15:guide id="4" orient="horz" pos="1026">
          <p15:clr>
            <a:srgbClr val="A4A3A4"/>
          </p15:clr>
        </p15:guide>
        <p15:guide id="5" pos="865">
          <p15:clr>
            <a:srgbClr val="A4A3A4"/>
          </p15:clr>
        </p15:guide>
        <p15:guide id="6" pos="5291">
          <p15:clr>
            <a:srgbClr val="A4A3A4"/>
          </p15:clr>
        </p15:guide>
        <p15:guide id="7" pos="2879">
          <p15:clr>
            <a:srgbClr val="A4A3A4"/>
          </p15:clr>
        </p15:guide>
        <p15:guide id="8" pos="5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DE"/>
    <a:srgbClr val="C7D7EB"/>
    <a:srgbClr val="F5F5F2"/>
    <a:srgbClr val="00855F"/>
    <a:srgbClr val="FFFFFF"/>
    <a:srgbClr val="BFE6F6"/>
    <a:srgbClr val="F26522"/>
    <a:srgbClr val="71020C"/>
    <a:srgbClr val="404040"/>
    <a:srgbClr val="7DCD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2209DC-757B-B7AD-CC9F-2ECC9F52346E}" v="825" dt="2022-03-08T14:05:59.582"/>
    <p1510:client id="{B54E710C-7EFE-4539-9682-AF9C030D483E}" v="2916" dt="2022-03-08T12:24:01.614"/>
    <p1510:client id="{B7AA806C-0525-8D4F-AFF8-A711FE08CE9E}" v="1157" dt="2022-03-08T11:03:42.581"/>
  </p1510:revLst>
</p1510:revInfo>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Normaali tyyli 2 - Korostu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Normaali tyyli 2 - Korostu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Normaali tyyli 2 - Korostu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Normaali tyyli 2 - Korostu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Normaali tyyli 2 - Korostu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7"/>
    <p:restoredTop sz="94610"/>
  </p:normalViewPr>
  <p:slideViewPr>
    <p:cSldViewPr snapToGrid="0">
      <p:cViewPr varScale="1">
        <p:scale>
          <a:sx n="171" d="100"/>
          <a:sy n="171" d="100"/>
        </p:scale>
        <p:origin x="184" y="280"/>
      </p:cViewPr>
      <p:guideLst>
        <p:guide orient="horz" pos="711"/>
        <p:guide orient="horz" pos="239"/>
        <p:guide orient="horz" pos="2783"/>
        <p:guide orient="horz" pos="1026"/>
        <p:guide pos="865"/>
        <p:guide pos="5291"/>
        <p:guide pos="2879"/>
        <p:guide pos="5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21B35D-A554-1C46-A8D1-9D72DD41DD25}" type="datetimeFigureOut">
              <a:rPr lang="en-US" smtClean="0"/>
              <a:t>3/30/22</a:t>
            </a:fld>
            <a:endParaRPr lang="fi-FI"/>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812B44-70AE-664D-804A-D050CCDBEB5F}" type="slidenum">
              <a:rPr lang="fi-FI" smtClean="0"/>
              <a:t>‹#›</a:t>
            </a:fld>
            <a:endParaRPr lang="fi-FI"/>
          </a:p>
        </p:txBody>
      </p:sp>
    </p:spTree>
    <p:extLst>
      <p:ext uri="{BB962C8B-B14F-4D97-AF65-F5344CB8AC3E}">
        <p14:creationId xmlns:p14="http://schemas.microsoft.com/office/powerpoint/2010/main" val="350698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78F42-7F9A-4504-974A-04618EA02151}" type="datetimeFigureOut">
              <a:rPr lang="fi-FI" smtClean="0"/>
              <a:t>30.3.2022</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F4533-E5B4-4320-8716-C922D11DF12F}" type="slidenum">
              <a:rPr lang="fi-FI" smtClean="0"/>
              <a:t>‹#›</a:t>
            </a:fld>
            <a:endParaRPr lang="fi-FI"/>
          </a:p>
        </p:txBody>
      </p:sp>
    </p:spTree>
    <p:extLst>
      <p:ext uri="{BB962C8B-B14F-4D97-AF65-F5344CB8AC3E}">
        <p14:creationId xmlns:p14="http://schemas.microsoft.com/office/powerpoint/2010/main" val="109966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F4533-E5B4-4320-8716-C922D11DF12F}" type="slidenum">
              <a:rPr lang="fi-FI" smtClean="0"/>
              <a:t>1</a:t>
            </a:fld>
            <a:endParaRPr lang="fi-FI"/>
          </a:p>
        </p:txBody>
      </p:sp>
    </p:spTree>
    <p:extLst>
      <p:ext uri="{BB962C8B-B14F-4D97-AF65-F5344CB8AC3E}">
        <p14:creationId xmlns:p14="http://schemas.microsoft.com/office/powerpoint/2010/main" val="971652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DF4533-E5B4-4320-8716-C922D11DF12F}" type="slidenum">
              <a:rPr lang="fi-FI" smtClean="0"/>
              <a:t>7</a:t>
            </a:fld>
            <a:endParaRPr lang="fi-FI"/>
          </a:p>
        </p:txBody>
      </p:sp>
    </p:spTree>
    <p:extLst>
      <p:ext uri="{BB962C8B-B14F-4D97-AF65-F5344CB8AC3E}">
        <p14:creationId xmlns:p14="http://schemas.microsoft.com/office/powerpoint/2010/main" val="209846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F4533-E5B4-4320-8716-C922D11DF12F}" type="slidenum">
              <a:rPr lang="fi-FI" smtClean="0"/>
              <a:t>9</a:t>
            </a:fld>
            <a:endParaRPr lang="fi-FI"/>
          </a:p>
        </p:txBody>
      </p:sp>
    </p:spTree>
    <p:extLst>
      <p:ext uri="{BB962C8B-B14F-4D97-AF65-F5344CB8AC3E}">
        <p14:creationId xmlns:p14="http://schemas.microsoft.com/office/powerpoint/2010/main" val="300178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	</a:t>
            </a:r>
          </a:p>
        </p:txBody>
      </p:sp>
      <p:sp>
        <p:nvSpPr>
          <p:cNvPr id="4" name="Slide Number Placeholder 3"/>
          <p:cNvSpPr>
            <a:spLocks noGrp="1"/>
          </p:cNvSpPr>
          <p:nvPr>
            <p:ph type="sldNum" sz="quarter" idx="5"/>
          </p:nvPr>
        </p:nvSpPr>
        <p:spPr/>
        <p:txBody>
          <a:bodyPr/>
          <a:lstStyle/>
          <a:p>
            <a:fld id="{7DDF4533-E5B4-4320-8716-C922D11DF12F}" type="slidenum">
              <a:rPr lang="fi-FI" smtClean="0"/>
              <a:t>10</a:t>
            </a:fld>
            <a:endParaRPr lang="fi-FI"/>
          </a:p>
        </p:txBody>
      </p:sp>
    </p:spTree>
    <p:extLst>
      <p:ext uri="{BB962C8B-B14F-4D97-AF65-F5344CB8AC3E}">
        <p14:creationId xmlns:p14="http://schemas.microsoft.com/office/powerpoint/2010/main" val="326824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F4533-E5B4-4320-8716-C922D11DF12F}" type="slidenum">
              <a:rPr lang="fi-FI" smtClean="0"/>
              <a:t>17</a:t>
            </a:fld>
            <a:endParaRPr lang="fi-FI"/>
          </a:p>
        </p:txBody>
      </p:sp>
    </p:spTree>
    <p:extLst>
      <p:ext uri="{BB962C8B-B14F-4D97-AF65-F5344CB8AC3E}">
        <p14:creationId xmlns:p14="http://schemas.microsoft.com/office/powerpoint/2010/main" val="554569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oitusdia">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733836" y="2210856"/>
            <a:ext cx="7733725" cy="1378901"/>
          </a:xfrm>
        </p:spPr>
        <p:txBody>
          <a:bodyPr anchor="t" anchorCtr="0">
            <a:noAutofit/>
          </a:bodyPr>
          <a:lstStyle>
            <a:lvl1pPr>
              <a:lnSpc>
                <a:spcPct val="85000"/>
              </a:lnSpc>
              <a:defRPr sz="5600">
                <a:solidFill>
                  <a:schemeClr val="bg1"/>
                </a:solidFill>
              </a:defRPr>
            </a:lvl1pPr>
          </a:lstStyle>
          <a:p>
            <a:r>
              <a:rPr lang="fi-FI"/>
              <a:t>Muokkaa pääotsikkoa napsauttamalla</a:t>
            </a:r>
            <a:endParaRPr lang="en-US"/>
          </a:p>
        </p:txBody>
      </p:sp>
      <p:sp>
        <p:nvSpPr>
          <p:cNvPr id="8" name="Subtitle 2"/>
          <p:cNvSpPr>
            <a:spLocks noGrp="1"/>
          </p:cNvSpPr>
          <p:nvPr>
            <p:ph type="subTitle" idx="1" hasCustomPrompt="1"/>
          </p:nvPr>
        </p:nvSpPr>
        <p:spPr>
          <a:xfrm>
            <a:off x="734510" y="3655142"/>
            <a:ext cx="7733052" cy="438811"/>
          </a:xfrm>
          <a:prstGeom prst="rect">
            <a:avLst/>
          </a:prstGeom>
        </p:spPr>
        <p:txBody>
          <a:bodyPr lIns="0" rIns="0" anchor="t" anchorCtr="0">
            <a:noAutofit/>
          </a:bodyPr>
          <a:lstStyle>
            <a:lvl1pPr marL="0" indent="0" algn="l">
              <a:lnSpc>
                <a:spcPct val="100000"/>
              </a:lnSpc>
              <a:spcAft>
                <a:spcPts val="0"/>
              </a:spcAft>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Alaotsikko</a:t>
            </a:r>
            <a:endParaRPr lang="en-US"/>
          </a:p>
        </p:txBody>
      </p:sp>
      <p:sp>
        <p:nvSpPr>
          <p:cNvPr id="3" name="Tekstin paikkamerkki 2">
            <a:extLst>
              <a:ext uri="{FF2B5EF4-FFF2-40B4-BE49-F238E27FC236}">
                <a16:creationId xmlns:a16="http://schemas.microsoft.com/office/drawing/2014/main" id="{CA645D20-53F6-47A9-A67B-C5C4E0AD1E40}"/>
              </a:ext>
            </a:extLst>
          </p:cNvPr>
          <p:cNvSpPr>
            <a:spLocks noGrp="1"/>
          </p:cNvSpPr>
          <p:nvPr>
            <p:ph type="body" sz="quarter" idx="10" hasCustomPrompt="1"/>
          </p:nvPr>
        </p:nvSpPr>
        <p:spPr>
          <a:xfrm>
            <a:off x="733836" y="4412974"/>
            <a:ext cx="5661025" cy="256640"/>
          </a:xfrm>
        </p:spPr>
        <p:txBody>
          <a:bodyPr lIns="0" tIns="0" rIns="0" bIns="0">
            <a:noAutofit/>
          </a:bodyPr>
          <a:lstStyle>
            <a:lvl1pPr marL="0" indent="0">
              <a:lnSpc>
                <a:spcPct val="100000"/>
              </a:lnSpc>
              <a:spcAft>
                <a:spcPts val="0"/>
              </a:spcAft>
              <a:buNone/>
              <a:defRPr sz="1600" b="1">
                <a:solidFill>
                  <a:schemeClr val="bg1"/>
                </a:solidFill>
              </a:defRPr>
            </a:lvl1pPr>
          </a:lstStyle>
          <a:p>
            <a:pPr lvl="0"/>
            <a:r>
              <a:rPr lang="fi-FI"/>
              <a:t>Nimi / pvm</a:t>
            </a:r>
          </a:p>
        </p:txBody>
      </p:sp>
      <p:pic>
        <p:nvPicPr>
          <p:cNvPr id="6" name="Picture 5" descr="Logo: Turku Åb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87" y="795806"/>
            <a:ext cx="1370090" cy="717808"/>
          </a:xfrm>
          <a:prstGeom prst="rect">
            <a:avLst/>
          </a:prstGeom>
        </p:spPr>
      </p:pic>
    </p:spTree>
    <p:extLst>
      <p:ext uri="{BB962C8B-B14F-4D97-AF65-F5344CB8AC3E}">
        <p14:creationId xmlns:p14="http://schemas.microsoft.com/office/powerpoint/2010/main" val="152420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ysymykse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527423" y="3079274"/>
            <a:ext cx="8091213" cy="1702131"/>
          </a:xfrm>
        </p:spPr>
        <p:txBody>
          <a:bodyPr anchor="t">
            <a:noAutofit/>
          </a:bodyPr>
          <a:lstStyle>
            <a:lvl1pPr algn="ctr">
              <a:lnSpc>
                <a:spcPct val="90000"/>
              </a:lnSpc>
              <a:defRPr sz="5600">
                <a:solidFill>
                  <a:schemeClr val="bg1"/>
                </a:solidFill>
              </a:defRPr>
            </a:lvl1pPr>
          </a:lstStyle>
          <a:p>
            <a:r>
              <a:rPr lang="fi-FI" noProof="0"/>
              <a:t>Muokkaa otsikkoa napsauttamalla</a:t>
            </a:r>
          </a:p>
        </p:txBody>
      </p:sp>
      <p:grpSp>
        <p:nvGrpSpPr>
          <p:cNvPr id="4" name="Group 6">
            <a:extLst>
              <a:ext uri="{FF2B5EF4-FFF2-40B4-BE49-F238E27FC236}">
                <a16:creationId xmlns:a16="http://schemas.microsoft.com/office/drawing/2014/main" id="{32B4390B-9075-4E0A-A9AF-04F1505275D2}"/>
              </a:ext>
              <a:ext uri="{C183D7F6-B498-43B3-948B-1728B52AA6E4}">
                <adec:decorative xmlns:adec="http://schemas.microsoft.com/office/drawing/2017/decorative" val="1"/>
              </a:ext>
            </a:extLst>
          </p:cNvPr>
          <p:cNvGrpSpPr/>
          <p:nvPr userDrawn="1"/>
        </p:nvGrpSpPr>
        <p:grpSpPr>
          <a:xfrm>
            <a:off x="2732063" y="762789"/>
            <a:ext cx="3679874" cy="2316485"/>
            <a:chOff x="2777122" y="837205"/>
            <a:chExt cx="3679874" cy="2316485"/>
          </a:xfrm>
        </p:grpSpPr>
        <p:pic>
          <p:nvPicPr>
            <p:cNvPr id="5" name="Picture 4" descr="A picture containing drawing&#10;&#10;Description automatically generated">
              <a:extLst>
                <a:ext uri="{FF2B5EF4-FFF2-40B4-BE49-F238E27FC236}">
                  <a16:creationId xmlns:a16="http://schemas.microsoft.com/office/drawing/2014/main" id="{5AA8C56B-3819-4543-839E-1C1FD515B181}"/>
                </a:ext>
              </a:extLst>
            </p:cNvPr>
            <p:cNvPicPr>
              <a:picLocks noChangeAspect="1"/>
            </p:cNvPicPr>
            <p:nvPr/>
          </p:nvPicPr>
          <p:blipFill>
            <a:blip r:embed="rId2"/>
            <a:stretch>
              <a:fillRect/>
            </a:stretch>
          </p:blipFill>
          <p:spPr>
            <a:xfrm>
              <a:off x="2777122" y="837205"/>
              <a:ext cx="2221997" cy="2316485"/>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7DD5EB96-9346-431E-B07C-D5D5FCA19092}"/>
                </a:ext>
              </a:extLst>
            </p:cNvPr>
            <p:cNvPicPr>
              <a:picLocks noChangeAspect="1"/>
            </p:cNvPicPr>
            <p:nvPr/>
          </p:nvPicPr>
          <p:blipFill>
            <a:blip r:embed="rId2"/>
            <a:stretch>
              <a:fillRect/>
            </a:stretch>
          </p:blipFill>
          <p:spPr>
            <a:xfrm flipH="1">
              <a:off x="4905384" y="890637"/>
              <a:ext cx="1551612" cy="1617593"/>
            </a:xfrm>
            <a:prstGeom prst="rect">
              <a:avLst/>
            </a:prstGeom>
          </p:spPr>
        </p:pic>
      </p:grpSp>
      <p:pic>
        <p:nvPicPr>
          <p:cNvPr id="8" name="Picture 6">
            <a:extLst>
              <a:ext uri="{FF2B5EF4-FFF2-40B4-BE49-F238E27FC236}">
                <a16:creationId xmlns:a16="http://schemas.microsoft.com/office/drawing/2014/main" id="{D3A46EBC-73BA-4877-AAF0-73F2A48B1152}"/>
              </a:ext>
              <a:ext uri="{C183D7F6-B498-43B3-948B-1728B52AA6E4}">
                <adec:decorative xmlns:adec="http://schemas.microsoft.com/office/drawing/2017/decorative" val="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3032"/>
          <a:stretch/>
        </p:blipFill>
        <p:spPr>
          <a:xfrm>
            <a:off x="270298" y="4253764"/>
            <a:ext cx="495821" cy="702681"/>
          </a:xfrm>
          <a:prstGeom prst="rect">
            <a:avLst/>
          </a:prstGeom>
        </p:spPr>
      </p:pic>
    </p:spTree>
    <p:extLst>
      <p:ext uri="{BB962C8B-B14F-4D97-AF65-F5344CB8AC3E}">
        <p14:creationId xmlns:p14="http://schemas.microsoft.com/office/powerpoint/2010/main" val="427735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opetusdia kuva">
    <p:bg>
      <p:bgPr>
        <a:solidFill>
          <a:schemeClr val="bg1"/>
        </a:solidFill>
        <a:effectLst/>
      </p:bgPr>
    </p:bg>
    <p:spTree>
      <p:nvGrpSpPr>
        <p:cNvPr id="1" name=""/>
        <p:cNvGrpSpPr/>
        <p:nvPr/>
      </p:nvGrpSpPr>
      <p:grpSpPr>
        <a:xfrm>
          <a:off x="0" y="0"/>
          <a:ext cx="0" cy="0"/>
          <a:chOff x="0" y="0"/>
          <a:chExt cx="0" cy="0"/>
        </a:xfrm>
      </p:grpSpPr>
      <p:sp>
        <p:nvSpPr>
          <p:cNvPr id="5" name="Kuvan paikkamerkki 2">
            <a:extLst>
              <a:ext uri="{FF2B5EF4-FFF2-40B4-BE49-F238E27FC236}">
                <a16:creationId xmlns:a16="http://schemas.microsoft.com/office/drawing/2014/main" id="{BE391C1B-AD5B-4C2F-9881-EE44FA79B2F8}"/>
              </a:ext>
            </a:extLst>
          </p:cNvPr>
          <p:cNvSpPr>
            <a:spLocks noGrp="1"/>
          </p:cNvSpPr>
          <p:nvPr>
            <p:ph type="pic" sz="quarter" idx="13" hasCustomPrompt="1"/>
          </p:nvPr>
        </p:nvSpPr>
        <p:spPr>
          <a:xfrm>
            <a:off x="0" y="0"/>
            <a:ext cx="9144001" cy="5143500"/>
          </a:xfrm>
        </p:spPr>
        <p:txBody>
          <a:bodyPr lIns="252000" tIns="216000" rIns="252000" bIns="252000" anchor="t">
            <a:normAutofit/>
          </a:bodyPr>
          <a:lstStyle>
            <a:lvl1pPr marL="0" marR="0" indent="0" algn="l" defTabSz="457200" rtl="0" eaLnBrk="1" fontAlgn="auto" latinLnBrk="0" hangingPunct="1">
              <a:lnSpc>
                <a:spcPct val="114000"/>
              </a:lnSpc>
              <a:spcBef>
                <a:spcPts val="0"/>
              </a:spcBef>
              <a:spcAft>
                <a:spcPts val="0"/>
              </a:spcAft>
              <a:buClrTx/>
              <a:buSzTx/>
              <a:buFont typeface="Arial"/>
              <a:buNone/>
              <a:tabLst/>
              <a:defRPr sz="1100"/>
            </a:lvl1pPr>
          </a:lstStyle>
          <a:p>
            <a:pPr marL="0" marR="0" lvl="0" indent="0" algn="l" defTabSz="457200" rtl="0" eaLnBrk="1" fontAlgn="auto" latinLnBrk="0" hangingPunct="1">
              <a:lnSpc>
                <a:spcPct val="114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4" name="Tekstin paikkamerkki 2">
            <a:extLst>
              <a:ext uri="{FF2B5EF4-FFF2-40B4-BE49-F238E27FC236}">
                <a16:creationId xmlns:a16="http://schemas.microsoft.com/office/drawing/2014/main" id="{AD0C20ED-879F-4492-91EA-2218BB4422C0}"/>
              </a:ext>
            </a:extLst>
          </p:cNvPr>
          <p:cNvSpPr>
            <a:spLocks noGrp="1"/>
          </p:cNvSpPr>
          <p:nvPr>
            <p:ph type="body" sz="quarter" idx="19" hasCustomPrompt="1"/>
          </p:nvPr>
        </p:nvSpPr>
        <p:spPr>
          <a:xfrm>
            <a:off x="7909535" y="4772882"/>
            <a:ext cx="1071829"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spTree>
    <p:extLst>
      <p:ext uri="{BB962C8B-B14F-4D97-AF65-F5344CB8AC3E}">
        <p14:creationId xmlns:p14="http://schemas.microsoft.com/office/powerpoint/2010/main" val="1854299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ogan">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59625" y="900004"/>
            <a:ext cx="7824751" cy="3343492"/>
          </a:xfrm>
        </p:spPr>
        <p:txBody>
          <a:bodyPr anchor="ctr" anchorCtr="0">
            <a:noAutofit/>
          </a:bodyPr>
          <a:lstStyle>
            <a:lvl1pPr algn="ctr">
              <a:lnSpc>
                <a:spcPct val="90000"/>
              </a:lnSpc>
              <a:defRPr sz="6000">
                <a:solidFill>
                  <a:schemeClr val="bg1"/>
                </a:solidFill>
              </a:defRPr>
            </a:lvl1pPr>
          </a:lstStyle>
          <a:p>
            <a:r>
              <a:rPr lang="fi-FI"/>
              <a:t>Muokkaa slogania napsauttamalla</a:t>
            </a:r>
            <a:endParaRPr lang="en-US"/>
          </a:p>
        </p:txBody>
      </p:sp>
    </p:spTree>
    <p:extLst>
      <p:ext uri="{BB962C8B-B14F-4D97-AF65-F5344CB8AC3E}">
        <p14:creationId xmlns:p14="http://schemas.microsoft.com/office/powerpoint/2010/main" val="214185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iitos">
    <p:spTree>
      <p:nvGrpSpPr>
        <p:cNvPr id="1" name=""/>
        <p:cNvGrpSpPr/>
        <p:nvPr/>
      </p:nvGrpSpPr>
      <p:grpSpPr>
        <a:xfrm>
          <a:off x="0" y="0"/>
          <a:ext cx="0" cy="0"/>
          <a:chOff x="0" y="0"/>
          <a:chExt cx="0" cy="0"/>
        </a:xfrm>
      </p:grpSpPr>
      <p:sp>
        <p:nvSpPr>
          <p:cNvPr id="4" name="Otsikko 3">
            <a:extLst>
              <a:ext uri="{FF2B5EF4-FFF2-40B4-BE49-F238E27FC236}">
                <a16:creationId xmlns:a16="http://schemas.microsoft.com/office/drawing/2014/main" id="{FC3A0389-86EC-4472-829C-009BEE20910D}"/>
              </a:ext>
            </a:extLst>
          </p:cNvPr>
          <p:cNvSpPr>
            <a:spLocks noGrp="1"/>
          </p:cNvSpPr>
          <p:nvPr>
            <p:ph type="title" hasCustomPrompt="1"/>
          </p:nvPr>
        </p:nvSpPr>
        <p:spPr>
          <a:xfrm>
            <a:off x="865921" y="2627869"/>
            <a:ext cx="7412159" cy="972065"/>
          </a:xfrm>
        </p:spPr>
        <p:txBody>
          <a:bodyPr anchor="t" anchorCtr="0"/>
          <a:lstStyle>
            <a:lvl1pPr algn="ctr">
              <a:lnSpc>
                <a:spcPct val="90000"/>
              </a:lnSpc>
              <a:defRPr sz="6600">
                <a:solidFill>
                  <a:schemeClr val="bg1"/>
                </a:solidFill>
              </a:defRPr>
            </a:lvl1pPr>
          </a:lstStyle>
          <a:p>
            <a:r>
              <a:rPr lang="fi-FI"/>
              <a:t>Kiitos!</a:t>
            </a:r>
          </a:p>
        </p:txBody>
      </p:sp>
      <p:pic>
        <p:nvPicPr>
          <p:cNvPr id="2" name="Picture 1">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19847" y="1100381"/>
            <a:ext cx="906364" cy="1259847"/>
          </a:xfrm>
          <a:prstGeom prst="rect">
            <a:avLst/>
          </a:prstGeom>
        </p:spPr>
      </p:pic>
    </p:spTree>
    <p:extLst>
      <p:ext uri="{BB962C8B-B14F-4D97-AF65-F5344CB8AC3E}">
        <p14:creationId xmlns:p14="http://schemas.microsoft.com/office/powerpoint/2010/main" val="186341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oitusdia + kuva">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485354" y="1975246"/>
            <a:ext cx="4619307" cy="1761868"/>
          </a:xfrm>
        </p:spPr>
        <p:txBody>
          <a:bodyPr anchor="b" anchorCtr="0">
            <a:noAutofit/>
          </a:bodyPr>
          <a:lstStyle>
            <a:lvl1pPr>
              <a:lnSpc>
                <a:spcPct val="85000"/>
              </a:lnSpc>
              <a:defRPr sz="4800">
                <a:solidFill>
                  <a:schemeClr val="bg1"/>
                </a:solidFill>
              </a:defRPr>
            </a:lvl1pPr>
          </a:lstStyle>
          <a:p>
            <a:r>
              <a:rPr lang="fi-FI"/>
              <a:t>Muokkaa pääotsikkoa napsauttamalla</a:t>
            </a:r>
            <a:endParaRPr lang="en-US"/>
          </a:p>
        </p:txBody>
      </p:sp>
      <p:sp>
        <p:nvSpPr>
          <p:cNvPr id="8" name="Subtitle 2"/>
          <p:cNvSpPr>
            <a:spLocks noGrp="1"/>
          </p:cNvSpPr>
          <p:nvPr>
            <p:ph type="subTitle" idx="1" hasCustomPrompt="1"/>
          </p:nvPr>
        </p:nvSpPr>
        <p:spPr>
          <a:xfrm>
            <a:off x="485355" y="3808358"/>
            <a:ext cx="4619307" cy="340243"/>
          </a:xfrm>
          <a:prstGeom prst="rect">
            <a:avLst/>
          </a:prstGeom>
        </p:spPr>
        <p:txBody>
          <a:bodyPr lIns="0" tIns="0" rIns="0" bIns="0" anchor="t" anchorCtr="0">
            <a:noAutofit/>
          </a:bodyPr>
          <a:lstStyle>
            <a:lvl1pPr marL="0" indent="0" algn="l">
              <a:lnSpc>
                <a:spcPct val="100000"/>
              </a:lnSpc>
              <a:spcAft>
                <a:spcPts val="0"/>
              </a:spcAft>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Alaotsikko</a:t>
            </a:r>
            <a:endParaRPr lang="en-US"/>
          </a:p>
        </p:txBody>
      </p:sp>
      <p:sp>
        <p:nvSpPr>
          <p:cNvPr id="11" name="Tekstin paikkamerkki 2">
            <a:extLst>
              <a:ext uri="{FF2B5EF4-FFF2-40B4-BE49-F238E27FC236}">
                <a16:creationId xmlns:a16="http://schemas.microsoft.com/office/drawing/2014/main" id="{7A0D5E0D-E612-44B1-8381-4EC8265D2D4A}"/>
              </a:ext>
            </a:extLst>
          </p:cNvPr>
          <p:cNvSpPr>
            <a:spLocks noGrp="1"/>
          </p:cNvSpPr>
          <p:nvPr>
            <p:ph type="body" sz="quarter" idx="10" hasCustomPrompt="1"/>
          </p:nvPr>
        </p:nvSpPr>
        <p:spPr>
          <a:xfrm>
            <a:off x="485355" y="4451058"/>
            <a:ext cx="4619307" cy="236880"/>
          </a:xfrm>
        </p:spPr>
        <p:txBody>
          <a:bodyPr lIns="0" tIns="0" rIns="0" bIns="0">
            <a:noAutofit/>
          </a:bodyPr>
          <a:lstStyle>
            <a:lvl1pPr marL="0" indent="0">
              <a:lnSpc>
                <a:spcPct val="100000"/>
              </a:lnSpc>
              <a:spcAft>
                <a:spcPts val="0"/>
              </a:spcAft>
              <a:buNone/>
              <a:defRPr sz="1600" b="1">
                <a:solidFill>
                  <a:schemeClr val="bg1"/>
                </a:solidFill>
              </a:defRPr>
            </a:lvl1pPr>
          </a:lstStyle>
          <a:p>
            <a:pPr lvl="0"/>
            <a:r>
              <a:rPr lang="fi-FI"/>
              <a:t>Nimi / pvm</a:t>
            </a:r>
          </a:p>
        </p:txBody>
      </p:sp>
      <p:sp>
        <p:nvSpPr>
          <p:cNvPr id="10" name="Kuvan paikkamerkki 2">
            <a:extLst>
              <a:ext uri="{FF2B5EF4-FFF2-40B4-BE49-F238E27FC236}">
                <a16:creationId xmlns:a16="http://schemas.microsoft.com/office/drawing/2014/main" id="{32ED3686-A12F-4190-89FF-0112BD6168F8}"/>
              </a:ext>
            </a:extLst>
          </p:cNvPr>
          <p:cNvSpPr>
            <a:spLocks noGrp="1"/>
          </p:cNvSpPr>
          <p:nvPr>
            <p:ph type="pic" sz="quarter" idx="15" hasCustomPrompt="1"/>
          </p:nvPr>
        </p:nvSpPr>
        <p:spPr>
          <a:xfrm>
            <a:off x="5464175" y="0"/>
            <a:ext cx="3679826" cy="5143500"/>
          </a:xfrm>
        </p:spPr>
        <p:txBody>
          <a:bodyPr lIns="180000" tIns="180000" rIns="180000">
            <a:noAutofit/>
          </a:bodyPr>
          <a:lstStyle>
            <a:lvl1pPr marL="0" marR="0" indent="0" algn="l" defTabSz="457200" rtl="0" eaLnBrk="1" fontAlgn="auto" latinLnBrk="0" hangingPunct="1">
              <a:lnSpc>
                <a:spcPct val="114000"/>
              </a:lnSpc>
              <a:spcBef>
                <a:spcPts val="0"/>
              </a:spcBef>
              <a:spcAft>
                <a:spcPts val="0"/>
              </a:spcAft>
              <a:buClrTx/>
              <a:buSzTx/>
              <a:buFont typeface="Arial"/>
              <a:buNone/>
              <a:tabLst/>
              <a:defRPr lang="fi-FI" sz="1000" b="0" i="0" smtClean="0">
                <a:solidFill>
                  <a:schemeClr val="bg1"/>
                </a:solidFill>
                <a:effectLst/>
              </a:defRPr>
            </a:lvl1pPr>
          </a:lstStyle>
          <a:p>
            <a:pPr marL="0" marR="0" lvl="0" indent="0" algn="l" defTabSz="457200" rtl="0" eaLnBrk="1" fontAlgn="auto" latinLnBrk="0" hangingPunct="1">
              <a:lnSpc>
                <a:spcPct val="114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2" name="Tekstin paikkamerkki 2">
            <a:extLst>
              <a:ext uri="{FF2B5EF4-FFF2-40B4-BE49-F238E27FC236}">
                <a16:creationId xmlns:a16="http://schemas.microsoft.com/office/drawing/2014/main" id="{7B75B78D-FF90-4001-8307-6C1B603FD8B2}"/>
              </a:ext>
            </a:extLst>
          </p:cNvPr>
          <p:cNvSpPr>
            <a:spLocks noGrp="1"/>
          </p:cNvSpPr>
          <p:nvPr>
            <p:ph type="body" sz="quarter" idx="17" hasCustomPrompt="1"/>
          </p:nvPr>
        </p:nvSpPr>
        <p:spPr>
          <a:xfrm>
            <a:off x="7905838" y="4764854"/>
            <a:ext cx="1075464"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pic>
        <p:nvPicPr>
          <p:cNvPr id="6" name="Picture 5" descr="Logo: Turku Åb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9706" y="795806"/>
            <a:ext cx="1370090" cy="717808"/>
          </a:xfrm>
          <a:prstGeom prst="rect">
            <a:avLst/>
          </a:prstGeom>
        </p:spPr>
      </p:pic>
    </p:spTree>
    <p:extLst>
      <p:ext uri="{BB962C8B-B14F-4D97-AF65-F5344CB8AC3E}">
        <p14:creationId xmlns:p14="http://schemas.microsoft.com/office/powerpoint/2010/main" val="177180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so väliotsikko väritaustalla">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659625" y="900004"/>
            <a:ext cx="7824751" cy="3343492"/>
          </a:xfrm>
        </p:spPr>
        <p:txBody>
          <a:bodyPr anchor="ctr" anchorCtr="0">
            <a:noAutofit/>
          </a:bodyPr>
          <a:lstStyle>
            <a:lvl1pPr algn="ctr">
              <a:lnSpc>
                <a:spcPct val="90000"/>
              </a:lnSpc>
              <a:defRPr sz="5600">
                <a:solidFill>
                  <a:schemeClr val="bg1"/>
                </a:solidFill>
              </a:defRPr>
            </a:lvl1pPr>
          </a:lstStyle>
          <a:p>
            <a:r>
              <a:rPr lang="fi-FI"/>
              <a:t>Muokkaa väliotsikkoa napsauttamalla</a:t>
            </a:r>
            <a:endParaRPr lang="en-US"/>
          </a:p>
        </p:txBody>
      </p:sp>
      <p:pic>
        <p:nvPicPr>
          <p:cNvPr id="7" name="Picture 6">
            <a:extLst>
              <a:ext uri="{FF2B5EF4-FFF2-40B4-BE49-F238E27FC236}">
                <a16:creationId xmlns:a16="http://schemas.microsoft.com/office/drawing/2014/main" id="{1D661BE5-DDE9-4966-965A-0AFA3A9ABD75}"/>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3032"/>
          <a:stretch/>
        </p:blipFill>
        <p:spPr>
          <a:xfrm>
            <a:off x="270298" y="4253764"/>
            <a:ext cx="495821" cy="702681"/>
          </a:xfrm>
          <a:prstGeom prst="rect">
            <a:avLst/>
          </a:prstGeom>
        </p:spPr>
      </p:pic>
    </p:spTree>
    <p:extLst>
      <p:ext uri="{BB962C8B-B14F-4D97-AF65-F5344CB8AC3E}">
        <p14:creationId xmlns:p14="http://schemas.microsoft.com/office/powerpoint/2010/main" val="29334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Iso väliotsikko kuvan päällä">
    <p:bg>
      <p:bgPr>
        <a:solidFill>
          <a:schemeClr val="bg1"/>
        </a:solidFill>
        <a:effectLst/>
      </p:bgPr>
    </p:bg>
    <p:spTree>
      <p:nvGrpSpPr>
        <p:cNvPr id="1" name=""/>
        <p:cNvGrpSpPr/>
        <p:nvPr/>
      </p:nvGrpSpPr>
      <p:grpSpPr>
        <a:xfrm>
          <a:off x="0" y="0"/>
          <a:ext cx="0" cy="0"/>
          <a:chOff x="0" y="0"/>
          <a:chExt cx="0" cy="0"/>
        </a:xfrm>
      </p:grpSpPr>
      <p:sp>
        <p:nvSpPr>
          <p:cNvPr id="5" name="Kuvan paikkamerkki 2">
            <a:extLst>
              <a:ext uri="{FF2B5EF4-FFF2-40B4-BE49-F238E27FC236}">
                <a16:creationId xmlns:a16="http://schemas.microsoft.com/office/drawing/2014/main" id="{6BB53CD9-1364-4369-A795-7748F443FEEB}"/>
              </a:ext>
            </a:extLst>
          </p:cNvPr>
          <p:cNvSpPr>
            <a:spLocks noGrp="1"/>
          </p:cNvSpPr>
          <p:nvPr>
            <p:ph type="pic" sz="quarter" idx="13" hasCustomPrompt="1"/>
          </p:nvPr>
        </p:nvSpPr>
        <p:spPr>
          <a:xfrm>
            <a:off x="0" y="0"/>
            <a:ext cx="9144001" cy="5143500"/>
          </a:xfrm>
        </p:spPr>
        <p:txBody>
          <a:bodyPr lIns="252000" tIns="252000" rIns="252000" bIns="252000" anchor="b" anchorCtr="0">
            <a:normAutofit/>
          </a:bodyPr>
          <a:lstStyle>
            <a:lvl1pPr marL="0" indent="0" algn="l">
              <a:lnSpc>
                <a:spcPct val="114000"/>
              </a:lnSpc>
              <a:spcAft>
                <a:spcPts val="0"/>
              </a:spcAft>
              <a:buNone/>
              <a:defRPr sz="1100"/>
            </a:lvl1pPr>
          </a:lstStyle>
          <a:p>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4" name="Tekstin paikkamerkki 2">
            <a:extLst>
              <a:ext uri="{FF2B5EF4-FFF2-40B4-BE49-F238E27FC236}">
                <a16:creationId xmlns:a16="http://schemas.microsoft.com/office/drawing/2014/main" id="{410E57AC-F052-4EB4-91E4-68D1C8D2F347}"/>
              </a:ext>
            </a:extLst>
          </p:cNvPr>
          <p:cNvSpPr>
            <a:spLocks noGrp="1"/>
          </p:cNvSpPr>
          <p:nvPr>
            <p:ph type="body" sz="quarter" idx="16" hasCustomPrompt="1"/>
          </p:nvPr>
        </p:nvSpPr>
        <p:spPr>
          <a:xfrm>
            <a:off x="7905838" y="4764854"/>
            <a:ext cx="1075464"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sp>
        <p:nvSpPr>
          <p:cNvPr id="2" name="Otsikko 1">
            <a:extLst>
              <a:ext uri="{FF2B5EF4-FFF2-40B4-BE49-F238E27FC236}">
                <a16:creationId xmlns:a16="http://schemas.microsoft.com/office/drawing/2014/main" id="{9C77320A-281E-4200-BCF9-5CC0B2AF28D7}"/>
              </a:ext>
            </a:extLst>
          </p:cNvPr>
          <p:cNvSpPr>
            <a:spLocks noGrp="1"/>
          </p:cNvSpPr>
          <p:nvPr>
            <p:ph type="title" hasCustomPrompt="1"/>
          </p:nvPr>
        </p:nvSpPr>
        <p:spPr>
          <a:xfrm>
            <a:off x="417442" y="406249"/>
            <a:ext cx="4587327" cy="1587303"/>
          </a:xfrm>
          <a:solidFill>
            <a:schemeClr val="tx2"/>
          </a:solidFill>
        </p:spPr>
        <p:txBody>
          <a:bodyPr wrap="square" lIns="252000" tIns="252000" rIns="72000" bIns="180000" anchor="ctr" anchorCtr="0">
            <a:spAutoFit/>
          </a:bodyPr>
          <a:lstStyle>
            <a:lvl1pPr>
              <a:lnSpc>
                <a:spcPct val="85000"/>
              </a:lnSpc>
              <a:defRPr sz="4400">
                <a:solidFill>
                  <a:schemeClr val="bg1"/>
                </a:solidFill>
              </a:defRPr>
            </a:lvl1pPr>
          </a:lstStyle>
          <a:p>
            <a:r>
              <a:rPr lang="fi-FI"/>
              <a:t>Väliotsikko kuvan päällä</a:t>
            </a:r>
          </a:p>
        </p:txBody>
      </p:sp>
    </p:spTree>
    <p:extLst>
      <p:ext uri="{BB962C8B-B14F-4D97-AF65-F5344CB8AC3E}">
        <p14:creationId xmlns:p14="http://schemas.microsoft.com/office/powerpoint/2010/main" val="3820852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tsikko + teksti">
    <p:bg>
      <p:bgPr>
        <a:solidFill>
          <a:schemeClr val="bg1"/>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78318" y="559548"/>
            <a:ext cx="7826318" cy="536498"/>
          </a:xfrm>
          <a:prstGeom prst="rect">
            <a:avLst/>
          </a:prstGeom>
        </p:spPr>
        <p:txBody>
          <a:bodyPr vert="horz" lIns="0" tIns="0" rIns="0" bIns="0" rtlCol="0" anchor="ctr" anchorCtr="0">
            <a:noAutofit/>
          </a:bodyPr>
          <a:lstStyle>
            <a:lvl1pPr>
              <a:lnSpc>
                <a:spcPct val="85000"/>
              </a:lnSpc>
              <a:defRPr sz="3600">
                <a:solidFill>
                  <a:schemeClr val="tx2"/>
                </a:solidFill>
              </a:defRPr>
            </a:lvl1pPr>
          </a:lstStyle>
          <a:p>
            <a:r>
              <a:rPr lang="fi-FI"/>
              <a:t>Muokkaa otsikkoa napsauttamalla</a:t>
            </a:r>
            <a:endParaRPr lang="en-US"/>
          </a:p>
        </p:txBody>
      </p:sp>
      <p:sp>
        <p:nvSpPr>
          <p:cNvPr id="4" name="Text Placeholder 2"/>
          <p:cNvSpPr>
            <a:spLocks noGrp="1"/>
          </p:cNvSpPr>
          <p:nvPr>
            <p:ph type="body" idx="1" hasCustomPrompt="1"/>
          </p:nvPr>
        </p:nvSpPr>
        <p:spPr>
          <a:xfrm>
            <a:off x="678317" y="1257817"/>
            <a:ext cx="7826319" cy="3163414"/>
          </a:xfrm>
          <a:prstGeom prst="rect">
            <a:avLst/>
          </a:prstGeom>
        </p:spPr>
        <p:txBody>
          <a:bodyPr vert="horz" lIns="0" tIns="45720" rIns="0" bIns="45720" rtlCol="0">
            <a:noAutofit/>
          </a:bodyPr>
          <a:lstStyle>
            <a:lvl1pPr marL="179388" indent="-179388">
              <a:lnSpc>
                <a:spcPct val="107000"/>
              </a:lnSpc>
              <a:spcAft>
                <a:spcPts val="800"/>
              </a:spcAft>
              <a:buFont typeface="Arial"/>
              <a:buChar char="•"/>
              <a:defRPr sz="1800"/>
            </a:lvl1pPr>
            <a:lvl2pPr marL="540000" indent="-180000">
              <a:lnSpc>
                <a:spcPct val="107000"/>
              </a:lnSpc>
              <a:spcAft>
                <a:spcPts val="800"/>
              </a:spcAft>
              <a:buFont typeface="Lucida Grande"/>
              <a:buChar char="–"/>
              <a:defRPr sz="1500"/>
            </a:lvl2pPr>
            <a:lvl3pPr marL="900000" indent="-180000">
              <a:lnSpc>
                <a:spcPct val="107000"/>
              </a:lnSpc>
              <a:spcAft>
                <a:spcPts val="800"/>
              </a:spcAft>
              <a:buSzPct val="60000"/>
              <a:buFont typeface="Courier New"/>
              <a:buChar char="o"/>
              <a:defRPr sz="1200"/>
            </a:lvl3pPr>
            <a:lvl4pPr marL="1260000" indent="-180000">
              <a:lnSpc>
                <a:spcPct val="107000"/>
              </a:lnSpc>
              <a:spcAft>
                <a:spcPts val="800"/>
              </a:spcAft>
              <a:buSzPct val="100000"/>
              <a:buFont typeface="Lucida Grande"/>
              <a:buChar char="–"/>
              <a:defRPr sz="1200"/>
            </a:lvl4pPr>
            <a:lvl5pPr marL="1620000">
              <a:lnSpc>
                <a:spcPct val="107000"/>
              </a:lnSpc>
              <a:spcAft>
                <a:spcPts val="800"/>
              </a:spcAft>
              <a:defRPr sz="1000"/>
            </a:lvl5pPr>
          </a:lstStyle>
          <a:p>
            <a:pPr lvl="0"/>
            <a:r>
              <a:rPr lang="fi-FI"/>
              <a:t>Muokkaa tekstiä napsauttamalla. Voit siirtää tekstilaatikoita ylemmäs tai alemmas otsikon pituuden ja sisältötekstin määrän mukaan. </a:t>
            </a:r>
          </a:p>
          <a:p>
            <a:pPr lvl="1"/>
            <a:r>
              <a:rPr lang="fi-FI"/>
              <a:t>toinen taso</a:t>
            </a:r>
          </a:p>
          <a:p>
            <a:pPr lvl="2"/>
            <a:r>
              <a:rPr lang="fi-FI"/>
              <a:t>kolmas taso</a:t>
            </a:r>
          </a:p>
          <a:p>
            <a:pPr lvl="3"/>
            <a:r>
              <a:rPr lang="fi-FI"/>
              <a:t>neljäs taso</a:t>
            </a:r>
          </a:p>
          <a:p>
            <a:pPr lvl="4"/>
            <a:r>
              <a:rPr lang="fi-FI"/>
              <a:t>viides taso</a:t>
            </a:r>
            <a:endParaRPr lang="en-US"/>
          </a:p>
        </p:txBody>
      </p:sp>
      <p:pic>
        <p:nvPicPr>
          <p:cNvPr id="6" name="Picture 6">
            <a:extLst>
              <a:ext uri="{FF2B5EF4-FFF2-40B4-BE49-F238E27FC236}">
                <a16:creationId xmlns:a16="http://schemas.microsoft.com/office/drawing/2014/main" id="{521A838D-1252-4382-B14F-424E055BE4F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2739"/>
          <a:stretch/>
        </p:blipFill>
        <p:spPr>
          <a:xfrm>
            <a:off x="256713" y="4421231"/>
            <a:ext cx="381377" cy="535215"/>
          </a:xfrm>
          <a:prstGeom prst="rect">
            <a:avLst/>
          </a:prstGeom>
        </p:spPr>
      </p:pic>
    </p:spTree>
    <p:extLst>
      <p:ext uri="{BB962C8B-B14F-4D97-AF65-F5344CB8AC3E}">
        <p14:creationId xmlns:p14="http://schemas.microsoft.com/office/powerpoint/2010/main" val="114659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tsikko + teksti + kuva">
    <p:bg>
      <p:bgPr>
        <a:solidFill>
          <a:schemeClr val="bg1"/>
        </a:solidFill>
        <a:effectLst/>
      </p:bgPr>
    </p:bg>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654566" y="535920"/>
            <a:ext cx="4286024" cy="1082472"/>
          </a:xfrm>
          <a:prstGeom prst="rect">
            <a:avLst/>
          </a:prstGeom>
        </p:spPr>
        <p:txBody>
          <a:bodyPr vert="horz" lIns="0" tIns="0" rIns="0" bIns="0" rtlCol="0" anchor="b" anchorCtr="0">
            <a:noAutofit/>
          </a:bodyPr>
          <a:lstStyle>
            <a:lvl1pPr>
              <a:lnSpc>
                <a:spcPct val="85000"/>
              </a:lnSpc>
              <a:defRPr sz="3600">
                <a:solidFill>
                  <a:schemeClr val="tx2"/>
                </a:solidFill>
              </a:defRPr>
            </a:lvl1pPr>
          </a:lstStyle>
          <a:p>
            <a:r>
              <a:rPr lang="fi-FI"/>
              <a:t>Muokkaa otsikkoa napsauttamalla</a:t>
            </a:r>
            <a:endParaRPr lang="en-US"/>
          </a:p>
        </p:txBody>
      </p:sp>
      <p:sp>
        <p:nvSpPr>
          <p:cNvPr id="10" name="Text Placeholder 9">
            <a:extLst>
              <a:ext uri="{FF2B5EF4-FFF2-40B4-BE49-F238E27FC236}">
                <a16:creationId xmlns:a16="http://schemas.microsoft.com/office/drawing/2014/main" id="{56F31A14-407D-4A10-A184-2212C79BACC1}"/>
              </a:ext>
            </a:extLst>
          </p:cNvPr>
          <p:cNvSpPr>
            <a:spLocks noGrp="1"/>
          </p:cNvSpPr>
          <p:nvPr>
            <p:ph type="body" sz="quarter" idx="12" hasCustomPrompt="1"/>
          </p:nvPr>
        </p:nvSpPr>
        <p:spPr>
          <a:xfrm>
            <a:off x="654565" y="1748480"/>
            <a:ext cx="4286025" cy="2609336"/>
          </a:xfrm>
          <a:noFill/>
        </p:spPr>
        <p:txBody>
          <a:bodyPr lIns="0" tIns="0" rIns="0" bIns="0">
            <a:noAutofit/>
          </a:bodyPr>
          <a:lstStyle>
            <a:lvl1pPr marL="180000" indent="-180000">
              <a:lnSpc>
                <a:spcPct val="107000"/>
              </a:lnSpc>
              <a:spcAft>
                <a:spcPts val="600"/>
              </a:spcAft>
              <a:buFont typeface="Arial" panose="020B0604020202020204" pitchFamily="34" charset="0"/>
              <a:buChar char="•"/>
              <a:defRPr sz="1600" baseline="0">
                <a:solidFill>
                  <a:schemeClr val="tx1"/>
                </a:solidFill>
              </a:defRPr>
            </a:lvl1pPr>
            <a:lvl2pPr marL="540000" indent="-180000">
              <a:lnSpc>
                <a:spcPct val="107000"/>
              </a:lnSpc>
              <a:spcAft>
                <a:spcPts val="600"/>
              </a:spcAft>
              <a:buFont typeface="Arial" panose="020B0604020202020204" pitchFamily="34" charset="0"/>
              <a:buChar char="–"/>
              <a:defRPr sz="1400" baseline="0">
                <a:solidFill>
                  <a:schemeClr val="tx1"/>
                </a:solidFill>
              </a:defRPr>
            </a:lvl2pPr>
            <a:lvl3pPr marL="360000" indent="-180000">
              <a:lnSpc>
                <a:spcPts val="2200"/>
              </a:lnSpc>
              <a:buSzPct val="90000"/>
              <a:buFont typeface="Lucida Grande"/>
              <a:buChar char="-"/>
              <a:defRPr sz="1800" baseline="0"/>
            </a:lvl3pPr>
            <a:lvl4pPr>
              <a:lnSpc>
                <a:spcPts val="1900"/>
              </a:lnSpc>
              <a:defRPr sz="1600"/>
            </a:lvl4pPr>
            <a:lvl5pPr>
              <a:lnSpc>
                <a:spcPts val="1900"/>
              </a:lnSpc>
              <a:defRPr sz="1600"/>
            </a:lvl5pPr>
          </a:lstStyle>
          <a:p>
            <a:pPr lvl="0"/>
            <a:r>
              <a:rPr lang="fi-FI"/>
              <a:t>Muokkaa tekstiä napsauttamalla. Voit siirtää tekstilaatikoita ylemmäs tai alemmas otsikon pituuden ja sisältötekstin määrän mukaan.</a:t>
            </a:r>
          </a:p>
          <a:p>
            <a:pPr lvl="1"/>
            <a:r>
              <a:rPr lang="fi-FI"/>
              <a:t>Toinen taso</a:t>
            </a:r>
          </a:p>
        </p:txBody>
      </p:sp>
      <p:sp>
        <p:nvSpPr>
          <p:cNvPr id="6" name="Kuvan paikkamerkki 2">
            <a:extLst>
              <a:ext uri="{FF2B5EF4-FFF2-40B4-BE49-F238E27FC236}">
                <a16:creationId xmlns:a16="http://schemas.microsoft.com/office/drawing/2014/main" id="{94FC3E8E-0DC2-45F2-96A6-E8B0DA7542AB}"/>
              </a:ext>
            </a:extLst>
          </p:cNvPr>
          <p:cNvSpPr>
            <a:spLocks noGrp="1"/>
          </p:cNvSpPr>
          <p:nvPr>
            <p:ph type="pic" sz="quarter" idx="13" hasCustomPrompt="1"/>
          </p:nvPr>
        </p:nvSpPr>
        <p:spPr>
          <a:xfrm>
            <a:off x="5214173" y="0"/>
            <a:ext cx="3929827" cy="5143500"/>
          </a:xfrm>
        </p:spPr>
        <p:txBody>
          <a:bodyPr lIns="216000" tIns="216000" rIns="180000">
            <a:normAutofit/>
          </a:bodyPr>
          <a:lstStyle>
            <a:lvl1pPr marL="0" marR="0" indent="0" algn="l" defTabSz="457200" rtl="0" eaLnBrk="1" fontAlgn="auto" latinLnBrk="0" hangingPunct="1">
              <a:lnSpc>
                <a:spcPct val="114000"/>
              </a:lnSpc>
              <a:spcBef>
                <a:spcPts val="0"/>
              </a:spcBef>
              <a:spcAft>
                <a:spcPts val="0"/>
              </a:spcAft>
              <a:buClrTx/>
              <a:buSzTx/>
              <a:buFont typeface="Arial"/>
              <a:buNone/>
              <a:tabLst/>
              <a:defRPr sz="1000"/>
            </a:lvl1pPr>
          </a:lstStyle>
          <a:p>
            <a:pPr marL="0" marR="0" lvl="0" indent="0" algn="l" defTabSz="457200" rtl="0" eaLnBrk="1" fontAlgn="auto" latinLnBrk="0" hangingPunct="1">
              <a:lnSpc>
                <a:spcPct val="114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a:t>
            </a:r>
            <a:br>
              <a:rPr lang="fi-FI"/>
            </a:br>
            <a:r>
              <a:rPr lang="fi-FI"/>
              <a:t>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a:t>
            </a:r>
          </a:p>
        </p:txBody>
      </p:sp>
      <p:sp>
        <p:nvSpPr>
          <p:cNvPr id="8" name="Tekstin paikkamerkki 2">
            <a:extLst>
              <a:ext uri="{FF2B5EF4-FFF2-40B4-BE49-F238E27FC236}">
                <a16:creationId xmlns:a16="http://schemas.microsoft.com/office/drawing/2014/main" id="{5DBEC439-60DC-4E06-AF8F-66E0FE2BDB55}"/>
              </a:ext>
            </a:extLst>
          </p:cNvPr>
          <p:cNvSpPr>
            <a:spLocks noGrp="1"/>
          </p:cNvSpPr>
          <p:nvPr>
            <p:ph type="body" sz="quarter" idx="17" hasCustomPrompt="1"/>
          </p:nvPr>
        </p:nvSpPr>
        <p:spPr>
          <a:xfrm>
            <a:off x="7899014" y="4764854"/>
            <a:ext cx="1075464"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pic>
        <p:nvPicPr>
          <p:cNvPr id="11" name="Picture 6">
            <a:extLst>
              <a:ext uri="{FF2B5EF4-FFF2-40B4-BE49-F238E27FC236}">
                <a16:creationId xmlns:a16="http://schemas.microsoft.com/office/drawing/2014/main" id="{370B1FCA-6282-417C-B11A-C5C7814FE890}"/>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2739"/>
          <a:stretch/>
        </p:blipFill>
        <p:spPr>
          <a:xfrm>
            <a:off x="256713" y="4421231"/>
            <a:ext cx="381377" cy="535215"/>
          </a:xfrm>
          <a:prstGeom prst="rect">
            <a:avLst/>
          </a:prstGeom>
        </p:spPr>
      </p:pic>
    </p:spTree>
    <p:extLst>
      <p:ext uri="{BB962C8B-B14F-4D97-AF65-F5344CB8AC3E}">
        <p14:creationId xmlns:p14="http://schemas.microsoft.com/office/powerpoint/2010/main" val="426814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tsikko + teksti + 2 kuvaa">
    <p:bg>
      <p:bgPr>
        <a:solidFill>
          <a:schemeClr val="bg1"/>
        </a:solidFill>
        <a:effectLst/>
      </p:bgPr>
    </p:bg>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654566" y="535920"/>
            <a:ext cx="4286024" cy="1082472"/>
          </a:xfrm>
          <a:prstGeom prst="rect">
            <a:avLst/>
          </a:prstGeom>
        </p:spPr>
        <p:txBody>
          <a:bodyPr vert="horz" lIns="0" tIns="0" rIns="0" bIns="0" rtlCol="0" anchor="b" anchorCtr="0">
            <a:noAutofit/>
          </a:bodyPr>
          <a:lstStyle>
            <a:lvl1pPr>
              <a:lnSpc>
                <a:spcPct val="85000"/>
              </a:lnSpc>
              <a:defRPr sz="3600">
                <a:solidFill>
                  <a:schemeClr val="tx2"/>
                </a:solidFill>
              </a:defRPr>
            </a:lvl1pPr>
          </a:lstStyle>
          <a:p>
            <a:r>
              <a:rPr lang="fi-FI"/>
              <a:t>Muokkaa otsikkoa napsauttamalla</a:t>
            </a:r>
            <a:endParaRPr lang="en-US"/>
          </a:p>
        </p:txBody>
      </p:sp>
      <p:sp>
        <p:nvSpPr>
          <p:cNvPr id="10" name="Text Placeholder 9">
            <a:extLst>
              <a:ext uri="{FF2B5EF4-FFF2-40B4-BE49-F238E27FC236}">
                <a16:creationId xmlns:a16="http://schemas.microsoft.com/office/drawing/2014/main" id="{56F31A14-407D-4A10-A184-2212C79BACC1}"/>
              </a:ext>
            </a:extLst>
          </p:cNvPr>
          <p:cNvSpPr>
            <a:spLocks noGrp="1"/>
          </p:cNvSpPr>
          <p:nvPr>
            <p:ph type="body" sz="quarter" idx="12" hasCustomPrompt="1"/>
          </p:nvPr>
        </p:nvSpPr>
        <p:spPr>
          <a:xfrm>
            <a:off x="654565" y="1748480"/>
            <a:ext cx="4286025" cy="2609336"/>
          </a:xfrm>
          <a:noFill/>
        </p:spPr>
        <p:txBody>
          <a:bodyPr lIns="0" tIns="0" rIns="0" bIns="0">
            <a:noAutofit/>
          </a:bodyPr>
          <a:lstStyle>
            <a:lvl1pPr marL="180000" indent="-180000">
              <a:lnSpc>
                <a:spcPct val="107000"/>
              </a:lnSpc>
              <a:spcAft>
                <a:spcPts val="600"/>
              </a:spcAft>
              <a:buFont typeface="Arial" panose="020B0604020202020204" pitchFamily="34" charset="0"/>
              <a:buChar char="•"/>
              <a:defRPr sz="1600" baseline="0">
                <a:solidFill>
                  <a:schemeClr val="tx1"/>
                </a:solidFill>
              </a:defRPr>
            </a:lvl1pPr>
            <a:lvl2pPr marL="540000" indent="-180000">
              <a:lnSpc>
                <a:spcPct val="107000"/>
              </a:lnSpc>
              <a:spcAft>
                <a:spcPts val="600"/>
              </a:spcAft>
              <a:buFont typeface="Arial" panose="020B0604020202020204" pitchFamily="34" charset="0"/>
              <a:buChar char="–"/>
              <a:defRPr sz="1400" baseline="0">
                <a:solidFill>
                  <a:schemeClr val="tx1"/>
                </a:solidFill>
              </a:defRPr>
            </a:lvl2pPr>
            <a:lvl3pPr marL="360000" indent="-180000">
              <a:lnSpc>
                <a:spcPts val="2200"/>
              </a:lnSpc>
              <a:buSzPct val="90000"/>
              <a:buFont typeface="Lucida Grande"/>
              <a:buChar char="-"/>
              <a:defRPr sz="1800" baseline="0"/>
            </a:lvl3pPr>
            <a:lvl4pPr>
              <a:lnSpc>
                <a:spcPts val="1900"/>
              </a:lnSpc>
              <a:defRPr sz="1600"/>
            </a:lvl4pPr>
            <a:lvl5pPr>
              <a:lnSpc>
                <a:spcPts val="1900"/>
              </a:lnSpc>
              <a:defRPr sz="1600"/>
            </a:lvl5pPr>
          </a:lstStyle>
          <a:p>
            <a:pPr lvl="0"/>
            <a:r>
              <a:rPr lang="fi-FI"/>
              <a:t>Muokkaa tekstiä napsauttamalla. Voit siirtää tekstilaatikoita ylemmäs tai alemmas otsikon pituuden ja sisältötekstin määrän mukaan.</a:t>
            </a:r>
          </a:p>
          <a:p>
            <a:pPr lvl="1"/>
            <a:r>
              <a:rPr lang="fi-FI"/>
              <a:t>Toinen taso</a:t>
            </a:r>
          </a:p>
        </p:txBody>
      </p:sp>
      <p:sp>
        <p:nvSpPr>
          <p:cNvPr id="9" name="Kuvan paikkamerkki 2">
            <a:extLst>
              <a:ext uri="{FF2B5EF4-FFF2-40B4-BE49-F238E27FC236}">
                <a16:creationId xmlns:a16="http://schemas.microsoft.com/office/drawing/2014/main" id="{5D08F5D4-B30E-481D-8F0A-A67744EE110B}"/>
              </a:ext>
            </a:extLst>
          </p:cNvPr>
          <p:cNvSpPr>
            <a:spLocks noGrp="1"/>
          </p:cNvSpPr>
          <p:nvPr>
            <p:ph type="pic" sz="quarter" idx="13" hasCustomPrompt="1"/>
          </p:nvPr>
        </p:nvSpPr>
        <p:spPr>
          <a:xfrm>
            <a:off x="5143992" y="335086"/>
            <a:ext cx="3780000" cy="2088000"/>
          </a:xfrm>
        </p:spPr>
        <p:txBody>
          <a:bodyPr lIns="144000" tIns="0" rIns="144000" anchor="ctr" anchorCtr="0">
            <a:no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850"/>
            </a:lvl1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1" name="Tekstin paikkamerkki 2">
            <a:extLst>
              <a:ext uri="{FF2B5EF4-FFF2-40B4-BE49-F238E27FC236}">
                <a16:creationId xmlns:a16="http://schemas.microsoft.com/office/drawing/2014/main" id="{9EDF4FB6-C203-4B5B-B8C6-D2C927FAEDE6}"/>
              </a:ext>
            </a:extLst>
          </p:cNvPr>
          <p:cNvSpPr>
            <a:spLocks noGrp="1"/>
          </p:cNvSpPr>
          <p:nvPr>
            <p:ph type="body" sz="quarter" idx="16" hasCustomPrompt="1"/>
          </p:nvPr>
        </p:nvSpPr>
        <p:spPr>
          <a:xfrm>
            <a:off x="6872748" y="2452534"/>
            <a:ext cx="2051244" cy="154474"/>
          </a:xfrm>
        </p:spPr>
        <p:txBody>
          <a:bodyPr lIns="0" tIns="0" rIns="0" bIns="0" anchor="b" anchorCtr="0">
            <a:noAutofit/>
          </a:bodyPr>
          <a:lstStyle>
            <a:lvl1pPr marL="0" indent="0" algn="r">
              <a:lnSpc>
                <a:spcPct val="90000"/>
              </a:lnSpc>
              <a:spcAft>
                <a:spcPts val="0"/>
              </a:spcAft>
              <a:buNone/>
              <a:defRPr sz="800"/>
            </a:lvl1pPr>
          </a:lstStyle>
          <a:p>
            <a:pPr lvl="0"/>
            <a:r>
              <a:rPr lang="fi-FI"/>
              <a:t>Kuva: Kuvaajan nimi </a:t>
            </a:r>
          </a:p>
        </p:txBody>
      </p:sp>
      <p:sp>
        <p:nvSpPr>
          <p:cNvPr id="12" name="Kuvan paikkamerkki 2">
            <a:extLst>
              <a:ext uri="{FF2B5EF4-FFF2-40B4-BE49-F238E27FC236}">
                <a16:creationId xmlns:a16="http://schemas.microsoft.com/office/drawing/2014/main" id="{1747F73E-808D-4F4D-B519-9D3F19B14171}"/>
              </a:ext>
            </a:extLst>
          </p:cNvPr>
          <p:cNvSpPr>
            <a:spLocks noGrp="1"/>
          </p:cNvSpPr>
          <p:nvPr>
            <p:ph type="pic" sz="quarter" idx="17" hasCustomPrompt="1"/>
          </p:nvPr>
        </p:nvSpPr>
        <p:spPr>
          <a:xfrm>
            <a:off x="5143992" y="2710948"/>
            <a:ext cx="3780000" cy="2088000"/>
          </a:xfrm>
        </p:spPr>
        <p:txBody>
          <a:bodyPr lIns="144000" tIns="0" rIns="144000" anchor="ctr" anchorCtr="0">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850"/>
            </a:lvl1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4" name="Tekstin paikkamerkki 2">
            <a:extLst>
              <a:ext uri="{FF2B5EF4-FFF2-40B4-BE49-F238E27FC236}">
                <a16:creationId xmlns:a16="http://schemas.microsoft.com/office/drawing/2014/main" id="{C3FFB981-5C4F-420D-A592-673A569A8858}"/>
              </a:ext>
            </a:extLst>
          </p:cNvPr>
          <p:cNvSpPr>
            <a:spLocks noGrp="1"/>
          </p:cNvSpPr>
          <p:nvPr>
            <p:ph type="body" sz="quarter" idx="18" hasCustomPrompt="1"/>
          </p:nvPr>
        </p:nvSpPr>
        <p:spPr>
          <a:xfrm>
            <a:off x="6872748" y="4828396"/>
            <a:ext cx="2051244" cy="154474"/>
          </a:xfrm>
        </p:spPr>
        <p:txBody>
          <a:bodyPr lIns="0" tIns="0" rIns="0" bIns="0" anchor="b" anchorCtr="0">
            <a:noAutofit/>
          </a:bodyPr>
          <a:lstStyle>
            <a:lvl1pPr marL="0" indent="0" algn="r">
              <a:lnSpc>
                <a:spcPct val="90000"/>
              </a:lnSpc>
              <a:spcAft>
                <a:spcPts val="0"/>
              </a:spcAft>
              <a:buNone/>
              <a:defRPr sz="800"/>
            </a:lvl1pPr>
          </a:lstStyle>
          <a:p>
            <a:pPr lvl="0"/>
            <a:r>
              <a:rPr lang="fi-FI"/>
              <a:t>Kuva: Kuvaajan nimi </a:t>
            </a:r>
          </a:p>
        </p:txBody>
      </p:sp>
      <p:pic>
        <p:nvPicPr>
          <p:cNvPr id="15" name="Picture 6">
            <a:extLst>
              <a:ext uri="{FF2B5EF4-FFF2-40B4-BE49-F238E27FC236}">
                <a16:creationId xmlns:a16="http://schemas.microsoft.com/office/drawing/2014/main" id="{040AB88C-9E1A-4808-AFA6-74B3C206EB00}"/>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2739"/>
          <a:stretch/>
        </p:blipFill>
        <p:spPr>
          <a:xfrm>
            <a:off x="256713" y="4421231"/>
            <a:ext cx="381377" cy="535215"/>
          </a:xfrm>
          <a:prstGeom prst="rect">
            <a:avLst/>
          </a:prstGeom>
        </p:spPr>
      </p:pic>
    </p:spTree>
    <p:extLst>
      <p:ext uri="{BB962C8B-B14F-4D97-AF65-F5344CB8AC3E}">
        <p14:creationId xmlns:p14="http://schemas.microsoft.com/office/powerpoint/2010/main" val="287552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vakollaasi (3 kuvaa)">
    <p:bg>
      <p:bgPr>
        <a:solidFill>
          <a:schemeClr val="bg1"/>
        </a:solidFill>
        <a:effectLst/>
      </p:bgPr>
    </p:bg>
    <p:spTree>
      <p:nvGrpSpPr>
        <p:cNvPr id="1" name=""/>
        <p:cNvGrpSpPr/>
        <p:nvPr/>
      </p:nvGrpSpPr>
      <p:grpSpPr>
        <a:xfrm>
          <a:off x="0" y="0"/>
          <a:ext cx="0" cy="0"/>
          <a:chOff x="0" y="0"/>
          <a:chExt cx="0" cy="0"/>
        </a:xfrm>
      </p:grpSpPr>
      <p:sp>
        <p:nvSpPr>
          <p:cNvPr id="9" name="Kuvan paikkamerkki 8">
            <a:extLst>
              <a:ext uri="{FF2B5EF4-FFF2-40B4-BE49-F238E27FC236}">
                <a16:creationId xmlns:a16="http://schemas.microsoft.com/office/drawing/2014/main" id="{5EEDD00B-46CD-4983-8E22-87F37B6FDDDB}"/>
              </a:ext>
            </a:extLst>
          </p:cNvPr>
          <p:cNvSpPr>
            <a:spLocks noGrp="1"/>
          </p:cNvSpPr>
          <p:nvPr>
            <p:ph type="pic" sz="quarter" idx="11" hasCustomPrompt="1"/>
          </p:nvPr>
        </p:nvSpPr>
        <p:spPr>
          <a:xfrm>
            <a:off x="105196" y="113288"/>
            <a:ext cx="4359778" cy="4907374"/>
          </a:xfrm>
        </p:spPr>
        <p:txBody>
          <a:bodyPr lIns="144000" tIns="144000" rIns="144000" anchor="t" anchorCtr="1">
            <a:normAutofit/>
          </a:bodyPr>
          <a:lstStyle>
            <a:lvl1pPr marL="0" marR="0" indent="0" algn="l" defTabSz="457200" rtl="0" eaLnBrk="1" fontAlgn="auto" latinLnBrk="0" hangingPunct="1">
              <a:lnSpc>
                <a:spcPct val="100000"/>
              </a:lnSpc>
              <a:spcBef>
                <a:spcPts val="0"/>
              </a:spcBef>
              <a:spcAft>
                <a:spcPts val="1200"/>
              </a:spcAft>
              <a:buClrTx/>
              <a:buSzTx/>
              <a:buFont typeface="Arial"/>
              <a:buNone/>
              <a:tabLst/>
              <a:defRPr sz="900"/>
            </a:lvl1pPr>
          </a:lstStyle>
          <a:p>
            <a:pPr marL="0" marR="0" lvl="0" indent="0" algn="l" defTabSz="457200" rtl="0" eaLnBrk="1" fontAlgn="auto" latinLnBrk="0" hangingPunct="1">
              <a:lnSpc>
                <a:spcPct val="100000"/>
              </a:lnSpc>
              <a:spcBef>
                <a:spcPts val="0"/>
              </a:spcBef>
              <a:spcAft>
                <a:spcPts val="120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a:t>
            </a: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4" name="Tekstin paikkamerkki 2">
            <a:extLst>
              <a:ext uri="{FF2B5EF4-FFF2-40B4-BE49-F238E27FC236}">
                <a16:creationId xmlns:a16="http://schemas.microsoft.com/office/drawing/2014/main" id="{FFA53543-86C7-4C7E-A6AB-7B6F2098B992}"/>
              </a:ext>
            </a:extLst>
          </p:cNvPr>
          <p:cNvSpPr>
            <a:spLocks noGrp="1"/>
          </p:cNvSpPr>
          <p:nvPr>
            <p:ph type="body" sz="quarter" idx="21" hasCustomPrompt="1"/>
          </p:nvPr>
        </p:nvSpPr>
        <p:spPr>
          <a:xfrm>
            <a:off x="200137" y="4727905"/>
            <a:ext cx="1075464" cy="219854"/>
          </a:xfrm>
          <a:solidFill>
            <a:schemeClr val="tx1"/>
          </a:solidFill>
        </p:spPr>
        <p:txBody>
          <a:bodyPr wrap="none" lIns="72000" tIns="54000" rIns="61200" bIns="54000" anchor="ctr" anchorCtr="0">
            <a:spAutoFit/>
          </a:bodyPr>
          <a:lstStyle>
            <a:lvl1pPr marL="0" indent="0" algn="l">
              <a:lnSpc>
                <a:spcPct val="90000"/>
              </a:lnSpc>
              <a:spcAft>
                <a:spcPts val="0"/>
              </a:spcAft>
              <a:buNone/>
              <a:defRPr sz="800">
                <a:solidFill>
                  <a:schemeClr val="bg1"/>
                </a:solidFill>
              </a:defRPr>
            </a:lvl1pPr>
          </a:lstStyle>
          <a:p>
            <a:pPr lvl="0"/>
            <a:r>
              <a:rPr lang="fi-FI"/>
              <a:t>Kuva: Kuvaajan nimi</a:t>
            </a:r>
          </a:p>
        </p:txBody>
      </p:sp>
      <p:sp>
        <p:nvSpPr>
          <p:cNvPr id="6" name="Kuvan paikkamerkki 8">
            <a:extLst>
              <a:ext uri="{FF2B5EF4-FFF2-40B4-BE49-F238E27FC236}">
                <a16:creationId xmlns:a16="http://schemas.microsoft.com/office/drawing/2014/main" id="{F04BCD48-6335-43D6-87AA-F4DBB59CA9F4}"/>
              </a:ext>
            </a:extLst>
          </p:cNvPr>
          <p:cNvSpPr>
            <a:spLocks noGrp="1"/>
          </p:cNvSpPr>
          <p:nvPr>
            <p:ph type="pic" sz="quarter" idx="13" hasCustomPrompt="1"/>
          </p:nvPr>
        </p:nvSpPr>
        <p:spPr>
          <a:xfrm>
            <a:off x="4581946" y="113288"/>
            <a:ext cx="4438800" cy="2397600"/>
          </a:xfrm>
        </p:spPr>
        <p:txBody>
          <a:bodyPr lIns="144000" tIns="126000" rIns="108000">
            <a:normAutofit/>
          </a:bodyPr>
          <a:lstStyle>
            <a:lvl1pPr marL="0" marR="0" indent="0" algn="l" defTabSz="457200" rtl="0" eaLnBrk="1" fontAlgn="auto" latinLnBrk="0" hangingPunct="1">
              <a:lnSpc>
                <a:spcPct val="100000"/>
              </a:lnSpc>
              <a:spcBef>
                <a:spcPts val="0"/>
              </a:spcBef>
              <a:spcAft>
                <a:spcPts val="1200"/>
              </a:spcAft>
              <a:buClrTx/>
              <a:buSzTx/>
              <a:buFont typeface="Arial"/>
              <a:buNone/>
              <a:tabLst/>
              <a:defRPr sz="900"/>
            </a:lvl1pPr>
          </a:lstStyle>
          <a:p>
            <a:pPr marL="0" marR="0" lvl="0" indent="0" algn="l" defTabSz="457200" rtl="0" eaLnBrk="1" fontAlgn="auto" latinLnBrk="0" hangingPunct="1">
              <a:lnSpc>
                <a:spcPct val="100000"/>
              </a:lnSpc>
              <a:spcBef>
                <a:spcPts val="0"/>
              </a:spcBef>
              <a:spcAft>
                <a:spcPts val="120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3" name="Tekstin paikkamerkki 2">
            <a:extLst>
              <a:ext uri="{FF2B5EF4-FFF2-40B4-BE49-F238E27FC236}">
                <a16:creationId xmlns:a16="http://schemas.microsoft.com/office/drawing/2014/main" id="{D3404D98-E1C1-42E5-BFB0-40ED50A240DE}"/>
              </a:ext>
            </a:extLst>
          </p:cNvPr>
          <p:cNvSpPr>
            <a:spLocks noGrp="1"/>
          </p:cNvSpPr>
          <p:nvPr>
            <p:ph type="body" sz="quarter" idx="20" hasCustomPrompt="1"/>
          </p:nvPr>
        </p:nvSpPr>
        <p:spPr>
          <a:xfrm>
            <a:off x="7861024" y="2213686"/>
            <a:ext cx="1075464"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sp>
        <p:nvSpPr>
          <p:cNvPr id="8" name="Kuvan paikkamerkki 8">
            <a:extLst>
              <a:ext uri="{FF2B5EF4-FFF2-40B4-BE49-F238E27FC236}">
                <a16:creationId xmlns:a16="http://schemas.microsoft.com/office/drawing/2014/main" id="{B2961B63-BCE8-420E-B85A-9561A8D30056}"/>
              </a:ext>
            </a:extLst>
          </p:cNvPr>
          <p:cNvSpPr>
            <a:spLocks noGrp="1"/>
          </p:cNvSpPr>
          <p:nvPr>
            <p:ph type="pic" sz="quarter" idx="15" hasCustomPrompt="1"/>
          </p:nvPr>
        </p:nvSpPr>
        <p:spPr>
          <a:xfrm>
            <a:off x="4581947" y="2623062"/>
            <a:ext cx="4438800" cy="2397600"/>
          </a:xfrm>
        </p:spPr>
        <p:txBody>
          <a:bodyPr lIns="144000" tIns="126000" rIns="108000">
            <a:normAutofit/>
          </a:bodyPr>
          <a:lstStyle>
            <a:lvl1pPr marL="0" marR="0" indent="0" algn="l" defTabSz="457200" rtl="0" eaLnBrk="1" fontAlgn="auto" latinLnBrk="0" hangingPunct="1">
              <a:lnSpc>
                <a:spcPct val="100000"/>
              </a:lnSpc>
              <a:spcBef>
                <a:spcPts val="0"/>
              </a:spcBef>
              <a:spcAft>
                <a:spcPts val="1200"/>
              </a:spcAft>
              <a:buClrTx/>
              <a:buSzTx/>
              <a:buFont typeface="Arial"/>
              <a:buNone/>
              <a:tabLst/>
              <a:defRPr sz="900"/>
            </a:lvl1pPr>
          </a:lstStyle>
          <a:p>
            <a:pPr marL="0" marR="0" lvl="0" indent="0" algn="l" defTabSz="457200" rtl="0" eaLnBrk="1" fontAlgn="auto" latinLnBrk="0" hangingPunct="1">
              <a:lnSpc>
                <a:spcPct val="100000"/>
              </a:lnSpc>
              <a:spcBef>
                <a:spcPts val="0"/>
              </a:spcBef>
              <a:spcAft>
                <a:spcPts val="120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12" name="Tekstin paikkamerkki 2">
            <a:extLst>
              <a:ext uri="{FF2B5EF4-FFF2-40B4-BE49-F238E27FC236}">
                <a16:creationId xmlns:a16="http://schemas.microsoft.com/office/drawing/2014/main" id="{E85BA919-9FE2-4B09-8654-3A39277A4559}"/>
              </a:ext>
            </a:extLst>
          </p:cNvPr>
          <p:cNvSpPr>
            <a:spLocks noGrp="1"/>
          </p:cNvSpPr>
          <p:nvPr>
            <p:ph type="body" sz="quarter" idx="19" hasCustomPrompt="1"/>
          </p:nvPr>
        </p:nvSpPr>
        <p:spPr>
          <a:xfrm>
            <a:off x="7868399" y="4727905"/>
            <a:ext cx="1075464" cy="219854"/>
          </a:xfrm>
          <a:solidFill>
            <a:schemeClr val="tx1"/>
          </a:solidFill>
        </p:spPr>
        <p:txBody>
          <a:bodyPr wrap="none" lIns="61200" tIns="54000" rIns="72000" bIns="54000" anchor="ctr" anchorCtr="0">
            <a:spAutoFit/>
          </a:bodyPr>
          <a:lstStyle>
            <a:lvl1pPr marL="0" indent="0" algn="r">
              <a:lnSpc>
                <a:spcPct val="90000"/>
              </a:lnSpc>
              <a:spcAft>
                <a:spcPts val="0"/>
              </a:spcAft>
              <a:buNone/>
              <a:defRPr sz="800">
                <a:solidFill>
                  <a:schemeClr val="bg1"/>
                </a:solidFill>
              </a:defRPr>
            </a:lvl1pPr>
          </a:lstStyle>
          <a:p>
            <a:pPr lvl="0"/>
            <a:r>
              <a:rPr lang="fi-FI"/>
              <a:t>Kuva: Kuvaajan nimi</a:t>
            </a:r>
          </a:p>
        </p:txBody>
      </p:sp>
    </p:spTree>
    <p:extLst>
      <p:ext uri="{BB962C8B-B14F-4D97-AF65-F5344CB8AC3E}">
        <p14:creationId xmlns:p14="http://schemas.microsoft.com/office/powerpoint/2010/main" val="125416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so kuva + kuvateksti väritaustalla">
    <p:spTree>
      <p:nvGrpSpPr>
        <p:cNvPr id="1" name=""/>
        <p:cNvGrpSpPr/>
        <p:nvPr/>
      </p:nvGrpSpPr>
      <p:grpSpPr>
        <a:xfrm>
          <a:off x="0" y="0"/>
          <a:ext cx="0" cy="0"/>
          <a:chOff x="0" y="0"/>
          <a:chExt cx="0" cy="0"/>
        </a:xfrm>
      </p:grpSpPr>
      <p:sp>
        <p:nvSpPr>
          <p:cNvPr id="7" name="Tekstin paikkamerkki 2">
            <a:extLst>
              <a:ext uri="{FF2B5EF4-FFF2-40B4-BE49-F238E27FC236}">
                <a16:creationId xmlns:a16="http://schemas.microsoft.com/office/drawing/2014/main" id="{5310E2D3-C2DC-45C6-BB68-45C753318F56}"/>
              </a:ext>
            </a:extLst>
          </p:cNvPr>
          <p:cNvSpPr>
            <a:spLocks noGrp="1"/>
          </p:cNvSpPr>
          <p:nvPr>
            <p:ph type="body" sz="quarter" idx="12" hasCustomPrompt="1"/>
          </p:nvPr>
        </p:nvSpPr>
        <p:spPr>
          <a:xfrm>
            <a:off x="1146412" y="4041508"/>
            <a:ext cx="7645164" cy="1101992"/>
          </a:xfrm>
          <a:noFill/>
        </p:spPr>
        <p:txBody>
          <a:bodyPr wrap="square" lIns="0" tIns="144000" rIns="0" bIns="144000" anchor="ctr" anchorCtr="0">
            <a:noAutofit/>
          </a:bodyPr>
          <a:lstStyle>
            <a:lvl1pPr marL="0" indent="0" algn="r">
              <a:lnSpc>
                <a:spcPct val="100000"/>
              </a:lnSpc>
              <a:spcAft>
                <a:spcPts val="0"/>
              </a:spcAft>
              <a:buFont typeface="Arial" panose="020B0604020202020204" pitchFamily="34" charset="0"/>
              <a:buNone/>
              <a:defRPr sz="1600" b="1">
                <a:solidFill>
                  <a:schemeClr val="bg1"/>
                </a:solidFill>
              </a:defRPr>
            </a:lvl1pPr>
            <a:lvl2pPr>
              <a:lnSpc>
                <a:spcPct val="90000"/>
              </a:lnSpc>
              <a:defRPr sz="1400">
                <a:solidFill>
                  <a:schemeClr val="bg1"/>
                </a:solidFill>
              </a:defRPr>
            </a:lvl2pPr>
            <a:lvl3pPr>
              <a:lnSpc>
                <a:spcPct val="90000"/>
              </a:lnSpc>
              <a:spcAft>
                <a:spcPts val="800"/>
              </a:spcAft>
              <a:defRPr sz="1100">
                <a:solidFill>
                  <a:schemeClr val="bg1"/>
                </a:solidFill>
              </a:defRPr>
            </a:lvl3pPr>
            <a:lvl4pPr>
              <a:lnSpc>
                <a:spcPct val="90000"/>
              </a:lnSpc>
              <a:spcAft>
                <a:spcPts val="800"/>
              </a:spcAft>
              <a:defRPr sz="1200">
                <a:solidFill>
                  <a:schemeClr val="bg1"/>
                </a:solidFill>
              </a:defRPr>
            </a:lvl4pPr>
            <a:lvl5pPr>
              <a:lnSpc>
                <a:spcPct val="90000"/>
              </a:lnSpc>
              <a:defRPr sz="1400">
                <a:solidFill>
                  <a:schemeClr val="bg1"/>
                </a:solidFill>
              </a:defRPr>
            </a:lvl5pPr>
          </a:lstStyle>
          <a:p>
            <a:pPr lvl="0"/>
            <a:r>
              <a:rPr lang="fi-FI"/>
              <a:t>Kuvateksti väritaustalla. </a:t>
            </a:r>
            <a:br>
              <a:rPr lang="fi-FI"/>
            </a:br>
            <a:r>
              <a:rPr lang="fi-FI"/>
              <a:t>Voit rajata kuvan korkeutta jos kuvateksti on pitkä. (Kuvan muotoilu &gt; Rajaa) </a:t>
            </a:r>
            <a:br>
              <a:rPr lang="fi-FI"/>
            </a:br>
            <a:r>
              <a:rPr lang="fi-FI"/>
              <a:t>Kuvatekstin oletuskorkeuteen mahtuu korkeintaan kolme riviä tekstiä.</a:t>
            </a:r>
          </a:p>
        </p:txBody>
      </p:sp>
      <p:sp>
        <p:nvSpPr>
          <p:cNvPr id="6" name="Kuvan paikkamerkki 2">
            <a:extLst>
              <a:ext uri="{FF2B5EF4-FFF2-40B4-BE49-F238E27FC236}">
                <a16:creationId xmlns:a16="http://schemas.microsoft.com/office/drawing/2014/main" id="{94FC3E8E-0DC2-45F2-96A6-E8B0DA7542AB}"/>
              </a:ext>
            </a:extLst>
          </p:cNvPr>
          <p:cNvSpPr>
            <a:spLocks noGrp="1"/>
          </p:cNvSpPr>
          <p:nvPr>
            <p:ph type="pic" sz="quarter" idx="13" hasCustomPrompt="1"/>
          </p:nvPr>
        </p:nvSpPr>
        <p:spPr>
          <a:xfrm>
            <a:off x="0" y="0"/>
            <a:ext cx="9144001" cy="4041508"/>
          </a:xfrm>
        </p:spPr>
        <p:txBody>
          <a:bodyPr lIns="252000" tIns="216000" rIns="252000" bIns="252000" anchor="t">
            <a:normAutofit/>
          </a:bodyPr>
          <a:lstStyle>
            <a:lvl1pPr marL="0" marR="0" indent="0" algn="l" defTabSz="457200" rtl="0" eaLnBrk="1" fontAlgn="auto" latinLnBrk="0" hangingPunct="1">
              <a:lnSpc>
                <a:spcPct val="114000"/>
              </a:lnSpc>
              <a:spcBef>
                <a:spcPts val="0"/>
              </a:spcBef>
              <a:spcAft>
                <a:spcPts val="0"/>
              </a:spcAft>
              <a:buClrTx/>
              <a:buSzTx/>
              <a:buFont typeface="Arial"/>
              <a:buNone/>
              <a:tabLst/>
              <a:defRPr sz="1100">
                <a:solidFill>
                  <a:schemeClr val="bg1"/>
                </a:solidFill>
              </a:defRPr>
            </a:lvl1pPr>
          </a:lstStyle>
          <a:p>
            <a:pPr marL="0" marR="0" lvl="0" indent="0" algn="l" defTabSz="457200" rtl="0" eaLnBrk="1" fontAlgn="auto" latinLnBrk="0" hangingPunct="1">
              <a:lnSpc>
                <a:spcPct val="114000"/>
              </a:lnSpc>
              <a:spcBef>
                <a:spcPts val="0"/>
              </a:spcBef>
              <a:spcAft>
                <a:spcPts val="0"/>
              </a:spcAft>
              <a:buClrTx/>
              <a:buSzTx/>
              <a:buFont typeface="Arial"/>
              <a:buNone/>
              <a:tabLst/>
              <a:defRPr/>
            </a:pPr>
            <a:r>
              <a:rPr lang="fi-FI"/>
              <a:t>Klikkaa keskellä olevaa ikonia lisätäksesi kuvan. Kun vaihdat kuvan toiseen, poista ensin alkuperäinen kuva ja lisää uusi kuva jälleen ikonista. Näin diapohjan rajaustoiminto säilyy käytössä. Voit muuttaa kuvan rajausta valitsemalla kuva aktiiviseksi &gt; Muotoile-välilehti &gt; Rajaa. </a:t>
            </a:r>
            <a:br>
              <a:rPr lang="fi-FI"/>
            </a:br>
            <a:br>
              <a:rPr lang="fi-FI"/>
            </a:br>
            <a:r>
              <a:rPr lang="fi-FI"/>
              <a:t>HUOM. Jos kokeilet useampaa kuin yhtä kuvavaihtoehtoa, diapohjaan määritetty lukujärjestys muuttuu. Tämä vaikuttaa </a:t>
            </a:r>
            <a:r>
              <a:rPr lang="fi-FI" b="0" i="0">
                <a:effectLst/>
                <a:latin typeface="Arial" panose="020B0604020202020204" pitchFamily="34" charset="0"/>
              </a:rPr>
              <a:t>ruudunlukijan käyttäjien mahdollisuuteen ymmärtää dian sisältöjä</a:t>
            </a:r>
            <a:r>
              <a:rPr lang="fi-FI"/>
              <a:t>. Palauta alkuperäinen lukujärjestys: 1. Valitse dia aktiiviseksi PowerPointin vasemman laidan esikatselukuvista. 2. Paina dian päällä hiiren oikealla &gt; Asettelu &gt; Valitse dialuettelosta uudelleen käyttöön dian alkuperäinen perustyyli. Perustyylin uudelleenvalinta päivittää dian lukujärjestyksen ja muotoilun vastaamaan alkuperäistä. </a:t>
            </a:r>
          </a:p>
        </p:txBody>
      </p:sp>
      <p:sp>
        <p:nvSpPr>
          <p:cNvPr id="9" name="Tekstin paikkamerkki 2">
            <a:extLst>
              <a:ext uri="{FF2B5EF4-FFF2-40B4-BE49-F238E27FC236}">
                <a16:creationId xmlns:a16="http://schemas.microsoft.com/office/drawing/2014/main" id="{73E1C6AB-D5BB-4613-9A4D-55DA83F18F93}"/>
              </a:ext>
            </a:extLst>
          </p:cNvPr>
          <p:cNvSpPr>
            <a:spLocks noGrp="1"/>
          </p:cNvSpPr>
          <p:nvPr>
            <p:ph type="body" sz="quarter" idx="17" hasCustomPrompt="1"/>
          </p:nvPr>
        </p:nvSpPr>
        <p:spPr>
          <a:xfrm>
            <a:off x="101117" y="3722502"/>
            <a:ext cx="1068194" cy="219854"/>
          </a:xfrm>
          <a:solidFill>
            <a:schemeClr val="tx1"/>
          </a:solidFill>
        </p:spPr>
        <p:txBody>
          <a:bodyPr wrap="none" lIns="72000" tIns="54000" rIns="61200" bIns="54000" anchor="ctr" anchorCtr="0">
            <a:spAutoFit/>
          </a:bodyPr>
          <a:lstStyle>
            <a:lvl1pPr marL="0" indent="0" algn="l">
              <a:lnSpc>
                <a:spcPct val="90000"/>
              </a:lnSpc>
              <a:spcAft>
                <a:spcPts val="0"/>
              </a:spcAft>
              <a:buNone/>
              <a:defRPr sz="800">
                <a:solidFill>
                  <a:schemeClr val="bg1"/>
                </a:solidFill>
              </a:defRPr>
            </a:lvl1pPr>
          </a:lstStyle>
          <a:p>
            <a:pPr lvl="0"/>
            <a:r>
              <a:rPr lang="fi-FI"/>
              <a:t>Kuva: Kuvaajan nimi</a:t>
            </a:r>
          </a:p>
        </p:txBody>
      </p:sp>
      <p:pic>
        <p:nvPicPr>
          <p:cNvPr id="10" name="Picture 6">
            <a:extLst>
              <a:ext uri="{FF2B5EF4-FFF2-40B4-BE49-F238E27FC236}">
                <a16:creationId xmlns:a16="http://schemas.microsoft.com/office/drawing/2014/main" id="{3B4F2E11-9F53-41EC-8132-C0115ACE503D}"/>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3032"/>
          <a:stretch/>
        </p:blipFill>
        <p:spPr>
          <a:xfrm>
            <a:off x="270298" y="4253764"/>
            <a:ext cx="495821" cy="702681"/>
          </a:xfrm>
          <a:prstGeom prst="rect">
            <a:avLst/>
          </a:prstGeom>
        </p:spPr>
      </p:pic>
    </p:spTree>
    <p:extLst>
      <p:ext uri="{BB962C8B-B14F-4D97-AF65-F5344CB8AC3E}">
        <p14:creationId xmlns:p14="http://schemas.microsoft.com/office/powerpoint/2010/main" val="124492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63688" y="1379388"/>
            <a:ext cx="6733382" cy="3041843"/>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2" name="Title Placeholder 1"/>
          <p:cNvSpPr>
            <a:spLocks noGrp="1"/>
          </p:cNvSpPr>
          <p:nvPr>
            <p:ph type="title"/>
          </p:nvPr>
        </p:nvSpPr>
        <p:spPr>
          <a:xfrm>
            <a:off x="884910" y="386408"/>
            <a:ext cx="7412159" cy="741567"/>
          </a:xfrm>
          <a:prstGeom prst="rect">
            <a:avLst/>
          </a:prstGeom>
        </p:spPr>
        <p:txBody>
          <a:bodyPr vert="horz" wrap="square" lIns="0" tIns="0" rIns="0" bIns="0" rtlCol="0" anchor="b">
            <a:noAutofit/>
          </a:bodyPr>
          <a:lstStyle/>
          <a:p>
            <a:r>
              <a:rPr lang="fi-FI"/>
              <a:t>Muokkaa </a:t>
            </a:r>
            <a:r>
              <a:rPr lang="fi-FI" err="1"/>
              <a:t>ots</a:t>
            </a:r>
            <a:r>
              <a:rPr lang="fi-FI"/>
              <a:t>. </a:t>
            </a:r>
            <a:r>
              <a:rPr lang="fi-FI" err="1"/>
              <a:t>perustyyl</a:t>
            </a:r>
            <a:r>
              <a:rPr lang="fi-FI"/>
              <a:t>. </a:t>
            </a:r>
            <a:r>
              <a:rPr lang="fi-FI" err="1"/>
              <a:t>napsautt</a:t>
            </a:r>
            <a:r>
              <a:rPr lang="fi-FI"/>
              <a:t>.</a:t>
            </a:r>
            <a:endParaRPr lang="en-US"/>
          </a:p>
        </p:txBody>
      </p:sp>
    </p:spTree>
    <p:extLst>
      <p:ext uri="{BB962C8B-B14F-4D97-AF65-F5344CB8AC3E}">
        <p14:creationId xmlns:p14="http://schemas.microsoft.com/office/powerpoint/2010/main" val="2993035294"/>
      </p:ext>
    </p:extLst>
  </p:cSld>
  <p:clrMap bg1="lt1" tx1="dk1" bg2="lt2" tx2="dk2" accent1="accent1" accent2="accent2" accent3="accent3" accent4="accent4" accent5="accent5" accent6="accent6" hlink="hlink" folHlink="folHlink"/>
  <p:sldLayoutIdLst>
    <p:sldLayoutId id="2147483660" r:id="rId1"/>
    <p:sldLayoutId id="2147483712" r:id="rId2"/>
    <p:sldLayoutId id="2147483656" r:id="rId3"/>
    <p:sldLayoutId id="2147483706" r:id="rId4"/>
    <p:sldLayoutId id="2147483718" r:id="rId5"/>
    <p:sldLayoutId id="2147483710" r:id="rId6"/>
    <p:sldLayoutId id="2147483720" r:id="rId7"/>
    <p:sldLayoutId id="2147483709" r:id="rId8"/>
    <p:sldLayoutId id="2147483716" r:id="rId9"/>
    <p:sldLayoutId id="2147483691" r:id="rId10"/>
    <p:sldLayoutId id="2147483688" r:id="rId11"/>
    <p:sldLayoutId id="2147483721" r:id="rId12"/>
    <p:sldLayoutId id="2147483715" r:id="rId13"/>
  </p:sldLayoutIdLst>
  <p:txStyles>
    <p:titleStyle>
      <a:lvl1pPr algn="l" defTabSz="457200" rtl="0" eaLnBrk="1" latinLnBrk="0" hangingPunct="1">
        <a:lnSpc>
          <a:spcPts val="3300"/>
        </a:lnSpc>
        <a:spcBef>
          <a:spcPct val="0"/>
        </a:spcBef>
        <a:buNone/>
        <a:defRPr sz="3200" b="1" kern="1200">
          <a:solidFill>
            <a:schemeClr val="tx1"/>
          </a:solidFill>
          <a:latin typeface="Arial"/>
          <a:ea typeface="+mj-ea"/>
          <a:cs typeface="Arial"/>
        </a:defRPr>
      </a:lvl1pPr>
    </p:titleStyle>
    <p:bodyStyle>
      <a:lvl1pPr marL="177800" indent="-177800" algn="l" defTabSz="457200" rtl="0" eaLnBrk="1" latinLnBrk="0" hangingPunct="1">
        <a:lnSpc>
          <a:spcPts val="2100"/>
        </a:lnSpc>
        <a:spcBef>
          <a:spcPts val="0"/>
        </a:spcBef>
        <a:spcAft>
          <a:spcPts val="1200"/>
        </a:spcAft>
        <a:buFont typeface="Arial"/>
        <a:buChar char="•"/>
        <a:defRPr sz="1700" kern="1200">
          <a:solidFill>
            <a:schemeClr val="tx1"/>
          </a:solidFill>
          <a:latin typeface="Arial"/>
          <a:ea typeface="+mn-ea"/>
          <a:cs typeface="Arial"/>
        </a:defRPr>
      </a:lvl1pPr>
      <a:lvl2pPr marL="576000" indent="-180000" algn="l" defTabSz="457200" rtl="0" eaLnBrk="1" latinLnBrk="0" hangingPunct="1">
        <a:lnSpc>
          <a:spcPts val="2100"/>
        </a:lnSpc>
        <a:spcBef>
          <a:spcPts val="0"/>
        </a:spcBef>
        <a:spcAft>
          <a:spcPts val="1200"/>
        </a:spcAft>
        <a:buFont typeface="Lucida Grande"/>
        <a:buChar char="–"/>
        <a:defRPr sz="1700" kern="1200">
          <a:solidFill>
            <a:schemeClr val="tx1"/>
          </a:solidFill>
          <a:latin typeface="Arial"/>
          <a:ea typeface="+mn-ea"/>
          <a:cs typeface="Arial"/>
        </a:defRPr>
      </a:lvl2pPr>
      <a:lvl3pPr marL="936000" indent="-180000" algn="l" defTabSz="457200" rtl="0" eaLnBrk="1" latinLnBrk="0" hangingPunct="1">
        <a:lnSpc>
          <a:spcPts val="2100"/>
        </a:lnSpc>
        <a:spcBef>
          <a:spcPts val="0"/>
        </a:spcBef>
        <a:spcAft>
          <a:spcPts val="1200"/>
        </a:spcAft>
        <a:buSzPct val="60000"/>
        <a:buFont typeface="Courier New"/>
        <a:buChar char="o"/>
        <a:defRPr sz="1700" kern="1200">
          <a:solidFill>
            <a:schemeClr val="tx1"/>
          </a:solidFill>
          <a:latin typeface="Arial"/>
          <a:ea typeface="+mn-ea"/>
          <a:cs typeface="Arial"/>
        </a:defRPr>
      </a:lvl3pPr>
      <a:lvl4pPr marL="1296000" indent="-180000" algn="l" defTabSz="457200" rtl="0" eaLnBrk="1" latinLnBrk="0" hangingPunct="1">
        <a:lnSpc>
          <a:spcPts val="2100"/>
        </a:lnSpc>
        <a:spcBef>
          <a:spcPts val="0"/>
        </a:spcBef>
        <a:spcAft>
          <a:spcPts val="1200"/>
        </a:spcAft>
        <a:buSzPct val="100000"/>
        <a:buFont typeface="Lucida Grande"/>
        <a:buChar char="–"/>
        <a:defRPr sz="1700" kern="1200">
          <a:solidFill>
            <a:schemeClr val="tx1"/>
          </a:solidFill>
          <a:latin typeface="Arial"/>
          <a:ea typeface="+mn-ea"/>
          <a:cs typeface="Arial"/>
        </a:defRPr>
      </a:lvl4pPr>
      <a:lvl5pPr marL="1656000" indent="-180000" algn="l" defTabSz="457200" rtl="0" eaLnBrk="1" latinLnBrk="0" hangingPunct="1">
        <a:lnSpc>
          <a:spcPts val="2100"/>
        </a:lnSpc>
        <a:spcBef>
          <a:spcPts val="0"/>
        </a:spcBef>
        <a:spcAft>
          <a:spcPts val="1200"/>
        </a:spcAft>
        <a:buFont typeface="Arial"/>
        <a:buChar char="–"/>
        <a:defRPr sz="17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18" Type="http://schemas.openxmlformats.org/officeDocument/2006/relationships/image" Target="../media/image44.png"/><Relationship Id="rId3" Type="http://schemas.openxmlformats.org/officeDocument/2006/relationships/image" Target="../media/image31.png"/><Relationship Id="rId21" Type="http://schemas.openxmlformats.org/officeDocument/2006/relationships/image" Target="../media/image47.svg"/><Relationship Id="rId7" Type="http://schemas.openxmlformats.org/officeDocument/2006/relationships/image" Target="../media/image35.png"/><Relationship Id="rId12" Type="http://schemas.openxmlformats.org/officeDocument/2006/relationships/image" Target="../media/image40.svg"/><Relationship Id="rId17" Type="http://schemas.openxmlformats.org/officeDocument/2006/relationships/image" Target="../media/image43.png"/><Relationship Id="rId25" Type="http://schemas.openxmlformats.org/officeDocument/2006/relationships/image" Target="../media/image51.svg"/><Relationship Id="rId2" Type="http://schemas.openxmlformats.org/officeDocument/2006/relationships/notesSlide" Target="../notesSlides/notesSlide4.xml"/><Relationship Id="rId16" Type="http://schemas.openxmlformats.org/officeDocument/2006/relationships/image" Target="../media/image15.svg"/><Relationship Id="rId20"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image" Target="../media/image34.svg"/><Relationship Id="rId11" Type="http://schemas.openxmlformats.org/officeDocument/2006/relationships/image" Target="../media/image39.png"/><Relationship Id="rId24" Type="http://schemas.openxmlformats.org/officeDocument/2006/relationships/image" Target="../media/image50.png"/><Relationship Id="rId5" Type="http://schemas.openxmlformats.org/officeDocument/2006/relationships/image" Target="../media/image33.png"/><Relationship Id="rId15" Type="http://schemas.openxmlformats.org/officeDocument/2006/relationships/image" Target="../media/image14.png"/><Relationship Id="rId23" Type="http://schemas.openxmlformats.org/officeDocument/2006/relationships/image" Target="../media/image49.svg"/><Relationship Id="rId10" Type="http://schemas.openxmlformats.org/officeDocument/2006/relationships/image" Target="../media/image38.svg"/><Relationship Id="rId19" Type="http://schemas.openxmlformats.org/officeDocument/2006/relationships/image" Target="../media/image45.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 Id="rId22"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svg"/><Relationship Id="rId3" Type="http://schemas.openxmlformats.org/officeDocument/2006/relationships/image" Target="../media/image53.svg"/><Relationship Id="rId7" Type="http://schemas.openxmlformats.org/officeDocument/2006/relationships/image" Target="../media/image55.svg"/><Relationship Id="rId12" Type="http://schemas.openxmlformats.org/officeDocument/2006/relationships/image" Target="../media/image60.png"/><Relationship Id="rId2" Type="http://schemas.openxmlformats.org/officeDocument/2006/relationships/image" Target="../media/image52.png"/><Relationship Id="rId1" Type="http://schemas.openxmlformats.org/officeDocument/2006/relationships/slideLayout" Target="../slideLayouts/slideLayout5.xml"/><Relationship Id="rId6" Type="http://schemas.openxmlformats.org/officeDocument/2006/relationships/image" Target="../media/image54.png"/><Relationship Id="rId11" Type="http://schemas.openxmlformats.org/officeDocument/2006/relationships/image" Target="../media/image59.svg"/><Relationship Id="rId5" Type="http://schemas.openxmlformats.org/officeDocument/2006/relationships/image" Target="../media/image36.svg"/><Relationship Id="rId10" Type="http://schemas.openxmlformats.org/officeDocument/2006/relationships/image" Target="../media/image58.png"/><Relationship Id="rId4" Type="http://schemas.openxmlformats.org/officeDocument/2006/relationships/image" Target="../media/image35.png"/><Relationship Id="rId9" Type="http://schemas.openxmlformats.org/officeDocument/2006/relationships/image" Target="../media/image57.svg"/></Relationships>
</file>

<file path=ppt/slides/_rels/slide13.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69.svg"/><Relationship Id="rId18" Type="http://schemas.openxmlformats.org/officeDocument/2006/relationships/image" Target="../media/image74.png"/><Relationship Id="rId3" Type="http://schemas.openxmlformats.org/officeDocument/2006/relationships/image" Target="../media/image63.svg"/><Relationship Id="rId21" Type="http://schemas.openxmlformats.org/officeDocument/2006/relationships/image" Target="../media/image45.svg"/><Relationship Id="rId7" Type="http://schemas.openxmlformats.org/officeDocument/2006/relationships/image" Target="../media/image61.svg"/><Relationship Id="rId12" Type="http://schemas.openxmlformats.org/officeDocument/2006/relationships/image" Target="../media/image68.png"/><Relationship Id="rId17" Type="http://schemas.openxmlformats.org/officeDocument/2006/relationships/image" Target="../media/image73.svg"/><Relationship Id="rId2" Type="http://schemas.openxmlformats.org/officeDocument/2006/relationships/image" Target="../media/image62.png"/><Relationship Id="rId16" Type="http://schemas.openxmlformats.org/officeDocument/2006/relationships/image" Target="../media/image72.png"/><Relationship Id="rId20"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60.png"/><Relationship Id="rId11" Type="http://schemas.openxmlformats.org/officeDocument/2006/relationships/image" Target="../media/image67.svg"/><Relationship Id="rId5" Type="http://schemas.openxmlformats.org/officeDocument/2006/relationships/image" Target="../media/image65.svg"/><Relationship Id="rId15" Type="http://schemas.openxmlformats.org/officeDocument/2006/relationships/image" Target="../media/image71.svg"/><Relationship Id="rId23" Type="http://schemas.openxmlformats.org/officeDocument/2006/relationships/image" Target="../media/image47.svg"/><Relationship Id="rId10" Type="http://schemas.openxmlformats.org/officeDocument/2006/relationships/image" Target="../media/image66.png"/><Relationship Id="rId19" Type="http://schemas.openxmlformats.org/officeDocument/2006/relationships/image" Target="../media/image75.svg"/><Relationship Id="rId4" Type="http://schemas.openxmlformats.org/officeDocument/2006/relationships/image" Target="../media/image64.png"/><Relationship Id="rId9" Type="http://schemas.openxmlformats.org/officeDocument/2006/relationships/image" Target="../media/image49.svg"/><Relationship Id="rId14" Type="http://schemas.openxmlformats.org/officeDocument/2006/relationships/image" Target="../media/image70.png"/><Relationship Id="rId22"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 Id="rId4" Type="http://schemas.openxmlformats.org/officeDocument/2006/relationships/image" Target="../media/image78.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alveluohjaaja.fi/fi/kehittajille" TargetMode="External"/><Relationship Id="rId2" Type="http://schemas.openxmlformats.org/officeDocument/2006/relationships/hyperlink" Target="http://www.palveluohjaaja.fi" TargetMode="External"/><Relationship Id="rId1" Type="http://schemas.openxmlformats.org/officeDocument/2006/relationships/slideLayout" Target="../slideLayouts/slideLayout5.xml"/><Relationship Id="rId4" Type="http://schemas.openxmlformats.org/officeDocument/2006/relationships/hyperlink" Target="https://github.com/City-of-Turku/PaohDoc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palveluohjaaja.fi/fi/kehittajille" TargetMode="Externa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www.palveluohjaaja.fi/fi"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www.suomi.fi" TargetMode="External"/><Relationship Id="rId4" Type="http://schemas.openxmlformats.org/officeDocument/2006/relationships/hyperlink" Target="http://www.palveluohjaaja.f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notesSlide" Target="../notesSlides/notesSlide3.xml"/><Relationship Id="rId16"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19.svg"/><Relationship Id="rId11" Type="http://schemas.openxmlformats.org/officeDocument/2006/relationships/image" Target="../media/image24.svg"/><Relationship Id="rId5" Type="http://schemas.openxmlformats.org/officeDocument/2006/relationships/image" Target="../media/image18.png"/><Relationship Id="rId15" Type="http://schemas.openxmlformats.org/officeDocument/2006/relationships/image" Target="../media/image28.sv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CD3A68B-2169-4940-97C5-A10F00CDEB9F}"/>
              </a:ext>
            </a:extLst>
          </p:cNvPr>
          <p:cNvSpPr>
            <a:spLocks noGrp="1"/>
          </p:cNvSpPr>
          <p:nvPr>
            <p:ph type="ctrTitle"/>
          </p:nvPr>
        </p:nvSpPr>
        <p:spPr>
          <a:xfrm>
            <a:off x="733836" y="2052311"/>
            <a:ext cx="7733725" cy="1378901"/>
          </a:xfrm>
        </p:spPr>
        <p:txBody>
          <a:bodyPr/>
          <a:lstStyle/>
          <a:p>
            <a:r>
              <a:rPr lang="fi-FI" dirty="0"/>
              <a:t>Palveluohjain</a:t>
            </a:r>
          </a:p>
        </p:txBody>
      </p:sp>
      <p:sp>
        <p:nvSpPr>
          <p:cNvPr id="3" name="Alaotsikko 2">
            <a:extLst>
              <a:ext uri="{FF2B5EF4-FFF2-40B4-BE49-F238E27FC236}">
                <a16:creationId xmlns:a16="http://schemas.microsoft.com/office/drawing/2014/main" id="{EBB4AF93-CB7D-4D7E-B004-990FB059E389}"/>
              </a:ext>
            </a:extLst>
          </p:cNvPr>
          <p:cNvSpPr>
            <a:spLocks noGrp="1"/>
          </p:cNvSpPr>
          <p:nvPr>
            <p:ph type="subTitle" idx="1"/>
          </p:nvPr>
        </p:nvSpPr>
        <p:spPr>
          <a:xfrm>
            <a:off x="734510" y="2740786"/>
            <a:ext cx="7733052" cy="438811"/>
          </a:xfrm>
        </p:spPr>
        <p:txBody>
          <a:bodyPr/>
          <a:lstStyle/>
          <a:p>
            <a:r>
              <a:rPr lang="fi-FI" sz="2000" dirty="0"/>
              <a:t>www.palveluohjaaja.fi</a:t>
            </a:r>
          </a:p>
        </p:txBody>
      </p:sp>
      <p:pic>
        <p:nvPicPr>
          <p:cNvPr id="6" name="Picture 5" descr="Gofore">
            <a:extLst>
              <a:ext uri="{FF2B5EF4-FFF2-40B4-BE49-F238E27FC236}">
                <a16:creationId xmlns:a16="http://schemas.microsoft.com/office/drawing/2014/main" id="{BDC3E49B-0838-5949-A632-F6137D8A67F8}"/>
              </a:ext>
            </a:extLst>
          </p:cNvPr>
          <p:cNvPicPr>
            <a:picLocks noChangeAspect="1"/>
          </p:cNvPicPr>
          <p:nvPr/>
        </p:nvPicPr>
        <p:blipFill>
          <a:blip r:embed="rId3"/>
          <a:stretch>
            <a:fillRect/>
          </a:stretch>
        </p:blipFill>
        <p:spPr>
          <a:xfrm>
            <a:off x="733836" y="4104256"/>
            <a:ext cx="1682408" cy="337218"/>
          </a:xfrm>
          <a:prstGeom prst="rect">
            <a:avLst/>
          </a:prstGeom>
        </p:spPr>
      </p:pic>
      <p:pic>
        <p:nvPicPr>
          <p:cNvPr id="10" name="Kuva 10" descr="Varsinais-Suomen sairaanhoitopiiri, Egentliga Finlands sjukvårdsdistrikt">
            <a:extLst>
              <a:ext uri="{FF2B5EF4-FFF2-40B4-BE49-F238E27FC236}">
                <a16:creationId xmlns:a16="http://schemas.microsoft.com/office/drawing/2014/main" id="{276C0324-D2FF-4B96-A05F-7894990FC6D5}"/>
              </a:ext>
            </a:extLst>
          </p:cNvPr>
          <p:cNvPicPr>
            <a:picLocks noChangeAspect="1"/>
          </p:cNvPicPr>
          <p:nvPr/>
        </p:nvPicPr>
        <p:blipFill>
          <a:blip r:embed="rId4"/>
          <a:stretch>
            <a:fillRect/>
          </a:stretch>
        </p:blipFill>
        <p:spPr>
          <a:xfrm>
            <a:off x="3082412" y="4037888"/>
            <a:ext cx="3624415" cy="470915"/>
          </a:xfrm>
          <a:prstGeom prst="rect">
            <a:avLst/>
          </a:prstGeom>
        </p:spPr>
      </p:pic>
    </p:spTree>
    <p:extLst>
      <p:ext uri="{BB962C8B-B14F-4D97-AF65-F5344CB8AC3E}">
        <p14:creationId xmlns:p14="http://schemas.microsoft.com/office/powerpoint/2010/main" val="340110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otsikko">
            <a:extLst>
              <a:ext uri="{FF2B5EF4-FFF2-40B4-BE49-F238E27FC236}">
                <a16:creationId xmlns:a16="http://schemas.microsoft.com/office/drawing/2014/main" id="{C614A122-DE05-44AE-AC68-CDD34FF6F56E}"/>
              </a:ext>
            </a:extLst>
          </p:cNvPr>
          <p:cNvSpPr>
            <a:spLocks noGrp="1"/>
          </p:cNvSpPr>
          <p:nvPr>
            <p:ph type="title"/>
          </p:nvPr>
        </p:nvSpPr>
        <p:spPr>
          <a:xfrm>
            <a:off x="153534" y="58078"/>
            <a:ext cx="7826318" cy="536498"/>
          </a:xfrm>
        </p:spPr>
        <p:txBody>
          <a:bodyPr/>
          <a:lstStyle/>
          <a:p>
            <a:r>
              <a:rPr lang="fi-FI" sz="2800"/>
              <a:t>Palveluohjain tiedon tarjottimena</a:t>
            </a:r>
          </a:p>
        </p:txBody>
      </p:sp>
      <p:sp>
        <p:nvSpPr>
          <p:cNvPr id="13" name="Kuntalaiset">
            <a:extLst>
              <a:ext uri="{FF2B5EF4-FFF2-40B4-BE49-F238E27FC236}">
                <a16:creationId xmlns:a16="http://schemas.microsoft.com/office/drawing/2014/main" id="{1AD150FA-0860-4B16-878E-2F9E15FCD029}"/>
              </a:ext>
            </a:extLst>
          </p:cNvPr>
          <p:cNvSpPr txBox="1"/>
          <p:nvPr/>
        </p:nvSpPr>
        <p:spPr>
          <a:xfrm>
            <a:off x="216455" y="655583"/>
            <a:ext cx="954543"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1000" b="1" dirty="0"/>
              <a:t>Kuntalaiset</a:t>
            </a:r>
            <a:br>
              <a:rPr lang="fi-FI" sz="1000" b="1" dirty="0">
                <a:cs typeface="Arial"/>
              </a:rPr>
            </a:br>
            <a:r>
              <a:rPr lang="fi-FI" sz="800" dirty="0">
                <a:cs typeface="Arial"/>
              </a:rPr>
              <a:t>Erilaiset taidot asioida sähköisesti</a:t>
            </a:r>
          </a:p>
        </p:txBody>
      </p:sp>
      <p:sp>
        <p:nvSpPr>
          <p:cNvPr id="101" name="Tausta: käyttää sujuvasti">
            <a:extLst>
              <a:ext uri="{FF2B5EF4-FFF2-40B4-BE49-F238E27FC236}">
                <a16:creationId xmlns:a16="http://schemas.microsoft.com/office/drawing/2014/main" id="{7938576A-56C8-BC43-A4F0-F79138EB4D85}"/>
              </a:ext>
              <a:ext uri="{C183D7F6-B498-43B3-948B-1728B52AA6E4}">
                <adec:decorative xmlns:adec="http://schemas.microsoft.com/office/drawing/2017/decorative" val="1"/>
              </a:ext>
            </a:extLst>
          </p:cNvPr>
          <p:cNvSpPr/>
          <p:nvPr/>
        </p:nvSpPr>
        <p:spPr>
          <a:xfrm>
            <a:off x="242170" y="1340925"/>
            <a:ext cx="878498" cy="940181"/>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pic>
        <p:nvPicPr>
          <p:cNvPr id="118" name="Kuva: osaava käyttäjä">
            <a:extLst>
              <a:ext uri="{FF2B5EF4-FFF2-40B4-BE49-F238E27FC236}">
                <a16:creationId xmlns:a16="http://schemas.microsoft.com/office/drawing/2014/main" id="{11C70D49-F95F-5241-BD18-0496E06B16C9}"/>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42015"/>
          <a:stretch/>
        </p:blipFill>
        <p:spPr>
          <a:xfrm>
            <a:off x="410990" y="1480479"/>
            <a:ext cx="507146" cy="417431"/>
          </a:xfrm>
          <a:prstGeom prst="rect">
            <a:avLst/>
          </a:prstGeom>
        </p:spPr>
      </p:pic>
      <p:sp>
        <p:nvSpPr>
          <p:cNvPr id="104" name="Käyttää sujuvasti digipalveluita">
            <a:extLst>
              <a:ext uri="{FF2B5EF4-FFF2-40B4-BE49-F238E27FC236}">
                <a16:creationId xmlns:a16="http://schemas.microsoft.com/office/drawing/2014/main" id="{7E3B28CB-E171-B041-ABC9-19C06233B49B}"/>
              </a:ext>
            </a:extLst>
          </p:cNvPr>
          <p:cNvSpPr txBox="1"/>
          <p:nvPr/>
        </p:nvSpPr>
        <p:spPr>
          <a:xfrm>
            <a:off x="193120" y="1918860"/>
            <a:ext cx="1000743"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t>Käyttää sujuvasti digipalveluita</a:t>
            </a:r>
          </a:p>
        </p:txBody>
      </p:sp>
      <p:sp>
        <p:nvSpPr>
          <p:cNvPr id="121" name="Tausta: ei tottunut käyttäjä">
            <a:extLst>
              <a:ext uri="{FF2B5EF4-FFF2-40B4-BE49-F238E27FC236}">
                <a16:creationId xmlns:a16="http://schemas.microsoft.com/office/drawing/2014/main" id="{1A4654A6-9B94-3740-AB5D-43BD6707EBDB}"/>
              </a:ext>
              <a:ext uri="{C183D7F6-B498-43B3-948B-1728B52AA6E4}">
                <adec:decorative xmlns:adec="http://schemas.microsoft.com/office/drawing/2017/decorative" val="1"/>
              </a:ext>
            </a:extLst>
          </p:cNvPr>
          <p:cNvSpPr/>
          <p:nvPr/>
        </p:nvSpPr>
        <p:spPr>
          <a:xfrm>
            <a:off x="238659" y="2368713"/>
            <a:ext cx="878498" cy="940181"/>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pic>
        <p:nvPicPr>
          <p:cNvPr id="9" name="Ei tottunut käyttäjä">
            <a:extLst>
              <a:ext uri="{FF2B5EF4-FFF2-40B4-BE49-F238E27FC236}">
                <a16:creationId xmlns:a16="http://schemas.microsoft.com/office/drawing/2014/main" id="{C8754C1B-941C-4249-A5D3-475825D10929}"/>
              </a:ext>
              <a:ext uri="{C183D7F6-B498-43B3-948B-1728B52AA6E4}">
                <adec:decorative xmlns:adec="http://schemas.microsoft.com/office/drawing/2017/decorative" val="1"/>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76663"/>
          <a:stretch/>
        </p:blipFill>
        <p:spPr>
          <a:xfrm>
            <a:off x="411978" y="2408976"/>
            <a:ext cx="574082" cy="449531"/>
          </a:xfrm>
          <a:prstGeom prst="rect">
            <a:avLst/>
          </a:prstGeom>
        </p:spPr>
      </p:pic>
      <p:sp>
        <p:nvSpPr>
          <p:cNvPr id="11" name="Ei ole tottunut">
            <a:extLst>
              <a:ext uri="{FF2B5EF4-FFF2-40B4-BE49-F238E27FC236}">
                <a16:creationId xmlns:a16="http://schemas.microsoft.com/office/drawing/2014/main" id="{7519635E-7CC0-4E3F-A778-6429B8401001}"/>
              </a:ext>
            </a:extLst>
          </p:cNvPr>
          <p:cNvSpPr txBox="1"/>
          <p:nvPr/>
        </p:nvSpPr>
        <p:spPr>
          <a:xfrm>
            <a:off x="209084" y="2866527"/>
            <a:ext cx="9763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dirty="0"/>
              <a:t>Ei ole tottunut käyttämään digipalveluita</a:t>
            </a:r>
            <a:endParaRPr lang="fi-FI" sz="800" dirty="0">
              <a:cs typeface="Arial"/>
            </a:endParaRPr>
          </a:p>
        </p:txBody>
      </p:sp>
      <p:sp>
        <p:nvSpPr>
          <p:cNvPr id="122" name="Tausta: mummo">
            <a:extLst>
              <a:ext uri="{FF2B5EF4-FFF2-40B4-BE49-F238E27FC236}">
                <a16:creationId xmlns:a16="http://schemas.microsoft.com/office/drawing/2014/main" id="{8C9E758D-DD13-F94A-90C7-7F8237C075AC}"/>
              </a:ext>
              <a:ext uri="{C183D7F6-B498-43B3-948B-1728B52AA6E4}">
                <adec:decorative xmlns:adec="http://schemas.microsoft.com/office/drawing/2017/decorative" val="1"/>
              </a:ext>
            </a:extLst>
          </p:cNvPr>
          <p:cNvSpPr/>
          <p:nvPr/>
        </p:nvSpPr>
        <p:spPr>
          <a:xfrm>
            <a:off x="227296" y="3417774"/>
            <a:ext cx="878498" cy="940181"/>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pic>
        <p:nvPicPr>
          <p:cNvPr id="3" name="Mummo">
            <a:extLst>
              <a:ext uri="{FF2B5EF4-FFF2-40B4-BE49-F238E27FC236}">
                <a16:creationId xmlns:a16="http://schemas.microsoft.com/office/drawing/2014/main" id="{34FAF0FC-BAAD-47A2-9188-7705C706A1E5}"/>
              </a:ext>
              <a:ext uri="{C183D7F6-B498-43B3-948B-1728B52AA6E4}">
                <adec:decorative xmlns:adec="http://schemas.microsoft.com/office/drawing/2017/decorative" val="1"/>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b="75875"/>
          <a:stretch/>
        </p:blipFill>
        <p:spPr>
          <a:xfrm>
            <a:off x="399339" y="3486188"/>
            <a:ext cx="526585" cy="417431"/>
          </a:xfrm>
          <a:prstGeom prst="rect">
            <a:avLst/>
          </a:prstGeom>
        </p:spPr>
      </p:pic>
      <p:sp>
        <p:nvSpPr>
          <p:cNvPr id="12" name="Ei käytä digipalveluita">
            <a:extLst>
              <a:ext uri="{FF2B5EF4-FFF2-40B4-BE49-F238E27FC236}">
                <a16:creationId xmlns:a16="http://schemas.microsoft.com/office/drawing/2014/main" id="{616D4570-3E57-4E15-83F0-7425D71D2F49}"/>
              </a:ext>
            </a:extLst>
          </p:cNvPr>
          <p:cNvSpPr txBox="1"/>
          <p:nvPr/>
        </p:nvSpPr>
        <p:spPr>
          <a:xfrm>
            <a:off x="126860" y="3952703"/>
            <a:ext cx="10858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dirty="0">
                <a:cs typeface="Arial"/>
              </a:rPr>
              <a:t>Ei käytä lainkaan digipalveluita</a:t>
            </a:r>
          </a:p>
        </p:txBody>
      </p:sp>
      <p:sp>
        <p:nvSpPr>
          <p:cNvPr id="126" name="Tarpeet">
            <a:extLst>
              <a:ext uri="{FF2B5EF4-FFF2-40B4-BE49-F238E27FC236}">
                <a16:creationId xmlns:a16="http://schemas.microsoft.com/office/drawing/2014/main" id="{EF5C3D71-3F8C-D34C-ADA6-1A16139FCD33}"/>
              </a:ext>
            </a:extLst>
          </p:cNvPr>
          <p:cNvSpPr txBox="1"/>
          <p:nvPr/>
        </p:nvSpPr>
        <p:spPr>
          <a:xfrm>
            <a:off x="1307620" y="783253"/>
            <a:ext cx="9545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dirty="0"/>
              <a:t>Asiointi-prosessiin liittyviä erilaisia tarpeita</a:t>
            </a:r>
            <a:endParaRPr lang="fi-FI" sz="800" dirty="0">
              <a:cs typeface="Arial"/>
            </a:endParaRPr>
          </a:p>
        </p:txBody>
      </p:sp>
      <p:sp>
        <p:nvSpPr>
          <p:cNvPr id="5" name="Tausta: tarpeet">
            <a:extLst>
              <a:ext uri="{FF2B5EF4-FFF2-40B4-BE49-F238E27FC236}">
                <a16:creationId xmlns:a16="http://schemas.microsoft.com/office/drawing/2014/main" id="{D16C9F7F-1EA2-CA42-9D64-FF327DA114DE}"/>
              </a:ext>
              <a:ext uri="{C183D7F6-B498-43B3-948B-1728B52AA6E4}">
                <adec:decorative xmlns:adec="http://schemas.microsoft.com/office/drawing/2017/decorative" val="1"/>
              </a:ext>
            </a:extLst>
          </p:cNvPr>
          <p:cNvSpPr/>
          <p:nvPr/>
        </p:nvSpPr>
        <p:spPr>
          <a:xfrm>
            <a:off x="1318012" y="1648379"/>
            <a:ext cx="930144" cy="2213337"/>
          </a:xfrm>
          <a:prstGeom prst="roundRect">
            <a:avLst/>
          </a:prstGeom>
          <a:solidFill>
            <a:srgbClr val="F5F5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130" name="Kotikunta">
            <a:extLst>
              <a:ext uri="{FF2B5EF4-FFF2-40B4-BE49-F238E27FC236}">
                <a16:creationId xmlns:a16="http://schemas.microsoft.com/office/drawing/2014/main" id="{E9BDC741-5084-2B43-A762-E25045624218}"/>
              </a:ext>
            </a:extLst>
          </p:cNvPr>
          <p:cNvSpPr txBox="1"/>
          <p:nvPr/>
        </p:nvSpPr>
        <p:spPr>
          <a:xfrm>
            <a:off x="1463131" y="1850828"/>
            <a:ext cx="658062" cy="21544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Kotikunta</a:t>
            </a:r>
          </a:p>
        </p:txBody>
      </p:sp>
      <p:sp>
        <p:nvSpPr>
          <p:cNvPr id="23" name="Elämäntilanne">
            <a:extLst>
              <a:ext uri="{FF2B5EF4-FFF2-40B4-BE49-F238E27FC236}">
                <a16:creationId xmlns:a16="http://schemas.microsoft.com/office/drawing/2014/main" id="{45D93CC6-DAD9-42EE-AB58-08BD04FBBB99}"/>
              </a:ext>
            </a:extLst>
          </p:cNvPr>
          <p:cNvSpPr txBox="1"/>
          <p:nvPr/>
        </p:nvSpPr>
        <p:spPr>
          <a:xfrm>
            <a:off x="1307364" y="2269153"/>
            <a:ext cx="962025"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Elämän-</a:t>
            </a:r>
          </a:p>
          <a:p>
            <a:pPr algn="ctr"/>
            <a:r>
              <a:rPr lang="fi-FI" sz="800" dirty="0">
                <a:cs typeface="Arial"/>
              </a:rPr>
              <a:t>tilanne</a:t>
            </a:r>
          </a:p>
        </p:txBody>
      </p:sp>
      <p:sp>
        <p:nvSpPr>
          <p:cNvPr id="24" name="Palvelun tarve">
            <a:extLst>
              <a:ext uri="{FF2B5EF4-FFF2-40B4-BE49-F238E27FC236}">
                <a16:creationId xmlns:a16="http://schemas.microsoft.com/office/drawing/2014/main" id="{F313641E-4508-4309-A200-A72EA28AB5F9}"/>
              </a:ext>
            </a:extLst>
          </p:cNvPr>
          <p:cNvSpPr txBox="1"/>
          <p:nvPr/>
        </p:nvSpPr>
        <p:spPr>
          <a:xfrm>
            <a:off x="1412945" y="2687046"/>
            <a:ext cx="76367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Palvelun tarve: etsiikö tietoa vai onko tarve asiakas-palvelulle?</a:t>
            </a:r>
          </a:p>
        </p:txBody>
      </p:sp>
      <p:sp>
        <p:nvSpPr>
          <p:cNvPr id="25" name="Muuta">
            <a:extLst>
              <a:ext uri="{FF2B5EF4-FFF2-40B4-BE49-F238E27FC236}">
                <a16:creationId xmlns:a16="http://schemas.microsoft.com/office/drawing/2014/main" id="{7602CA22-2913-42CA-936A-80E773F2514C}"/>
              </a:ext>
            </a:extLst>
          </p:cNvPr>
          <p:cNvSpPr txBox="1"/>
          <p:nvPr/>
        </p:nvSpPr>
        <p:spPr>
          <a:xfrm>
            <a:off x="1337360" y="3595842"/>
            <a:ext cx="842963" cy="21544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Muuta</a:t>
            </a:r>
            <a:endParaRPr lang="fi-FI" sz="800" dirty="0"/>
          </a:p>
        </p:txBody>
      </p:sp>
      <p:sp>
        <p:nvSpPr>
          <p:cNvPr id="138" name="Ymmärrys palvelutarpeesta">
            <a:extLst>
              <a:ext uri="{FF2B5EF4-FFF2-40B4-BE49-F238E27FC236}">
                <a16:creationId xmlns:a16="http://schemas.microsoft.com/office/drawing/2014/main" id="{C563C05E-FB14-B246-A64B-B323B2C1565E}"/>
              </a:ext>
            </a:extLst>
          </p:cNvPr>
          <p:cNvSpPr txBox="1"/>
          <p:nvPr/>
        </p:nvSpPr>
        <p:spPr>
          <a:xfrm>
            <a:off x="2456085" y="771131"/>
            <a:ext cx="9545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a:t>Ymmärrys palvelutarpeesta ja palvelun tarjoajasta vaihtelee</a:t>
            </a:r>
            <a:endParaRPr lang="fi-FI" sz="800">
              <a:cs typeface="Arial"/>
            </a:endParaRPr>
          </a:p>
        </p:txBody>
      </p:sp>
      <p:sp>
        <p:nvSpPr>
          <p:cNvPr id="139" name="Tausta: erilainen ymmärrys">
            <a:extLst>
              <a:ext uri="{FF2B5EF4-FFF2-40B4-BE49-F238E27FC236}">
                <a16:creationId xmlns:a16="http://schemas.microsoft.com/office/drawing/2014/main" id="{3B568931-0981-2346-8A04-947DA4F70258}"/>
              </a:ext>
              <a:ext uri="{C183D7F6-B498-43B3-948B-1728B52AA6E4}">
                <adec:decorative xmlns:adec="http://schemas.microsoft.com/office/drawing/2017/decorative" val="1"/>
              </a:ext>
            </a:extLst>
          </p:cNvPr>
          <p:cNvSpPr/>
          <p:nvPr/>
        </p:nvSpPr>
        <p:spPr>
          <a:xfrm>
            <a:off x="2456085" y="1655572"/>
            <a:ext cx="930144" cy="2213337"/>
          </a:xfrm>
          <a:prstGeom prst="roundRect">
            <a:avLst/>
          </a:prstGeom>
          <a:solidFill>
            <a:srgbClr val="F5F5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135" name="Tietää mitä etsii ja kuka tarjoaa">
            <a:extLst>
              <a:ext uri="{FF2B5EF4-FFF2-40B4-BE49-F238E27FC236}">
                <a16:creationId xmlns:a16="http://schemas.microsoft.com/office/drawing/2014/main" id="{354A5353-577E-CB47-81AF-F6DD2B2A3399}"/>
              </a:ext>
            </a:extLst>
          </p:cNvPr>
          <p:cNvSpPr txBox="1"/>
          <p:nvPr/>
        </p:nvSpPr>
        <p:spPr>
          <a:xfrm>
            <a:off x="2480721" y="1811454"/>
            <a:ext cx="92557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Tietää mitä etsii ja kuka palvelun tarjoaa</a:t>
            </a:r>
            <a:endParaRPr lang="fi-FI" sz="800" dirty="0"/>
          </a:p>
        </p:txBody>
      </p:sp>
      <p:sp>
        <p:nvSpPr>
          <p:cNvPr id="137" name="Ei tiedä mitä etsii">
            <a:extLst>
              <a:ext uri="{FF2B5EF4-FFF2-40B4-BE49-F238E27FC236}">
                <a16:creationId xmlns:a16="http://schemas.microsoft.com/office/drawing/2014/main" id="{76B3773C-2EF5-B945-8DA2-86846897424E}"/>
              </a:ext>
            </a:extLst>
          </p:cNvPr>
          <p:cNvSpPr txBox="1"/>
          <p:nvPr/>
        </p:nvSpPr>
        <p:spPr>
          <a:xfrm>
            <a:off x="2468601" y="2348065"/>
            <a:ext cx="950351"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Ei tiedä mitä tarvitsee ja kuka palvelun tuottaa</a:t>
            </a:r>
            <a:endParaRPr lang="fi-FI" sz="800" dirty="0"/>
          </a:p>
        </p:txBody>
      </p:sp>
      <p:sp>
        <p:nvSpPr>
          <p:cNvPr id="136" name="Tietää mitä etsii">
            <a:extLst>
              <a:ext uri="{FF2B5EF4-FFF2-40B4-BE49-F238E27FC236}">
                <a16:creationId xmlns:a16="http://schemas.microsoft.com/office/drawing/2014/main" id="{7A827690-5012-D44F-B4FB-D1C9937ACDDF}"/>
              </a:ext>
            </a:extLst>
          </p:cNvPr>
          <p:cNvSpPr txBox="1"/>
          <p:nvPr/>
        </p:nvSpPr>
        <p:spPr>
          <a:xfrm>
            <a:off x="2413796" y="2966972"/>
            <a:ext cx="1015036"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Tietää mitä etsii, mutta ei ole varma kuka palvelun tarjoaa</a:t>
            </a:r>
            <a:endParaRPr lang="fi-FI" sz="800" dirty="0"/>
          </a:p>
        </p:txBody>
      </p:sp>
      <p:sp>
        <p:nvSpPr>
          <p:cNvPr id="146" name="Tietoa etsitään eri kanavista">
            <a:extLst>
              <a:ext uri="{FF2B5EF4-FFF2-40B4-BE49-F238E27FC236}">
                <a16:creationId xmlns:a16="http://schemas.microsoft.com/office/drawing/2014/main" id="{C8F05B37-1771-2E4B-9FDE-80A8E2CE0B89}"/>
              </a:ext>
            </a:extLst>
          </p:cNvPr>
          <p:cNvSpPr txBox="1"/>
          <p:nvPr/>
        </p:nvSpPr>
        <p:spPr>
          <a:xfrm>
            <a:off x="3567784" y="947288"/>
            <a:ext cx="95454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dirty="0"/>
              <a:t>Tietoa etsitään eri kanavista</a:t>
            </a:r>
            <a:endParaRPr lang="fi-FI" sz="800" dirty="0">
              <a:cs typeface="Arial"/>
            </a:endParaRPr>
          </a:p>
        </p:txBody>
      </p:sp>
      <p:sp>
        <p:nvSpPr>
          <p:cNvPr id="147" name="Tausta: eri kanavat">
            <a:extLst>
              <a:ext uri="{FF2B5EF4-FFF2-40B4-BE49-F238E27FC236}">
                <a16:creationId xmlns:a16="http://schemas.microsoft.com/office/drawing/2014/main" id="{C5808BA2-6982-3C46-A6A8-28CC58962A5B}"/>
              </a:ext>
              <a:ext uri="{C183D7F6-B498-43B3-948B-1728B52AA6E4}">
                <adec:decorative xmlns:adec="http://schemas.microsoft.com/office/drawing/2017/decorative" val="1"/>
              </a:ext>
            </a:extLst>
          </p:cNvPr>
          <p:cNvSpPr/>
          <p:nvPr/>
        </p:nvSpPr>
        <p:spPr>
          <a:xfrm>
            <a:off x="3571784" y="1661444"/>
            <a:ext cx="930144" cy="2213337"/>
          </a:xfrm>
          <a:prstGeom prst="roundRect">
            <a:avLst/>
          </a:prstGeom>
          <a:solidFill>
            <a:srgbClr val="F5F5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152" name="Hakukoneet, verkkosivut">
            <a:extLst>
              <a:ext uri="{FF2B5EF4-FFF2-40B4-BE49-F238E27FC236}">
                <a16:creationId xmlns:a16="http://schemas.microsoft.com/office/drawing/2014/main" id="{53C9DF35-73FB-C145-BF15-C5100BD18873}"/>
              </a:ext>
            </a:extLst>
          </p:cNvPr>
          <p:cNvSpPr txBox="1"/>
          <p:nvPr/>
        </p:nvSpPr>
        <p:spPr>
          <a:xfrm>
            <a:off x="3583803" y="1690582"/>
            <a:ext cx="965310"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b="1" dirty="0">
                <a:cs typeface="Arial"/>
              </a:rPr>
              <a:t>Kunnan verkkosivut</a:t>
            </a:r>
            <a:endParaRPr lang="fi-FI" sz="800" dirty="0">
              <a:cs typeface="Arial"/>
            </a:endParaRPr>
          </a:p>
          <a:p>
            <a:pPr algn="ctr"/>
            <a:endParaRPr lang="fi-FI" sz="800" dirty="0">
              <a:cs typeface="Arial"/>
            </a:endParaRPr>
          </a:p>
          <a:p>
            <a:pPr algn="ctr"/>
            <a:r>
              <a:rPr lang="fi-FI" sz="800" dirty="0">
                <a:cs typeface="Arial"/>
              </a:rPr>
              <a:t>Hakukoneet (Google)</a:t>
            </a:r>
          </a:p>
        </p:txBody>
      </p:sp>
      <p:sp>
        <p:nvSpPr>
          <p:cNvPr id="153" name="Puhelinnumero">
            <a:extLst>
              <a:ext uri="{FF2B5EF4-FFF2-40B4-BE49-F238E27FC236}">
                <a16:creationId xmlns:a16="http://schemas.microsoft.com/office/drawing/2014/main" id="{829BCB9B-7C6A-9C43-AFFE-0FDCBCF1EF64}"/>
              </a:ext>
            </a:extLst>
          </p:cNvPr>
          <p:cNvSpPr txBox="1"/>
          <p:nvPr/>
        </p:nvSpPr>
        <p:spPr>
          <a:xfrm>
            <a:off x="3556248" y="2495771"/>
            <a:ext cx="96879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a:cs typeface="Arial"/>
              </a:rPr>
              <a:t>Tallennettu puhelinnumero</a:t>
            </a:r>
            <a:endParaRPr lang="fi-FI" sz="800"/>
          </a:p>
        </p:txBody>
      </p:sp>
      <p:sp>
        <p:nvSpPr>
          <p:cNvPr id="154" name="Ilmoitustaulut">
            <a:extLst>
              <a:ext uri="{FF2B5EF4-FFF2-40B4-BE49-F238E27FC236}">
                <a16:creationId xmlns:a16="http://schemas.microsoft.com/office/drawing/2014/main" id="{C8E8E182-C26A-B042-9F2E-F282A4E43BC2}"/>
              </a:ext>
            </a:extLst>
          </p:cNvPr>
          <p:cNvSpPr txBox="1"/>
          <p:nvPr/>
        </p:nvSpPr>
        <p:spPr>
          <a:xfrm>
            <a:off x="3549492" y="2950149"/>
            <a:ext cx="965505" cy="58805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a:cs typeface="Arial"/>
              </a:rPr>
              <a:t>Ilmoitustaulut, puhelinluettelot, muu fyysinen materiaali</a:t>
            </a:r>
            <a:endParaRPr lang="fi-FI" sz="800"/>
          </a:p>
        </p:txBody>
      </p:sp>
      <p:sp>
        <p:nvSpPr>
          <p:cNvPr id="155" name="Asiointi palvelupisteessä">
            <a:extLst>
              <a:ext uri="{FF2B5EF4-FFF2-40B4-BE49-F238E27FC236}">
                <a16:creationId xmlns:a16="http://schemas.microsoft.com/office/drawing/2014/main" id="{256539FB-B5E2-7547-BCFC-E9A6E685F79D}"/>
              </a:ext>
            </a:extLst>
          </p:cNvPr>
          <p:cNvSpPr txBox="1"/>
          <p:nvPr/>
        </p:nvSpPr>
        <p:spPr>
          <a:xfrm>
            <a:off x="3556248" y="3538208"/>
            <a:ext cx="965896"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a:cs typeface="Arial"/>
              </a:rPr>
              <a:t>Asiointi palvelupisteessä</a:t>
            </a:r>
            <a:endParaRPr lang="fi-FI" sz="800"/>
          </a:p>
        </p:txBody>
      </p:sp>
      <p:sp>
        <p:nvSpPr>
          <p:cNvPr id="166" name="Tausta: palveluohjain ja verkkosivut">
            <a:extLst>
              <a:ext uri="{FF2B5EF4-FFF2-40B4-BE49-F238E27FC236}">
                <a16:creationId xmlns:a16="http://schemas.microsoft.com/office/drawing/2014/main" id="{200842E9-3FC4-B14B-A5CA-D15A00D30D80}"/>
              </a:ext>
              <a:ext uri="{C183D7F6-B498-43B3-948B-1728B52AA6E4}">
                <adec:decorative xmlns:adec="http://schemas.microsoft.com/office/drawing/2017/decorative" val="1"/>
              </a:ext>
            </a:extLst>
          </p:cNvPr>
          <p:cNvSpPr/>
          <p:nvPr/>
        </p:nvSpPr>
        <p:spPr>
          <a:xfrm>
            <a:off x="4685684" y="1097118"/>
            <a:ext cx="2967445" cy="1005293"/>
          </a:xfrm>
          <a:prstGeom prst="roundRect">
            <a:avLst/>
          </a:prstGeom>
          <a:solidFill>
            <a:srgbClr val="F5F5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58" name="Palveluohjain...">
            <a:extLst>
              <a:ext uri="{FF2B5EF4-FFF2-40B4-BE49-F238E27FC236}">
                <a16:creationId xmlns:a16="http://schemas.microsoft.com/office/drawing/2014/main" id="{86A93AB2-8F45-4B95-9890-416B02A45C42}"/>
              </a:ext>
            </a:extLst>
          </p:cNvPr>
          <p:cNvSpPr txBox="1"/>
          <p:nvPr/>
        </p:nvSpPr>
        <p:spPr>
          <a:xfrm>
            <a:off x="4663471" y="1186448"/>
            <a:ext cx="143683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b="1" dirty="0">
                <a:ea typeface="+mn-lt"/>
                <a:cs typeface="+mn-lt"/>
              </a:rPr>
              <a:t>Palveluohjain</a:t>
            </a:r>
            <a:endParaRPr lang="fi-FI" sz="800" dirty="0">
              <a:ea typeface="+mn-lt"/>
              <a:cs typeface="+mn-lt"/>
            </a:endParaRPr>
          </a:p>
          <a:p>
            <a:pPr algn="ctr"/>
            <a:r>
              <a:rPr lang="fi-FI" sz="800" dirty="0">
                <a:ea typeface="+mn-lt"/>
                <a:cs typeface="+mn-lt"/>
              </a:rPr>
              <a:t>tunnistaa palvelutarpeen ja etsii </a:t>
            </a:r>
            <a:r>
              <a:rPr lang="fi-FI" sz="800" b="1" dirty="0">
                <a:ea typeface="+mn-lt"/>
                <a:cs typeface="+mn-lt"/>
              </a:rPr>
              <a:t>PTV tiedoista</a:t>
            </a:r>
            <a:r>
              <a:rPr lang="fi-FI" sz="800" dirty="0">
                <a:ea typeface="+mn-lt"/>
                <a:cs typeface="+mn-lt"/>
              </a:rPr>
              <a:t> asiakkaalle sopivaa palvelua</a:t>
            </a:r>
            <a:endParaRPr lang="fi-FI" sz="800" dirty="0">
              <a:cs typeface="Arial"/>
            </a:endParaRPr>
          </a:p>
        </p:txBody>
      </p:sp>
      <p:pic>
        <p:nvPicPr>
          <p:cNvPr id="6" name="Kuva: tietokone">
            <a:extLst>
              <a:ext uri="{FF2B5EF4-FFF2-40B4-BE49-F238E27FC236}">
                <a16:creationId xmlns:a16="http://schemas.microsoft.com/office/drawing/2014/main" id="{8AE84D7B-E8E8-4BC7-8FDF-4F8F9D1EDB1D}"/>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23210" y="1420550"/>
            <a:ext cx="715299" cy="438667"/>
          </a:xfrm>
          <a:prstGeom prst="rect">
            <a:avLst/>
          </a:prstGeom>
        </p:spPr>
      </p:pic>
      <p:sp>
        <p:nvSpPr>
          <p:cNvPr id="29" name="Kunnan verkkosivut">
            <a:extLst>
              <a:ext uri="{FF2B5EF4-FFF2-40B4-BE49-F238E27FC236}">
                <a16:creationId xmlns:a16="http://schemas.microsoft.com/office/drawing/2014/main" id="{E9D6E6BB-BBAD-49DD-B12D-8D3F58B9127C}"/>
              </a:ext>
            </a:extLst>
          </p:cNvPr>
          <p:cNvSpPr txBox="1"/>
          <p:nvPr/>
        </p:nvSpPr>
        <p:spPr>
          <a:xfrm>
            <a:off x="6649736" y="1228067"/>
            <a:ext cx="9410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i-FI" sz="800" b="1" dirty="0">
                <a:latin typeface="proxima-nova"/>
              </a:rPr>
              <a:t>Kunnan verkkosivut</a:t>
            </a:r>
            <a:r>
              <a:rPr lang="fi-FI" sz="800" dirty="0">
                <a:latin typeface="proxima-nova"/>
              </a:rPr>
              <a:t> ja muut sähköiset sisällöt päivittyvät PTV:stä</a:t>
            </a:r>
            <a:endParaRPr lang="fi-FI" sz="800" dirty="0">
              <a:cs typeface="Arial"/>
            </a:endParaRPr>
          </a:p>
        </p:txBody>
      </p:sp>
      <p:sp>
        <p:nvSpPr>
          <p:cNvPr id="59" name="Tausta: määränpää">
            <a:extLst>
              <a:ext uri="{FF2B5EF4-FFF2-40B4-BE49-F238E27FC236}">
                <a16:creationId xmlns:a16="http://schemas.microsoft.com/office/drawing/2014/main" id="{A8F002F0-33C3-3949-B508-25B41EEC577B}"/>
              </a:ext>
              <a:ext uri="{C183D7F6-B498-43B3-948B-1728B52AA6E4}">
                <adec:decorative xmlns:adec="http://schemas.microsoft.com/office/drawing/2017/decorative" val="1"/>
              </a:ext>
            </a:extLst>
          </p:cNvPr>
          <p:cNvSpPr/>
          <p:nvPr/>
        </p:nvSpPr>
        <p:spPr>
          <a:xfrm>
            <a:off x="7509040" y="0"/>
            <a:ext cx="1214868" cy="906107"/>
          </a:xfrm>
          <a:prstGeom prst="star5">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sz="800"/>
          </a:p>
        </p:txBody>
      </p:sp>
      <p:sp>
        <p:nvSpPr>
          <p:cNvPr id="61" name="Määränpää">
            <a:extLst>
              <a:ext uri="{FF2B5EF4-FFF2-40B4-BE49-F238E27FC236}">
                <a16:creationId xmlns:a16="http://schemas.microsoft.com/office/drawing/2014/main" id="{8EF3ED90-7C2C-4D03-80E0-85B5A57F564D}"/>
              </a:ext>
            </a:extLst>
          </p:cNvPr>
          <p:cNvSpPr txBox="1"/>
          <p:nvPr/>
        </p:nvSpPr>
        <p:spPr>
          <a:xfrm>
            <a:off x="6569455" y="142856"/>
            <a:ext cx="168591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ea typeface="+mn-lt"/>
                <a:cs typeface="+mn-lt"/>
              </a:rPr>
              <a:t>Asiakas saa etsimänsä vastauksen ja ohjautuu oikean palvelun ja palveluntarjoajan pariin</a:t>
            </a:r>
            <a:endParaRPr lang="fi-FI" sz="800" dirty="0"/>
          </a:p>
        </p:txBody>
      </p:sp>
      <p:sp>
        <p:nvSpPr>
          <p:cNvPr id="161" name="Ruutu: ei löydä">
            <a:extLst>
              <a:ext uri="{FF2B5EF4-FFF2-40B4-BE49-F238E27FC236}">
                <a16:creationId xmlns:a16="http://schemas.microsoft.com/office/drawing/2014/main" id="{F7551271-01BC-E24B-A4BA-5DA506323C3A}"/>
              </a:ext>
              <a:ext uri="{C183D7F6-B498-43B3-948B-1728B52AA6E4}">
                <adec:decorative xmlns:adec="http://schemas.microsoft.com/office/drawing/2017/decorative" val="1"/>
              </a:ext>
            </a:extLst>
          </p:cNvPr>
          <p:cNvSpPr/>
          <p:nvPr/>
        </p:nvSpPr>
        <p:spPr>
          <a:xfrm>
            <a:off x="4822412" y="2516314"/>
            <a:ext cx="726607" cy="563100"/>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163" name="Ei löydä">
            <a:extLst>
              <a:ext uri="{FF2B5EF4-FFF2-40B4-BE49-F238E27FC236}">
                <a16:creationId xmlns:a16="http://schemas.microsoft.com/office/drawing/2014/main" id="{FA59B39A-5151-1B48-9FCC-93C5C8ED9AB7}"/>
              </a:ext>
              <a:ext uri="{C183D7F6-B498-43B3-948B-1728B52AA6E4}">
                <adec:decorative xmlns:adec="http://schemas.microsoft.com/office/drawing/2017/decorative" val="1"/>
              </a:ext>
            </a:extLst>
          </p:cNvPr>
          <p:cNvSpPr txBox="1"/>
          <p:nvPr/>
        </p:nvSpPr>
        <p:spPr>
          <a:xfrm>
            <a:off x="4822412" y="2504952"/>
            <a:ext cx="726607" cy="5539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1400" b="1" dirty="0">
                <a:cs typeface="Arial"/>
              </a:rPr>
              <a:t>?</a:t>
            </a:r>
          </a:p>
          <a:p>
            <a:pPr algn="ctr"/>
            <a:r>
              <a:rPr lang="fi-FI" sz="800" dirty="0">
                <a:cs typeface="Arial"/>
              </a:rPr>
              <a:t>Ei löydä etsimäänsä</a:t>
            </a:r>
            <a:endParaRPr lang="fi-FI" sz="800" dirty="0"/>
          </a:p>
        </p:txBody>
      </p:sp>
      <p:sp>
        <p:nvSpPr>
          <p:cNvPr id="80" name="Tausta: puhelinneuvonta">
            <a:extLst>
              <a:ext uri="{FF2B5EF4-FFF2-40B4-BE49-F238E27FC236}">
                <a16:creationId xmlns:a16="http://schemas.microsoft.com/office/drawing/2014/main" id="{4F6AA364-09FB-4F0A-84AD-6F6BAF0940F7}"/>
              </a:ext>
              <a:ext uri="{C183D7F6-B498-43B3-948B-1728B52AA6E4}">
                <adec:decorative xmlns:adec="http://schemas.microsoft.com/office/drawing/2017/decorative" val="1"/>
              </a:ext>
            </a:extLst>
          </p:cNvPr>
          <p:cNvSpPr/>
          <p:nvPr/>
        </p:nvSpPr>
        <p:spPr>
          <a:xfrm>
            <a:off x="4831614" y="3482350"/>
            <a:ext cx="726607" cy="563100"/>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34" name="Puhelinneuvonta">
            <a:extLst>
              <a:ext uri="{FF2B5EF4-FFF2-40B4-BE49-F238E27FC236}">
                <a16:creationId xmlns:a16="http://schemas.microsoft.com/office/drawing/2014/main" id="{685458FC-BCCF-4C84-BA66-9E4E9603B23D}"/>
              </a:ext>
            </a:extLst>
          </p:cNvPr>
          <p:cNvSpPr txBox="1"/>
          <p:nvPr/>
        </p:nvSpPr>
        <p:spPr>
          <a:xfrm>
            <a:off x="4806304" y="3861716"/>
            <a:ext cx="775782" cy="18466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600">
                <a:cs typeface="Arial"/>
              </a:rPr>
              <a:t>Puhelinneuvonta</a:t>
            </a:r>
            <a:endParaRPr lang="fi-FI" sz="600"/>
          </a:p>
        </p:txBody>
      </p:sp>
      <p:pic>
        <p:nvPicPr>
          <p:cNvPr id="8" name="Kuva: puhelin">
            <a:extLst>
              <a:ext uri="{FF2B5EF4-FFF2-40B4-BE49-F238E27FC236}">
                <a16:creationId xmlns:a16="http://schemas.microsoft.com/office/drawing/2014/main" id="{2ED1D968-9720-4C1D-9F62-28952564B314}"/>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87215" y="3477917"/>
            <a:ext cx="410802" cy="417122"/>
          </a:xfrm>
          <a:prstGeom prst="rect">
            <a:avLst/>
          </a:prstGeom>
        </p:spPr>
      </p:pic>
      <p:sp>
        <p:nvSpPr>
          <p:cNvPr id="81" name="Tausta: palvelupiste">
            <a:extLst>
              <a:ext uri="{FF2B5EF4-FFF2-40B4-BE49-F238E27FC236}">
                <a16:creationId xmlns:a16="http://schemas.microsoft.com/office/drawing/2014/main" id="{816926E2-C14E-4A60-B403-4EE4264914F4}"/>
              </a:ext>
              <a:ext uri="{C183D7F6-B498-43B3-948B-1728B52AA6E4}">
                <adec:decorative xmlns:adec="http://schemas.microsoft.com/office/drawing/2017/decorative" val="1"/>
              </a:ext>
            </a:extLst>
          </p:cNvPr>
          <p:cNvSpPr/>
          <p:nvPr/>
        </p:nvSpPr>
        <p:spPr>
          <a:xfrm>
            <a:off x="4847425" y="4313187"/>
            <a:ext cx="735565" cy="563100"/>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sp>
        <p:nvSpPr>
          <p:cNvPr id="35" name="Palvelupiste">
            <a:extLst>
              <a:ext uri="{FF2B5EF4-FFF2-40B4-BE49-F238E27FC236}">
                <a16:creationId xmlns:a16="http://schemas.microsoft.com/office/drawing/2014/main" id="{C0371AC2-F11F-49A3-885E-0A7445147EE1}"/>
              </a:ext>
            </a:extLst>
          </p:cNvPr>
          <p:cNvSpPr txBox="1"/>
          <p:nvPr/>
        </p:nvSpPr>
        <p:spPr>
          <a:xfrm>
            <a:off x="4843787" y="4695846"/>
            <a:ext cx="742075" cy="18466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600">
                <a:cs typeface="Arial"/>
              </a:rPr>
              <a:t>Palvelupiste</a:t>
            </a:r>
          </a:p>
        </p:txBody>
      </p:sp>
      <p:pic>
        <p:nvPicPr>
          <p:cNvPr id="52" name="Kuva: palvelupaikka">
            <a:extLst>
              <a:ext uri="{FF2B5EF4-FFF2-40B4-BE49-F238E27FC236}">
                <a16:creationId xmlns:a16="http://schemas.microsoft.com/office/drawing/2014/main" id="{CA750CD4-22BE-4A9B-8170-03BEAA2012CC}"/>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96824" y="4313553"/>
            <a:ext cx="438188" cy="438189"/>
          </a:xfrm>
          <a:prstGeom prst="rect">
            <a:avLst/>
          </a:prstGeom>
        </p:spPr>
      </p:pic>
      <p:sp>
        <p:nvSpPr>
          <p:cNvPr id="92" name="Tausta: asiakasneuvoja">
            <a:extLst>
              <a:ext uri="{FF2B5EF4-FFF2-40B4-BE49-F238E27FC236}">
                <a16:creationId xmlns:a16="http://schemas.microsoft.com/office/drawing/2014/main" id="{510D6A31-DFCB-4D32-984D-BEA4C8EBB145}"/>
              </a:ext>
              <a:ext uri="{C183D7F6-B498-43B3-948B-1728B52AA6E4}">
                <adec:decorative xmlns:adec="http://schemas.microsoft.com/office/drawing/2017/decorative" val="1"/>
              </a:ext>
            </a:extLst>
          </p:cNvPr>
          <p:cNvSpPr/>
          <p:nvPr/>
        </p:nvSpPr>
        <p:spPr>
          <a:xfrm>
            <a:off x="5801710" y="4031310"/>
            <a:ext cx="2323441" cy="993227"/>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53" name="Asiakasneuvoja auttaa">
            <a:extLst>
              <a:ext uri="{FF2B5EF4-FFF2-40B4-BE49-F238E27FC236}">
                <a16:creationId xmlns:a16="http://schemas.microsoft.com/office/drawing/2014/main" id="{71E3C882-D7E3-4780-9564-CB6B29049FCF}"/>
              </a:ext>
            </a:extLst>
          </p:cNvPr>
          <p:cNvSpPr txBox="1"/>
          <p:nvPr/>
        </p:nvSpPr>
        <p:spPr>
          <a:xfrm>
            <a:off x="5956286" y="4168407"/>
            <a:ext cx="1163963" cy="707886"/>
          </a:xfrm>
          <a:prstGeom prst="rect">
            <a:avLst/>
          </a:prstGeom>
          <a:solidFill>
            <a:schemeClr val="bg2">
              <a:lumMod val="20000"/>
              <a:lumOff val="80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b="1" dirty="0">
                <a:ea typeface="+mn-lt"/>
                <a:cs typeface="+mn-lt"/>
              </a:rPr>
              <a:t>Asiakasneuvoja</a:t>
            </a:r>
            <a:r>
              <a:rPr lang="fi-FI" sz="800" dirty="0">
                <a:ea typeface="+mn-lt"/>
                <a:cs typeface="+mn-lt"/>
              </a:rPr>
              <a:t> auttaa asiakasta ja etsii tarvittaessa tietoa kunnan sivuilta tai palveluohjaimesta</a:t>
            </a:r>
            <a:endParaRPr lang="fi-FI" sz="800" dirty="0">
              <a:cs typeface="Arial"/>
            </a:endParaRPr>
          </a:p>
        </p:txBody>
      </p:sp>
      <p:sp>
        <p:nvSpPr>
          <p:cNvPr id="115" name="Tausta: PTV">
            <a:extLst>
              <a:ext uri="{FF2B5EF4-FFF2-40B4-BE49-F238E27FC236}">
                <a16:creationId xmlns:a16="http://schemas.microsoft.com/office/drawing/2014/main" id="{2277C9E8-AAE5-411D-AA2F-4AA9DF05CEF9}"/>
              </a:ext>
              <a:ext uri="{C183D7F6-B498-43B3-948B-1728B52AA6E4}">
                <adec:decorative xmlns:adec="http://schemas.microsoft.com/office/drawing/2017/decorative" val="1"/>
              </a:ext>
            </a:extLst>
          </p:cNvPr>
          <p:cNvSpPr/>
          <p:nvPr/>
        </p:nvSpPr>
        <p:spPr>
          <a:xfrm>
            <a:off x="6244134" y="2683515"/>
            <a:ext cx="1045779" cy="1045779"/>
          </a:xfrm>
          <a:prstGeom prst="ellipse">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pic>
        <p:nvPicPr>
          <p:cNvPr id="4" name="Kuva: PTV">
            <a:extLst>
              <a:ext uri="{FF2B5EF4-FFF2-40B4-BE49-F238E27FC236}">
                <a16:creationId xmlns:a16="http://schemas.microsoft.com/office/drawing/2014/main" id="{D5EA3CAB-5A06-47CA-B466-3CE34C76E2A9}"/>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387086" y="2724826"/>
            <a:ext cx="755797" cy="755797"/>
          </a:xfrm>
          <a:prstGeom prst="rect">
            <a:avLst/>
          </a:prstGeom>
        </p:spPr>
      </p:pic>
      <p:sp>
        <p:nvSpPr>
          <p:cNvPr id="51" name="PTV">
            <a:extLst>
              <a:ext uri="{FF2B5EF4-FFF2-40B4-BE49-F238E27FC236}">
                <a16:creationId xmlns:a16="http://schemas.microsoft.com/office/drawing/2014/main" id="{E4D6E86F-4AC2-4A6C-B34C-00DA2F40BB8D}"/>
              </a:ext>
              <a:ext uri="{C183D7F6-B498-43B3-948B-1728B52AA6E4}">
                <adec:decorative xmlns:adec="http://schemas.microsoft.com/office/drawing/2017/decorative" val="1"/>
              </a:ext>
            </a:extLst>
          </p:cNvPr>
          <p:cNvSpPr txBox="1"/>
          <p:nvPr/>
        </p:nvSpPr>
        <p:spPr>
          <a:xfrm>
            <a:off x="6445229" y="3406070"/>
            <a:ext cx="640363" cy="2815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1000" b="1" dirty="0">
                <a:cs typeface="Arial"/>
              </a:rPr>
              <a:t>PTV</a:t>
            </a:r>
          </a:p>
        </p:txBody>
      </p:sp>
      <p:pic>
        <p:nvPicPr>
          <p:cNvPr id="60" name="Kuva: Asiakaspalvelija">
            <a:extLst>
              <a:ext uri="{FF2B5EF4-FFF2-40B4-BE49-F238E27FC236}">
                <a16:creationId xmlns:a16="http://schemas.microsoft.com/office/drawing/2014/main" id="{A0A26B82-7E00-46C8-93B5-9C8BD1896B45}"/>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flipH="1">
            <a:off x="7120944" y="4105187"/>
            <a:ext cx="925523" cy="816465"/>
          </a:xfrm>
          <a:prstGeom prst="rect">
            <a:avLst/>
          </a:prstGeom>
          <a:solidFill>
            <a:schemeClr val="bg2">
              <a:lumMod val="20000"/>
              <a:lumOff val="80000"/>
            </a:schemeClr>
          </a:solidFill>
        </p:spPr>
      </p:pic>
      <p:sp>
        <p:nvSpPr>
          <p:cNvPr id="76" name="Tausta: kunnan työntekijä">
            <a:extLst>
              <a:ext uri="{FF2B5EF4-FFF2-40B4-BE49-F238E27FC236}">
                <a16:creationId xmlns:a16="http://schemas.microsoft.com/office/drawing/2014/main" id="{31790F9F-AF85-449A-964A-169857276084}"/>
              </a:ext>
              <a:ext uri="{C183D7F6-B498-43B3-948B-1728B52AA6E4}">
                <adec:decorative xmlns:adec="http://schemas.microsoft.com/office/drawing/2017/decorative" val="1"/>
              </a:ext>
            </a:extLst>
          </p:cNvPr>
          <p:cNvSpPr/>
          <p:nvPr/>
        </p:nvSpPr>
        <p:spPr>
          <a:xfrm>
            <a:off x="7833196" y="2578897"/>
            <a:ext cx="1177157" cy="1311821"/>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grpSp>
        <p:nvGrpSpPr>
          <p:cNvPr id="44" name="Kuva: kunnan työntekijä">
            <a:extLst>
              <a:ext uri="{FF2B5EF4-FFF2-40B4-BE49-F238E27FC236}">
                <a16:creationId xmlns:a16="http://schemas.microsoft.com/office/drawing/2014/main" id="{87AAA3C2-6050-478B-B32E-8FF58B8B9F24}"/>
              </a:ext>
              <a:ext uri="{C183D7F6-B498-43B3-948B-1728B52AA6E4}">
                <adec:decorative xmlns:adec="http://schemas.microsoft.com/office/drawing/2017/decorative" val="1"/>
              </a:ext>
            </a:extLst>
          </p:cNvPr>
          <p:cNvGrpSpPr/>
          <p:nvPr/>
        </p:nvGrpSpPr>
        <p:grpSpPr>
          <a:xfrm>
            <a:off x="8013334" y="2626982"/>
            <a:ext cx="706787" cy="716758"/>
            <a:chOff x="6613765" y="1202109"/>
            <a:chExt cx="1862143" cy="1896827"/>
          </a:xfrm>
        </p:grpSpPr>
        <p:pic>
          <p:nvPicPr>
            <p:cNvPr id="41" name="Graphic 11">
              <a:extLst>
                <a:ext uri="{FF2B5EF4-FFF2-40B4-BE49-F238E27FC236}">
                  <a16:creationId xmlns:a16="http://schemas.microsoft.com/office/drawing/2014/main" id="{71AFDC58-01FA-43AE-A264-E1F0D6D19053}"/>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flipH="1">
              <a:off x="6613765" y="1772661"/>
              <a:ext cx="1862143" cy="1326275"/>
            </a:xfrm>
            <a:prstGeom prst="rect">
              <a:avLst/>
            </a:prstGeom>
          </p:spPr>
        </p:pic>
        <p:pic>
          <p:nvPicPr>
            <p:cNvPr id="42" name="Graphic 6">
              <a:extLst>
                <a:ext uri="{FF2B5EF4-FFF2-40B4-BE49-F238E27FC236}">
                  <a16:creationId xmlns:a16="http://schemas.microsoft.com/office/drawing/2014/main" id="{CAC7EEC7-04C4-42DD-B528-131D3216CFC7}"/>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flipH="1">
              <a:off x="7509730" y="1202109"/>
              <a:ext cx="656439" cy="817200"/>
            </a:xfrm>
            <a:prstGeom prst="rect">
              <a:avLst/>
            </a:prstGeom>
          </p:spPr>
        </p:pic>
        <p:pic>
          <p:nvPicPr>
            <p:cNvPr id="43" name="Graphic 14" descr="A happy face">
              <a:extLst>
                <a:ext uri="{FF2B5EF4-FFF2-40B4-BE49-F238E27FC236}">
                  <a16:creationId xmlns:a16="http://schemas.microsoft.com/office/drawing/2014/main" id="{4F0EDBE2-DE82-4178-9DDF-EE68B43D027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flipH="1">
              <a:off x="7546510" y="1594594"/>
              <a:ext cx="321521" cy="321521"/>
            </a:xfrm>
            <a:prstGeom prst="rect">
              <a:avLst/>
            </a:prstGeom>
          </p:spPr>
        </p:pic>
      </p:grpSp>
      <p:sp>
        <p:nvSpPr>
          <p:cNvPr id="45" name="Kunnan työntekijä..">
            <a:extLst>
              <a:ext uri="{FF2B5EF4-FFF2-40B4-BE49-F238E27FC236}">
                <a16:creationId xmlns:a16="http://schemas.microsoft.com/office/drawing/2014/main" id="{83AF382A-6758-4D53-9636-59AF6B73AA35}"/>
              </a:ext>
            </a:extLst>
          </p:cNvPr>
          <p:cNvSpPr txBox="1"/>
          <p:nvPr/>
        </p:nvSpPr>
        <p:spPr>
          <a:xfrm>
            <a:off x="7772710" y="3351314"/>
            <a:ext cx="12858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Kunnan työntekijä päivittää palvelut suoraan PTV:hen</a:t>
            </a:r>
            <a:endParaRPr lang="fi-FI" sz="800" dirty="0"/>
          </a:p>
        </p:txBody>
      </p:sp>
      <p:sp>
        <p:nvSpPr>
          <p:cNvPr id="168" name="Tausta: muut palvelutarjoajat">
            <a:extLst>
              <a:ext uri="{FF2B5EF4-FFF2-40B4-BE49-F238E27FC236}">
                <a16:creationId xmlns:a16="http://schemas.microsoft.com/office/drawing/2014/main" id="{EF9A2879-D249-224F-A6C3-BE92E3F45F53}"/>
              </a:ext>
              <a:ext uri="{C183D7F6-B498-43B3-948B-1728B52AA6E4}">
                <adec:decorative xmlns:adec="http://schemas.microsoft.com/office/drawing/2017/decorative" val="1"/>
              </a:ext>
            </a:extLst>
          </p:cNvPr>
          <p:cNvSpPr/>
          <p:nvPr/>
        </p:nvSpPr>
        <p:spPr>
          <a:xfrm>
            <a:off x="7815090" y="1204493"/>
            <a:ext cx="1177157" cy="1311821"/>
          </a:xfrm>
          <a:prstGeom prst="roundRect">
            <a:avLst/>
          </a:prstGeom>
          <a:solidFill>
            <a:schemeClr val="bg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dirty="0"/>
          </a:p>
        </p:txBody>
      </p:sp>
      <p:grpSp>
        <p:nvGrpSpPr>
          <p:cNvPr id="169" name="Kuva: Muu palvelutarjoaja">
            <a:extLst>
              <a:ext uri="{FF2B5EF4-FFF2-40B4-BE49-F238E27FC236}">
                <a16:creationId xmlns:a16="http://schemas.microsoft.com/office/drawing/2014/main" id="{0F254F16-840E-AA41-9012-07F2C1B7E30E}"/>
              </a:ext>
              <a:ext uri="{C183D7F6-B498-43B3-948B-1728B52AA6E4}">
                <adec:decorative xmlns:adec="http://schemas.microsoft.com/office/drawing/2017/decorative" val="1"/>
              </a:ext>
            </a:extLst>
          </p:cNvPr>
          <p:cNvGrpSpPr/>
          <p:nvPr/>
        </p:nvGrpSpPr>
        <p:grpSpPr>
          <a:xfrm>
            <a:off x="7995228" y="1252578"/>
            <a:ext cx="706787" cy="716758"/>
            <a:chOff x="6613765" y="1202109"/>
            <a:chExt cx="1862143" cy="1896827"/>
          </a:xfrm>
        </p:grpSpPr>
        <p:pic>
          <p:nvPicPr>
            <p:cNvPr id="171" name="Graphic 11">
              <a:extLst>
                <a:ext uri="{FF2B5EF4-FFF2-40B4-BE49-F238E27FC236}">
                  <a16:creationId xmlns:a16="http://schemas.microsoft.com/office/drawing/2014/main" id="{D7D9BE10-82D5-F540-8A43-9D51D5FF4831}"/>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flipH="1">
              <a:off x="6613765" y="1772661"/>
              <a:ext cx="1862143" cy="1326275"/>
            </a:xfrm>
            <a:prstGeom prst="rect">
              <a:avLst/>
            </a:prstGeom>
          </p:spPr>
        </p:pic>
        <p:pic>
          <p:nvPicPr>
            <p:cNvPr id="172" name="Graphic 6">
              <a:extLst>
                <a:ext uri="{FF2B5EF4-FFF2-40B4-BE49-F238E27FC236}">
                  <a16:creationId xmlns:a16="http://schemas.microsoft.com/office/drawing/2014/main" id="{E8082310-91DC-DF41-A789-AAE3DE5089B9}"/>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flipH="1">
              <a:off x="7509730" y="1202109"/>
              <a:ext cx="656439" cy="817200"/>
            </a:xfrm>
            <a:prstGeom prst="rect">
              <a:avLst/>
            </a:prstGeom>
          </p:spPr>
        </p:pic>
        <p:pic>
          <p:nvPicPr>
            <p:cNvPr id="173" name="Graphic 14" descr="A happy face">
              <a:extLst>
                <a:ext uri="{FF2B5EF4-FFF2-40B4-BE49-F238E27FC236}">
                  <a16:creationId xmlns:a16="http://schemas.microsoft.com/office/drawing/2014/main" id="{95EAE776-5D1B-5446-80BD-2A461296A4A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flipH="1">
              <a:off x="7546510" y="1594594"/>
              <a:ext cx="321521" cy="321521"/>
            </a:xfrm>
            <a:prstGeom prst="rect">
              <a:avLst/>
            </a:prstGeom>
          </p:spPr>
        </p:pic>
      </p:grpSp>
      <p:sp>
        <p:nvSpPr>
          <p:cNvPr id="170" name="Muut palvelutarjoajat">
            <a:extLst>
              <a:ext uri="{FF2B5EF4-FFF2-40B4-BE49-F238E27FC236}">
                <a16:creationId xmlns:a16="http://schemas.microsoft.com/office/drawing/2014/main" id="{020E1D7B-85FA-4E49-B804-343ACDC67533}"/>
              </a:ext>
            </a:extLst>
          </p:cNvPr>
          <p:cNvSpPr txBox="1"/>
          <p:nvPr/>
        </p:nvSpPr>
        <p:spPr>
          <a:xfrm>
            <a:off x="7754604" y="1976910"/>
            <a:ext cx="12858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i-FI" sz="800" dirty="0">
                <a:cs typeface="Arial"/>
              </a:rPr>
              <a:t>Muut palvelun tarjoajat päivittävät tietonsa PTV:hen</a:t>
            </a:r>
            <a:endParaRPr lang="fi-FI" sz="800" dirty="0"/>
          </a:p>
        </p:txBody>
      </p:sp>
      <p:pic>
        <p:nvPicPr>
          <p:cNvPr id="113" name="Nuoli">
            <a:extLst>
              <a:ext uri="{FF2B5EF4-FFF2-40B4-BE49-F238E27FC236}">
                <a16:creationId xmlns:a16="http://schemas.microsoft.com/office/drawing/2014/main" id="{A9A2DE47-489A-483E-9DF4-7B3F188620DA}"/>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20799620">
            <a:off x="7228564" y="825826"/>
            <a:ext cx="499717" cy="278137"/>
          </a:xfrm>
          <a:prstGeom prst="rect">
            <a:avLst/>
          </a:prstGeom>
        </p:spPr>
      </p:pic>
      <p:pic>
        <p:nvPicPr>
          <p:cNvPr id="165" name="Nuoli">
            <a:extLst>
              <a:ext uri="{FF2B5EF4-FFF2-40B4-BE49-F238E27FC236}">
                <a16:creationId xmlns:a16="http://schemas.microsoft.com/office/drawing/2014/main" id="{9CDE1AD5-C454-BE42-AA8C-841BCA96D0C1}"/>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5877526">
            <a:off x="4930749" y="3085033"/>
            <a:ext cx="499717" cy="278137"/>
          </a:xfrm>
          <a:prstGeom prst="rect">
            <a:avLst/>
          </a:prstGeom>
        </p:spPr>
      </p:pic>
      <p:pic>
        <p:nvPicPr>
          <p:cNvPr id="159" name="Nuoli">
            <a:extLst>
              <a:ext uri="{FF2B5EF4-FFF2-40B4-BE49-F238E27FC236}">
                <a16:creationId xmlns:a16="http://schemas.microsoft.com/office/drawing/2014/main" id="{14C6AE90-A3B0-9846-AB64-FA7D55365DAC}"/>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5877526">
            <a:off x="4951304" y="2097213"/>
            <a:ext cx="499717" cy="278137"/>
          </a:xfrm>
          <a:prstGeom prst="rect">
            <a:avLst/>
          </a:prstGeom>
        </p:spPr>
      </p:pic>
      <p:pic>
        <p:nvPicPr>
          <p:cNvPr id="123" name="Nuoli">
            <a:extLst>
              <a:ext uri="{FF2B5EF4-FFF2-40B4-BE49-F238E27FC236}">
                <a16:creationId xmlns:a16="http://schemas.microsoft.com/office/drawing/2014/main" id="{CFFE9DA6-E176-4CB0-8B97-9A7B47126D5F}"/>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2686985">
            <a:off x="4435846" y="3382390"/>
            <a:ext cx="566919" cy="291718"/>
          </a:xfrm>
          <a:prstGeom prst="rect">
            <a:avLst/>
          </a:prstGeom>
        </p:spPr>
      </p:pic>
      <p:pic>
        <p:nvPicPr>
          <p:cNvPr id="124" name="Nuoli">
            <a:extLst>
              <a:ext uri="{FF2B5EF4-FFF2-40B4-BE49-F238E27FC236}">
                <a16:creationId xmlns:a16="http://schemas.microsoft.com/office/drawing/2014/main" id="{16436B33-24C2-4E72-9EA4-C6F8A0F3878B}"/>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3064340">
            <a:off x="4238811" y="3960969"/>
            <a:ext cx="619470" cy="288434"/>
          </a:xfrm>
          <a:prstGeom prst="rect">
            <a:avLst/>
          </a:prstGeom>
        </p:spPr>
      </p:pic>
      <p:pic>
        <p:nvPicPr>
          <p:cNvPr id="131" name="Nuoli">
            <a:extLst>
              <a:ext uri="{FF2B5EF4-FFF2-40B4-BE49-F238E27FC236}">
                <a16:creationId xmlns:a16="http://schemas.microsoft.com/office/drawing/2014/main" id="{6B2FDF68-4EB8-034E-92E2-F170DF35CE86}"/>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2853931">
            <a:off x="1032478" y="1723874"/>
            <a:ext cx="471669" cy="285150"/>
          </a:xfrm>
          <a:prstGeom prst="rect">
            <a:avLst/>
          </a:prstGeom>
        </p:spPr>
      </p:pic>
      <p:pic>
        <p:nvPicPr>
          <p:cNvPr id="132" name="Nuoli">
            <a:extLst>
              <a:ext uri="{FF2B5EF4-FFF2-40B4-BE49-F238E27FC236}">
                <a16:creationId xmlns:a16="http://schemas.microsoft.com/office/drawing/2014/main" id="{8709195C-F3F1-2942-A2CB-44CC776B44C5}"/>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20687884">
            <a:off x="984509" y="3547226"/>
            <a:ext cx="471669" cy="285150"/>
          </a:xfrm>
          <a:prstGeom prst="rect">
            <a:avLst/>
          </a:prstGeom>
        </p:spPr>
      </p:pic>
      <p:pic>
        <p:nvPicPr>
          <p:cNvPr id="133" name="Nuoli">
            <a:extLst>
              <a:ext uri="{FF2B5EF4-FFF2-40B4-BE49-F238E27FC236}">
                <a16:creationId xmlns:a16="http://schemas.microsoft.com/office/drawing/2014/main" id="{83638420-FAEA-CC4F-9A55-A9F62503DF81}"/>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587090">
            <a:off x="1028534" y="2631037"/>
            <a:ext cx="471669" cy="285150"/>
          </a:xfrm>
          <a:prstGeom prst="rect">
            <a:avLst/>
          </a:prstGeom>
        </p:spPr>
      </p:pic>
      <p:pic>
        <p:nvPicPr>
          <p:cNvPr id="140" name="Nuoli">
            <a:extLst>
              <a:ext uri="{FF2B5EF4-FFF2-40B4-BE49-F238E27FC236}">
                <a16:creationId xmlns:a16="http://schemas.microsoft.com/office/drawing/2014/main" id="{9897F8BC-3F3B-DB4B-89D0-5B6FB17EF5EC}"/>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592894">
            <a:off x="2150912" y="2666300"/>
            <a:ext cx="366946" cy="225131"/>
          </a:xfrm>
          <a:prstGeom prst="rect">
            <a:avLst/>
          </a:prstGeom>
        </p:spPr>
      </p:pic>
      <p:pic>
        <p:nvPicPr>
          <p:cNvPr id="156" name="Nuoli">
            <a:extLst>
              <a:ext uri="{FF2B5EF4-FFF2-40B4-BE49-F238E27FC236}">
                <a16:creationId xmlns:a16="http://schemas.microsoft.com/office/drawing/2014/main" id="{224A2EAF-8641-924E-AD4A-7A5505AFB700}"/>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360000">
            <a:off x="3312030" y="2680182"/>
            <a:ext cx="416014" cy="231549"/>
          </a:xfrm>
          <a:prstGeom prst="rect">
            <a:avLst/>
          </a:prstGeom>
        </p:spPr>
      </p:pic>
      <p:pic>
        <p:nvPicPr>
          <p:cNvPr id="110" name="Nuoli">
            <a:extLst>
              <a:ext uri="{FF2B5EF4-FFF2-40B4-BE49-F238E27FC236}">
                <a16:creationId xmlns:a16="http://schemas.microsoft.com/office/drawing/2014/main" id="{21B56BF1-8DCD-4DD9-AC7B-3460E567623C}"/>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327711" y="1955565"/>
            <a:ext cx="471669" cy="285150"/>
          </a:xfrm>
          <a:prstGeom prst="rect">
            <a:avLst/>
          </a:prstGeom>
        </p:spPr>
      </p:pic>
      <p:sp>
        <p:nvSpPr>
          <p:cNvPr id="73" name="Nuoli: Ylös 72">
            <a:extLst>
              <a:ext uri="{FF2B5EF4-FFF2-40B4-BE49-F238E27FC236}">
                <a16:creationId xmlns:a16="http://schemas.microsoft.com/office/drawing/2014/main" id="{68A7D9D6-7C0B-48C7-97E8-FB9E3F88033F}"/>
              </a:ext>
              <a:ext uri="{C183D7F6-B498-43B3-948B-1728B52AA6E4}">
                <adec:decorative xmlns:adec="http://schemas.microsoft.com/office/drawing/2017/decorative" val="1"/>
              </a:ext>
            </a:extLst>
          </p:cNvPr>
          <p:cNvSpPr/>
          <p:nvPr/>
        </p:nvSpPr>
        <p:spPr>
          <a:xfrm rot="16772776">
            <a:off x="7424878" y="3158024"/>
            <a:ext cx="212869" cy="487001"/>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98" name="Nuoli: Ylös 97">
            <a:extLst>
              <a:ext uri="{FF2B5EF4-FFF2-40B4-BE49-F238E27FC236}">
                <a16:creationId xmlns:a16="http://schemas.microsoft.com/office/drawing/2014/main" id="{EC86BD21-6EC4-4182-B12D-45C95C356002}"/>
              </a:ext>
              <a:ext uri="{C183D7F6-B498-43B3-948B-1728B52AA6E4}">
                <adec:decorative xmlns:adec="http://schemas.microsoft.com/office/drawing/2017/decorative" val="1"/>
              </a:ext>
            </a:extLst>
          </p:cNvPr>
          <p:cNvSpPr/>
          <p:nvPr/>
        </p:nvSpPr>
        <p:spPr>
          <a:xfrm rot="10251894">
            <a:off x="5599939" y="1950138"/>
            <a:ext cx="258004" cy="2024990"/>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119" name="Nuoli: Ylös 118">
            <a:extLst>
              <a:ext uri="{FF2B5EF4-FFF2-40B4-BE49-F238E27FC236}">
                <a16:creationId xmlns:a16="http://schemas.microsoft.com/office/drawing/2014/main" id="{624705DC-453E-4CC8-B5F6-A52FFCC3C3A2}"/>
              </a:ext>
              <a:ext uri="{C183D7F6-B498-43B3-948B-1728B52AA6E4}">
                <adec:decorative xmlns:adec="http://schemas.microsoft.com/office/drawing/2017/decorative" val="1"/>
              </a:ext>
            </a:extLst>
          </p:cNvPr>
          <p:cNvSpPr/>
          <p:nvPr/>
        </p:nvSpPr>
        <p:spPr>
          <a:xfrm rot="20940000">
            <a:off x="5905693" y="2026768"/>
            <a:ext cx="258149" cy="2107732"/>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71" name="Nuoli: Ylös 70">
            <a:extLst>
              <a:ext uri="{FF2B5EF4-FFF2-40B4-BE49-F238E27FC236}">
                <a16:creationId xmlns:a16="http://schemas.microsoft.com/office/drawing/2014/main" id="{93D43799-F99D-4AE2-B674-0F49C1033E51}"/>
              </a:ext>
              <a:ext uri="{C183D7F6-B498-43B3-948B-1728B52AA6E4}">
                <adec:decorative xmlns:adec="http://schemas.microsoft.com/office/drawing/2017/decorative" val="1"/>
              </a:ext>
            </a:extLst>
          </p:cNvPr>
          <p:cNvSpPr/>
          <p:nvPr/>
        </p:nvSpPr>
        <p:spPr>
          <a:xfrm rot="749247">
            <a:off x="6942506" y="2037913"/>
            <a:ext cx="239320" cy="600549"/>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174" name="Nuoli: Ylös 72">
            <a:extLst>
              <a:ext uri="{FF2B5EF4-FFF2-40B4-BE49-F238E27FC236}">
                <a16:creationId xmlns:a16="http://schemas.microsoft.com/office/drawing/2014/main" id="{77E73E20-7A47-2D43-8AE3-9B741E908446}"/>
              </a:ext>
              <a:ext uri="{C183D7F6-B498-43B3-948B-1728B52AA6E4}">
                <adec:decorative xmlns:adec="http://schemas.microsoft.com/office/drawing/2017/decorative" val="1"/>
              </a:ext>
            </a:extLst>
          </p:cNvPr>
          <p:cNvSpPr/>
          <p:nvPr/>
        </p:nvSpPr>
        <p:spPr>
          <a:xfrm rot="13956123">
            <a:off x="7384778" y="2267941"/>
            <a:ext cx="240761" cy="745419"/>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
        <p:nvSpPr>
          <p:cNvPr id="94" name="Nuoli: Ylös 93">
            <a:extLst>
              <a:ext uri="{FF2B5EF4-FFF2-40B4-BE49-F238E27FC236}">
                <a16:creationId xmlns:a16="http://schemas.microsoft.com/office/drawing/2014/main" id="{5324F754-E69F-48A5-9532-B0E163106FF8}"/>
              </a:ext>
              <a:ext uri="{C183D7F6-B498-43B3-948B-1728B52AA6E4}">
                <adec:decorative xmlns:adec="http://schemas.microsoft.com/office/drawing/2017/decorative" val="1"/>
              </a:ext>
            </a:extLst>
          </p:cNvPr>
          <p:cNvSpPr/>
          <p:nvPr/>
        </p:nvSpPr>
        <p:spPr>
          <a:xfrm rot="19560000">
            <a:off x="6098522" y="1814740"/>
            <a:ext cx="248637" cy="991903"/>
          </a:xfrm>
          <a:prstGeom prst="upArrow">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84484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Kaikki hyötyvät - 1</a:t>
            </a:r>
          </a:p>
        </p:txBody>
      </p:sp>
      <p:pic>
        <p:nvPicPr>
          <p:cNvPr id="24" name="Graphic 23">
            <a:extLst>
              <a:ext uri="{FF2B5EF4-FFF2-40B4-BE49-F238E27FC236}">
                <a16:creationId xmlns:a16="http://schemas.microsoft.com/office/drawing/2014/main" id="{CD1EC957-DD6F-2D4E-BF22-9AA52C2E919C}"/>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42015"/>
          <a:stretch/>
        </p:blipFill>
        <p:spPr>
          <a:xfrm>
            <a:off x="1331649" y="1229536"/>
            <a:ext cx="1250095" cy="1036556"/>
          </a:xfrm>
          <a:prstGeom prst="rect">
            <a:avLst/>
          </a:prstGeom>
        </p:spPr>
      </p:pic>
      <p:sp>
        <p:nvSpPr>
          <p:cNvPr id="11" name="Tekstin paikkamerkki 2">
            <a:extLst>
              <a:ext uri="{FF2B5EF4-FFF2-40B4-BE49-F238E27FC236}">
                <a16:creationId xmlns:a16="http://schemas.microsoft.com/office/drawing/2014/main" id="{8F55B762-475C-5146-A810-E453F16C3B96}"/>
              </a:ext>
            </a:extLst>
          </p:cNvPr>
          <p:cNvSpPr txBox="1">
            <a:spLocks/>
          </p:cNvSpPr>
          <p:nvPr/>
        </p:nvSpPr>
        <p:spPr>
          <a:xfrm>
            <a:off x="678775" y="2393569"/>
            <a:ext cx="2590259" cy="2332172"/>
          </a:xfrm>
          <a:prstGeom prst="rect">
            <a:avLst/>
          </a:prstGeom>
        </p:spPr>
        <p:txBody>
          <a:bodyPr vert="horz" lIns="0" tIns="45720" rIns="0" bIns="45720" rtlCol="0" anchor="t">
            <a:noAutofit/>
          </a:bodyPr>
          <a:lstStyle>
            <a:lvl1pPr marL="179388" indent="-179388" algn="l" defTabSz="457200" rtl="0" eaLnBrk="1" latinLnBrk="0" hangingPunct="1">
              <a:lnSpc>
                <a:spcPct val="107000"/>
              </a:lnSpc>
              <a:spcBef>
                <a:spcPts val="0"/>
              </a:spcBef>
              <a:spcAft>
                <a:spcPts val="800"/>
              </a:spcAft>
              <a:buFont typeface="Arial"/>
              <a:buChar char="•"/>
              <a:defRPr sz="1800" kern="1200">
                <a:solidFill>
                  <a:schemeClr val="tx1"/>
                </a:solidFill>
                <a:latin typeface="Arial"/>
                <a:ea typeface="+mn-ea"/>
                <a:cs typeface="Arial"/>
              </a:defRPr>
            </a:lvl1pPr>
            <a:lvl2pPr marL="540000" indent="-180000" algn="l" defTabSz="457200" rtl="0" eaLnBrk="1" latinLnBrk="0" hangingPunct="1">
              <a:lnSpc>
                <a:spcPct val="107000"/>
              </a:lnSpc>
              <a:spcBef>
                <a:spcPts val="0"/>
              </a:spcBef>
              <a:spcAft>
                <a:spcPts val="800"/>
              </a:spcAft>
              <a:buFont typeface="Lucida Grande"/>
              <a:buChar char="–"/>
              <a:defRPr sz="1500" kern="1200">
                <a:solidFill>
                  <a:schemeClr val="tx1"/>
                </a:solidFill>
                <a:latin typeface="Arial"/>
                <a:ea typeface="+mn-ea"/>
                <a:cs typeface="Arial"/>
              </a:defRPr>
            </a:lvl2pPr>
            <a:lvl3pPr marL="900000" indent="-180000" algn="l" defTabSz="457200" rtl="0" eaLnBrk="1" latinLnBrk="0" hangingPunct="1">
              <a:lnSpc>
                <a:spcPct val="107000"/>
              </a:lnSpc>
              <a:spcBef>
                <a:spcPts val="0"/>
              </a:spcBef>
              <a:spcAft>
                <a:spcPts val="800"/>
              </a:spcAft>
              <a:buSzPct val="60000"/>
              <a:buFont typeface="Courier New"/>
              <a:buChar char="o"/>
              <a:defRPr sz="1200" kern="1200">
                <a:solidFill>
                  <a:schemeClr val="tx1"/>
                </a:solidFill>
                <a:latin typeface="Arial"/>
                <a:ea typeface="+mn-ea"/>
                <a:cs typeface="Arial"/>
              </a:defRPr>
            </a:lvl3pPr>
            <a:lvl4pPr marL="1260000" indent="-180000" algn="l" defTabSz="457200" rtl="0" eaLnBrk="1" latinLnBrk="0" hangingPunct="1">
              <a:lnSpc>
                <a:spcPct val="107000"/>
              </a:lnSpc>
              <a:spcBef>
                <a:spcPts val="0"/>
              </a:spcBef>
              <a:spcAft>
                <a:spcPts val="800"/>
              </a:spcAft>
              <a:buSzPct val="100000"/>
              <a:buFont typeface="Lucida Grande"/>
              <a:buChar char="–"/>
              <a:defRPr sz="1200" kern="1200">
                <a:solidFill>
                  <a:schemeClr val="tx1"/>
                </a:solidFill>
                <a:latin typeface="Arial"/>
                <a:ea typeface="+mn-ea"/>
                <a:cs typeface="Arial"/>
              </a:defRPr>
            </a:lvl4pPr>
            <a:lvl5pPr marL="1620000" indent="-180000" algn="l" defTabSz="457200" rtl="0" eaLnBrk="1" latinLnBrk="0" hangingPunct="1">
              <a:lnSpc>
                <a:spcPct val="107000"/>
              </a:lnSpc>
              <a:spcBef>
                <a:spcPts val="0"/>
              </a:spcBef>
              <a:spcAft>
                <a:spcPts val="800"/>
              </a:spcAft>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i-FI" sz="1400" b="1"/>
              <a:t>Kuntalainen, joka saa apua palveluohjaimelta</a:t>
            </a:r>
          </a:p>
          <a:p>
            <a:pPr marL="179070" indent="-179070"/>
            <a:r>
              <a:rPr lang="fi-FI" sz="1400"/>
              <a:t>En tiennyt ihan tarkkaan mihin tukiin olen oikeutettu ja kuka tuottaa palvelun, jota tarvitsen, mutta nyt pääsin suoraan palveluntarjoajan sivulle ja löysin yhteydenottolomakkeen ja asiani etenee.</a:t>
            </a:r>
          </a:p>
          <a:p>
            <a:pPr marL="0" indent="0">
              <a:buNone/>
            </a:pPr>
            <a:endParaRPr lang="fi-FI" sz="1400"/>
          </a:p>
        </p:txBody>
      </p:sp>
      <p:pic>
        <p:nvPicPr>
          <p:cNvPr id="26" name="Graphic 25">
            <a:extLst>
              <a:ext uri="{FF2B5EF4-FFF2-40B4-BE49-F238E27FC236}">
                <a16:creationId xmlns:a16="http://schemas.microsoft.com/office/drawing/2014/main" id="{582E1DC8-2957-894C-A833-C31B0BB6EEB3}"/>
              </a:ext>
              <a:ext uri="{C183D7F6-B498-43B3-948B-1728B52AA6E4}">
                <adec:decorative xmlns:adec="http://schemas.microsoft.com/office/drawing/2017/decorative" val="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76663"/>
          <a:stretch/>
        </p:blipFill>
        <p:spPr>
          <a:xfrm>
            <a:off x="4292136" y="1153395"/>
            <a:ext cx="1417044" cy="1111518"/>
          </a:xfrm>
          <a:prstGeom prst="rect">
            <a:avLst/>
          </a:prstGeom>
        </p:spPr>
      </p:pic>
      <p:sp>
        <p:nvSpPr>
          <p:cNvPr id="10" name="Tekstin paikkamerkki 2">
            <a:extLst>
              <a:ext uri="{FF2B5EF4-FFF2-40B4-BE49-F238E27FC236}">
                <a16:creationId xmlns:a16="http://schemas.microsoft.com/office/drawing/2014/main" id="{3F9C51BC-C420-3F48-A7D5-C856CFCCB4BF}"/>
              </a:ext>
            </a:extLst>
          </p:cNvPr>
          <p:cNvSpPr txBox="1">
            <a:spLocks/>
          </p:cNvSpPr>
          <p:nvPr/>
        </p:nvSpPr>
        <p:spPr>
          <a:xfrm>
            <a:off x="3491309" y="2395023"/>
            <a:ext cx="3019118" cy="2332172"/>
          </a:xfrm>
          <a:prstGeom prst="rect">
            <a:avLst/>
          </a:prstGeom>
        </p:spPr>
        <p:txBody>
          <a:bodyPr vert="horz" lIns="0" tIns="45720" rIns="0" bIns="45720" rtlCol="0" anchor="t">
            <a:noAutofit/>
          </a:bodyPr>
          <a:lstStyle>
            <a:lvl1pPr marL="179388" indent="-179388" algn="l" defTabSz="457200" rtl="0" eaLnBrk="1" latinLnBrk="0" hangingPunct="1">
              <a:lnSpc>
                <a:spcPct val="107000"/>
              </a:lnSpc>
              <a:spcBef>
                <a:spcPts val="0"/>
              </a:spcBef>
              <a:spcAft>
                <a:spcPts val="800"/>
              </a:spcAft>
              <a:buFont typeface="Arial"/>
              <a:buChar char="•"/>
              <a:defRPr sz="1800" kern="1200">
                <a:solidFill>
                  <a:schemeClr val="tx1"/>
                </a:solidFill>
                <a:latin typeface="Arial"/>
                <a:ea typeface="+mn-ea"/>
                <a:cs typeface="Arial"/>
              </a:defRPr>
            </a:lvl1pPr>
            <a:lvl2pPr marL="540000" indent="-180000" algn="l" defTabSz="457200" rtl="0" eaLnBrk="1" latinLnBrk="0" hangingPunct="1">
              <a:lnSpc>
                <a:spcPct val="107000"/>
              </a:lnSpc>
              <a:spcBef>
                <a:spcPts val="0"/>
              </a:spcBef>
              <a:spcAft>
                <a:spcPts val="800"/>
              </a:spcAft>
              <a:buFont typeface="Lucida Grande"/>
              <a:buChar char="–"/>
              <a:defRPr sz="1500" kern="1200">
                <a:solidFill>
                  <a:schemeClr val="tx1"/>
                </a:solidFill>
                <a:latin typeface="Arial"/>
                <a:ea typeface="+mn-ea"/>
                <a:cs typeface="Arial"/>
              </a:defRPr>
            </a:lvl2pPr>
            <a:lvl3pPr marL="900000" indent="-180000" algn="l" defTabSz="457200" rtl="0" eaLnBrk="1" latinLnBrk="0" hangingPunct="1">
              <a:lnSpc>
                <a:spcPct val="107000"/>
              </a:lnSpc>
              <a:spcBef>
                <a:spcPts val="0"/>
              </a:spcBef>
              <a:spcAft>
                <a:spcPts val="800"/>
              </a:spcAft>
              <a:buSzPct val="60000"/>
              <a:buFont typeface="Courier New"/>
              <a:buChar char="o"/>
              <a:defRPr sz="1200" kern="1200">
                <a:solidFill>
                  <a:schemeClr val="tx1"/>
                </a:solidFill>
                <a:latin typeface="Arial"/>
                <a:ea typeface="+mn-ea"/>
                <a:cs typeface="Arial"/>
              </a:defRPr>
            </a:lvl3pPr>
            <a:lvl4pPr marL="1260000" indent="-180000" algn="l" defTabSz="457200" rtl="0" eaLnBrk="1" latinLnBrk="0" hangingPunct="1">
              <a:lnSpc>
                <a:spcPct val="107000"/>
              </a:lnSpc>
              <a:spcBef>
                <a:spcPts val="0"/>
              </a:spcBef>
              <a:spcAft>
                <a:spcPts val="800"/>
              </a:spcAft>
              <a:buSzPct val="100000"/>
              <a:buFont typeface="Lucida Grande"/>
              <a:buChar char="–"/>
              <a:defRPr sz="1200" kern="1200">
                <a:solidFill>
                  <a:schemeClr val="tx1"/>
                </a:solidFill>
                <a:latin typeface="Arial"/>
                <a:ea typeface="+mn-ea"/>
                <a:cs typeface="Arial"/>
              </a:defRPr>
            </a:lvl4pPr>
            <a:lvl5pPr marL="1620000" indent="-180000" algn="l" defTabSz="457200" rtl="0" eaLnBrk="1" latinLnBrk="0" hangingPunct="1">
              <a:lnSpc>
                <a:spcPct val="107000"/>
              </a:lnSpc>
              <a:spcBef>
                <a:spcPts val="0"/>
              </a:spcBef>
              <a:spcAft>
                <a:spcPts val="800"/>
              </a:spcAft>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i-FI" sz="1400" b="1"/>
              <a:t>Asiakas jota palveluohjain ei osaakaan auttaa</a:t>
            </a:r>
          </a:p>
          <a:p>
            <a:pPr marL="179070" indent="-179070"/>
            <a:r>
              <a:rPr lang="fi-FI" sz="1400"/>
              <a:t>Linkki olikin vanhentunut, mutta nyt tiedän minkä nimistä ja kenen järjestämää palvelua etsiä internetistä!</a:t>
            </a:r>
          </a:p>
          <a:p>
            <a:pPr marL="179070" indent="-179070"/>
            <a:r>
              <a:rPr lang="fi-FI" sz="1400"/>
              <a:t>On myös hyvä antaa palautetta, niin palveluohjainta osataan kehittää vastaamaan tarpeisiini paremmin</a:t>
            </a:r>
          </a:p>
          <a:p>
            <a:pPr marL="0" indent="0">
              <a:buNone/>
            </a:pPr>
            <a:endParaRPr lang="fi-FI" sz="1400"/>
          </a:p>
        </p:txBody>
      </p:sp>
      <p:pic>
        <p:nvPicPr>
          <p:cNvPr id="20" name="Graphic 19">
            <a:extLst>
              <a:ext uri="{FF2B5EF4-FFF2-40B4-BE49-F238E27FC236}">
                <a16:creationId xmlns:a16="http://schemas.microsoft.com/office/drawing/2014/main" id="{2C4268F7-DC5A-CD46-97A2-763B3E766114}"/>
              </a:ext>
              <a:ext uri="{C183D7F6-B498-43B3-948B-1728B52AA6E4}">
                <adec:decorative xmlns:adec="http://schemas.microsoft.com/office/drawing/2017/decorative" val="1"/>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b="75875"/>
          <a:stretch/>
        </p:blipFill>
        <p:spPr>
          <a:xfrm>
            <a:off x="7145201" y="1228360"/>
            <a:ext cx="1307635" cy="1036556"/>
          </a:xfrm>
          <a:prstGeom prst="rect">
            <a:avLst/>
          </a:prstGeom>
        </p:spPr>
      </p:pic>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726519" y="2393622"/>
            <a:ext cx="2147196" cy="2332172"/>
          </a:xfrm>
        </p:spPr>
        <p:txBody>
          <a:bodyPr/>
          <a:lstStyle/>
          <a:p>
            <a:pPr marL="0" indent="0">
              <a:buNone/>
            </a:pPr>
            <a:r>
              <a:rPr lang="fi-FI" sz="1400" b="1"/>
              <a:t>Kasvotusten tai puhelimitse asioiva kuntalainen</a:t>
            </a:r>
          </a:p>
          <a:p>
            <a:r>
              <a:rPr lang="fi-FI" sz="1400"/>
              <a:t>Minun ei tarvinnutkaan jonottaa!</a:t>
            </a:r>
          </a:p>
          <a:p>
            <a:r>
              <a:rPr lang="fi-FI" sz="1400"/>
              <a:t>Asiakaspalvelijalla oli aikaa auttaa minua eikä hänen puhelimensa soinut jatkuvasti!</a:t>
            </a:r>
          </a:p>
          <a:p>
            <a:endParaRPr lang="fi-FI" sz="1400"/>
          </a:p>
          <a:p>
            <a:endParaRPr lang="fi-FI" sz="1400"/>
          </a:p>
        </p:txBody>
      </p:sp>
    </p:spTree>
    <p:extLst>
      <p:ext uri="{BB962C8B-B14F-4D97-AF65-F5344CB8AC3E}">
        <p14:creationId xmlns:p14="http://schemas.microsoft.com/office/powerpoint/2010/main" val="154160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Kaikki hyötyvät - 2</a:t>
            </a:r>
          </a:p>
        </p:txBody>
      </p:sp>
      <p:sp>
        <p:nvSpPr>
          <p:cNvPr id="4" name="Tekstin paikkamerkki 2">
            <a:extLst>
              <a:ext uri="{FF2B5EF4-FFF2-40B4-BE49-F238E27FC236}">
                <a16:creationId xmlns:a16="http://schemas.microsoft.com/office/drawing/2014/main" id="{8B50D5B4-54D1-1844-BF26-2B8495B47BB6}"/>
              </a:ext>
            </a:extLst>
          </p:cNvPr>
          <p:cNvSpPr txBox="1">
            <a:spLocks/>
          </p:cNvSpPr>
          <p:nvPr/>
        </p:nvSpPr>
        <p:spPr>
          <a:xfrm>
            <a:off x="678319" y="1141383"/>
            <a:ext cx="5898723" cy="3506472"/>
          </a:xfrm>
          <a:prstGeom prst="rect">
            <a:avLst/>
          </a:prstGeom>
        </p:spPr>
        <p:txBody>
          <a:bodyPr vert="horz" lIns="0" tIns="45720" rIns="0" bIns="45720" rtlCol="0" anchor="t">
            <a:noAutofit/>
          </a:bodyPr>
          <a:lstStyle>
            <a:lvl1pPr marL="179388" indent="-179388" algn="l" defTabSz="457200" rtl="0" eaLnBrk="1" latinLnBrk="0" hangingPunct="1">
              <a:lnSpc>
                <a:spcPct val="107000"/>
              </a:lnSpc>
              <a:spcBef>
                <a:spcPts val="0"/>
              </a:spcBef>
              <a:spcAft>
                <a:spcPts val="800"/>
              </a:spcAft>
              <a:buFont typeface="Arial"/>
              <a:buChar char="•"/>
              <a:defRPr sz="1800" kern="1200">
                <a:solidFill>
                  <a:schemeClr val="tx1"/>
                </a:solidFill>
                <a:latin typeface="Arial"/>
                <a:ea typeface="+mn-ea"/>
                <a:cs typeface="Arial"/>
              </a:defRPr>
            </a:lvl1pPr>
            <a:lvl2pPr marL="540000" indent="-180000" algn="l" defTabSz="457200" rtl="0" eaLnBrk="1" latinLnBrk="0" hangingPunct="1">
              <a:lnSpc>
                <a:spcPct val="107000"/>
              </a:lnSpc>
              <a:spcBef>
                <a:spcPts val="0"/>
              </a:spcBef>
              <a:spcAft>
                <a:spcPts val="800"/>
              </a:spcAft>
              <a:buFont typeface="Lucida Grande"/>
              <a:buChar char="–"/>
              <a:defRPr sz="1500" kern="1200">
                <a:solidFill>
                  <a:schemeClr val="tx1"/>
                </a:solidFill>
                <a:latin typeface="Arial"/>
                <a:ea typeface="+mn-ea"/>
                <a:cs typeface="Arial"/>
              </a:defRPr>
            </a:lvl2pPr>
            <a:lvl3pPr marL="900000" indent="-180000" algn="l" defTabSz="457200" rtl="0" eaLnBrk="1" latinLnBrk="0" hangingPunct="1">
              <a:lnSpc>
                <a:spcPct val="107000"/>
              </a:lnSpc>
              <a:spcBef>
                <a:spcPts val="0"/>
              </a:spcBef>
              <a:spcAft>
                <a:spcPts val="800"/>
              </a:spcAft>
              <a:buSzPct val="60000"/>
              <a:buFont typeface="Courier New"/>
              <a:buChar char="o"/>
              <a:defRPr sz="1200" kern="1200">
                <a:solidFill>
                  <a:schemeClr val="tx1"/>
                </a:solidFill>
                <a:latin typeface="Arial"/>
                <a:ea typeface="+mn-ea"/>
                <a:cs typeface="Arial"/>
              </a:defRPr>
            </a:lvl3pPr>
            <a:lvl4pPr marL="1260000" indent="-180000" algn="l" defTabSz="457200" rtl="0" eaLnBrk="1" latinLnBrk="0" hangingPunct="1">
              <a:lnSpc>
                <a:spcPct val="107000"/>
              </a:lnSpc>
              <a:spcBef>
                <a:spcPts val="0"/>
              </a:spcBef>
              <a:spcAft>
                <a:spcPts val="800"/>
              </a:spcAft>
              <a:buSzPct val="100000"/>
              <a:buFont typeface="Lucida Grande"/>
              <a:buChar char="–"/>
              <a:defRPr sz="1200" kern="1200">
                <a:solidFill>
                  <a:schemeClr val="tx1"/>
                </a:solidFill>
                <a:latin typeface="Arial"/>
                <a:ea typeface="+mn-ea"/>
                <a:cs typeface="Arial"/>
              </a:defRPr>
            </a:lvl4pPr>
            <a:lvl5pPr marL="1620000" indent="-180000" algn="l" defTabSz="457200" rtl="0" eaLnBrk="1" latinLnBrk="0" hangingPunct="1">
              <a:lnSpc>
                <a:spcPct val="107000"/>
              </a:lnSpc>
              <a:spcBef>
                <a:spcPts val="0"/>
              </a:spcBef>
              <a:spcAft>
                <a:spcPts val="800"/>
              </a:spcAft>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i-FI" sz="1400" b="1"/>
              <a:t>Kunnan asiakasneuvojat</a:t>
            </a:r>
          </a:p>
          <a:p>
            <a:pPr marL="179070" indent="-179070"/>
            <a:r>
              <a:rPr lang="fi-FI" sz="1400"/>
              <a:t>Palveluohjain vastaa puolestamme suoraviivaisempiin kysymyksiin ja me voimme keskittyä kinkkisempiin tilanteisiin ja kuntalaisten kohtaamiseen!</a:t>
            </a:r>
          </a:p>
          <a:p>
            <a:pPr marL="179070" indent="-179070"/>
            <a:r>
              <a:rPr lang="fi-FI" sz="1400"/>
              <a:t>Meille ei tule enää niin paljon kyselyitä muiden toimijoiden palveluista, sillä palveluohjain ohjaa asiakkaat suoraan oikean palveluntarjoajan luokse.</a:t>
            </a:r>
          </a:p>
          <a:p>
            <a:pPr marL="179070" indent="-179070"/>
            <a:r>
              <a:rPr lang="fi-FI" sz="1400"/>
              <a:t>Palveluohjain auttaa myös meitä etsimään asiakkaan tarvetta</a:t>
            </a:r>
            <a:br>
              <a:rPr lang="fi-FI" sz="1400"/>
            </a:br>
            <a:r>
              <a:rPr lang="fi-FI" sz="1400"/>
              <a:t>vastaavia palveluita, koska vaikka osaamme ja tiedämme paljon,</a:t>
            </a:r>
            <a:br>
              <a:rPr lang="fi-FI" sz="1400"/>
            </a:br>
            <a:r>
              <a:rPr lang="fi-FI" sz="1400"/>
              <a:t>emme mekään tunne kaikkia palveluita tai tiedä aina mistä ne löytyvät.</a:t>
            </a:r>
          </a:p>
          <a:p>
            <a:pPr marL="179070" indent="-179070"/>
            <a:r>
              <a:rPr lang="fi-FI" sz="1400"/>
              <a:t>Lisäksi voimme ohjata asiakkaat vaikka järjestön tai naapurikunnan palveluiden pariin. </a:t>
            </a:r>
            <a:endParaRPr lang="fi-FI"/>
          </a:p>
          <a:p>
            <a:pPr marL="179070" indent="-179070"/>
            <a:r>
              <a:rPr lang="fi-FI" sz="1400"/>
              <a:t>Palveluohjain on käytettävissä ympäri vuorokauden</a:t>
            </a:r>
          </a:p>
          <a:p>
            <a:pPr marL="179070" indent="-179070"/>
            <a:endParaRPr lang="fi-FI" sz="1400"/>
          </a:p>
        </p:txBody>
      </p:sp>
      <p:grpSp>
        <p:nvGrpSpPr>
          <p:cNvPr id="3" name="Ryhmä 2">
            <a:extLst>
              <a:ext uri="{FF2B5EF4-FFF2-40B4-BE49-F238E27FC236}">
                <a16:creationId xmlns:a16="http://schemas.microsoft.com/office/drawing/2014/main" id="{231948AD-76D4-491A-9C62-8B87C27D1A25}"/>
              </a:ext>
              <a:ext uri="{C183D7F6-B498-43B3-948B-1728B52AA6E4}">
                <adec:decorative xmlns:adec="http://schemas.microsoft.com/office/drawing/2017/decorative" val="1"/>
              </a:ext>
            </a:extLst>
          </p:cNvPr>
          <p:cNvGrpSpPr/>
          <p:nvPr/>
        </p:nvGrpSpPr>
        <p:grpSpPr>
          <a:xfrm>
            <a:off x="6368126" y="1497603"/>
            <a:ext cx="2609276" cy="3287158"/>
            <a:chOff x="6368126" y="1497603"/>
            <a:chExt cx="2609276" cy="3287158"/>
          </a:xfrm>
        </p:grpSpPr>
        <p:pic>
          <p:nvPicPr>
            <p:cNvPr id="24" name="Graphic 23" descr="Woman raising finger">
              <a:extLst>
                <a:ext uri="{FF2B5EF4-FFF2-40B4-BE49-F238E27FC236}">
                  <a16:creationId xmlns:a16="http://schemas.microsoft.com/office/drawing/2014/main" id="{B81D5D86-7B5D-3346-959B-EB3189980B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28743" y="1698484"/>
              <a:ext cx="1496319" cy="2913889"/>
            </a:xfrm>
            <a:prstGeom prst="rect">
              <a:avLst/>
            </a:prstGeom>
          </p:spPr>
        </p:pic>
        <p:pic>
          <p:nvPicPr>
            <p:cNvPr id="9" name="Kuva 9" descr="Vanha nainen ja valkoinen hiukset">
              <a:extLst>
                <a:ext uri="{FF2B5EF4-FFF2-40B4-BE49-F238E27FC236}">
                  <a16:creationId xmlns:a16="http://schemas.microsoft.com/office/drawing/2014/main" id="{9972D69E-B987-452C-871E-7B50B6C773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68126" y="1652920"/>
              <a:ext cx="956599" cy="2995502"/>
            </a:xfrm>
            <a:prstGeom prst="rect">
              <a:avLst/>
            </a:prstGeom>
          </p:spPr>
        </p:pic>
        <p:grpSp>
          <p:nvGrpSpPr>
            <p:cNvPr id="25" name="Ryhmä 24">
              <a:extLst>
                <a:ext uri="{FF2B5EF4-FFF2-40B4-BE49-F238E27FC236}">
                  <a16:creationId xmlns:a16="http://schemas.microsoft.com/office/drawing/2014/main" id="{A2456C1F-9415-4D50-BD24-2AEB619AC61F}"/>
                </a:ext>
              </a:extLst>
            </p:cNvPr>
            <p:cNvGrpSpPr/>
            <p:nvPr/>
          </p:nvGrpSpPr>
          <p:grpSpPr>
            <a:xfrm>
              <a:off x="7925700" y="1497603"/>
              <a:ext cx="1051702" cy="3287158"/>
              <a:chOff x="7484670" y="998538"/>
              <a:chExt cx="1236663" cy="3872944"/>
            </a:xfrm>
          </p:grpSpPr>
          <p:pic>
            <p:nvPicPr>
              <p:cNvPr id="30" name="Graphic 29" descr="Male waving with hand">
                <a:extLst>
                  <a:ext uri="{FF2B5EF4-FFF2-40B4-BE49-F238E27FC236}">
                    <a16:creationId xmlns:a16="http://schemas.microsoft.com/office/drawing/2014/main" id="{68005CB8-F91A-BE4C-80FE-1718811C21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7484670" y="1466294"/>
                <a:ext cx="1236663" cy="3405188"/>
              </a:xfrm>
              <a:prstGeom prst="rect">
                <a:avLst/>
              </a:prstGeom>
            </p:spPr>
          </p:pic>
          <p:pic>
            <p:nvPicPr>
              <p:cNvPr id="13" name="Kuva 14" descr="Poika ja kierretyt hiukset">
                <a:extLst>
                  <a:ext uri="{FF2B5EF4-FFF2-40B4-BE49-F238E27FC236}">
                    <a16:creationId xmlns:a16="http://schemas.microsoft.com/office/drawing/2014/main" id="{5B665FA1-A948-44EE-A33F-AE75268485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7778750" y="998538"/>
                <a:ext cx="615950" cy="701675"/>
              </a:xfrm>
              <a:prstGeom prst="rect">
                <a:avLst/>
              </a:prstGeom>
            </p:spPr>
          </p:pic>
          <p:pic>
            <p:nvPicPr>
              <p:cNvPr id="8" name="Kuva 8" descr="Hymyilevät kasvot">
                <a:extLst>
                  <a:ext uri="{FF2B5EF4-FFF2-40B4-BE49-F238E27FC236}">
                    <a16:creationId xmlns:a16="http://schemas.microsoft.com/office/drawing/2014/main" id="{E29A7AFA-F3DF-4700-9E0C-43AA641D1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7823200" y="1300163"/>
                <a:ext cx="304800" cy="314325"/>
              </a:xfrm>
              <a:prstGeom prst="rect">
                <a:avLst/>
              </a:prstGeom>
            </p:spPr>
          </p:pic>
          <p:pic>
            <p:nvPicPr>
              <p:cNvPr id="15" name="Kuva 22" descr="Viikset ja pukin parta">
                <a:extLst>
                  <a:ext uri="{FF2B5EF4-FFF2-40B4-BE49-F238E27FC236}">
                    <a16:creationId xmlns:a16="http://schemas.microsoft.com/office/drawing/2014/main" id="{41FADCA5-D9D3-416F-A69F-CEACAA908F0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flipH="1">
                <a:off x="7850188" y="1487488"/>
                <a:ext cx="231775" cy="222250"/>
              </a:xfrm>
              <a:prstGeom prst="rect">
                <a:avLst/>
              </a:prstGeom>
            </p:spPr>
          </p:pic>
        </p:grpSp>
      </p:grpSp>
    </p:spTree>
    <p:extLst>
      <p:ext uri="{BB962C8B-B14F-4D97-AF65-F5344CB8AC3E}">
        <p14:creationId xmlns:p14="http://schemas.microsoft.com/office/powerpoint/2010/main" val="266812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Kaikki hyötyvät - 3</a:t>
            </a:r>
          </a:p>
        </p:txBody>
      </p:sp>
      <p:grpSp>
        <p:nvGrpSpPr>
          <p:cNvPr id="4" name="Ryhmä 3">
            <a:extLst>
              <a:ext uri="{FF2B5EF4-FFF2-40B4-BE49-F238E27FC236}">
                <a16:creationId xmlns:a16="http://schemas.microsoft.com/office/drawing/2014/main" id="{B5642716-E8D6-4B01-AF5E-0B32E412CD9A}"/>
              </a:ext>
              <a:ext uri="{C183D7F6-B498-43B3-948B-1728B52AA6E4}">
                <adec:decorative xmlns:adec="http://schemas.microsoft.com/office/drawing/2017/decorative" val="1"/>
              </a:ext>
            </a:extLst>
          </p:cNvPr>
          <p:cNvGrpSpPr/>
          <p:nvPr/>
        </p:nvGrpSpPr>
        <p:grpSpPr>
          <a:xfrm>
            <a:off x="1902286" y="1386273"/>
            <a:ext cx="2668617" cy="1722595"/>
            <a:chOff x="1902286" y="1386273"/>
            <a:chExt cx="2668617" cy="1722595"/>
          </a:xfrm>
        </p:grpSpPr>
        <p:grpSp>
          <p:nvGrpSpPr>
            <p:cNvPr id="72" name="Group 71">
              <a:extLst>
                <a:ext uri="{FF2B5EF4-FFF2-40B4-BE49-F238E27FC236}">
                  <a16:creationId xmlns:a16="http://schemas.microsoft.com/office/drawing/2014/main" id="{9C5C3774-F8E1-4B40-A110-F56D86DDD6DE}"/>
                </a:ext>
              </a:extLst>
            </p:cNvPr>
            <p:cNvGrpSpPr/>
            <p:nvPr/>
          </p:nvGrpSpPr>
          <p:grpSpPr>
            <a:xfrm flipH="1">
              <a:off x="3341419" y="1423056"/>
              <a:ext cx="1229484" cy="1685812"/>
              <a:chOff x="1609266" y="1121932"/>
              <a:chExt cx="1282700" cy="1758779"/>
            </a:xfrm>
          </p:grpSpPr>
          <p:pic>
            <p:nvPicPr>
              <p:cNvPr id="31" name="Graphic 30" descr="Man in a polo shirt">
                <a:extLst>
                  <a:ext uri="{FF2B5EF4-FFF2-40B4-BE49-F238E27FC236}">
                    <a16:creationId xmlns:a16="http://schemas.microsoft.com/office/drawing/2014/main" id="{BD95A2BF-539B-A941-942B-B498E39C0E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9266" y="1623411"/>
                <a:ext cx="1282700" cy="1257300"/>
              </a:xfrm>
              <a:prstGeom prst="rect">
                <a:avLst/>
              </a:prstGeom>
            </p:spPr>
          </p:pic>
          <p:pic>
            <p:nvPicPr>
              <p:cNvPr id="41" name="Graphic 40" descr="Child with short hair">
                <a:extLst>
                  <a:ext uri="{FF2B5EF4-FFF2-40B4-BE49-F238E27FC236}">
                    <a16:creationId xmlns:a16="http://schemas.microsoft.com/office/drawing/2014/main" id="{C46399F1-C232-784B-99EC-3835CBB026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2156" y="1121932"/>
                <a:ext cx="613423" cy="722476"/>
              </a:xfrm>
              <a:prstGeom prst="rect">
                <a:avLst/>
              </a:prstGeom>
            </p:spPr>
          </p:pic>
          <p:pic>
            <p:nvPicPr>
              <p:cNvPr id="43" name="Graphic 42" descr="Moustache and goatee">
                <a:extLst>
                  <a:ext uri="{FF2B5EF4-FFF2-40B4-BE49-F238E27FC236}">
                    <a16:creationId xmlns:a16="http://schemas.microsoft.com/office/drawing/2014/main" id="{DA5C3D4D-6D32-604C-82FB-5CBB1A626A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04599" y="1590408"/>
                <a:ext cx="266700" cy="254000"/>
              </a:xfrm>
              <a:prstGeom prst="rect">
                <a:avLst/>
              </a:prstGeom>
            </p:spPr>
          </p:pic>
          <p:pic>
            <p:nvPicPr>
              <p:cNvPr id="47" name="Graphic 46" descr="A happy face">
                <a:extLst>
                  <a:ext uri="{FF2B5EF4-FFF2-40B4-BE49-F238E27FC236}">
                    <a16:creationId xmlns:a16="http://schemas.microsoft.com/office/drawing/2014/main" id="{4650C84F-73F1-D04D-8E69-E32B8180ED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8428" y="1392400"/>
                <a:ext cx="353040" cy="353040"/>
              </a:xfrm>
              <a:prstGeom prst="rect">
                <a:avLst/>
              </a:prstGeom>
            </p:spPr>
          </p:pic>
          <p:pic>
            <p:nvPicPr>
              <p:cNvPr id="64" name="Graphic 63" descr="A round eyeglasses">
                <a:extLst>
                  <a:ext uri="{FF2B5EF4-FFF2-40B4-BE49-F238E27FC236}">
                    <a16:creationId xmlns:a16="http://schemas.microsoft.com/office/drawing/2014/main" id="{BA73DE41-BF9A-374A-AF2F-AEE0D0D7FA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65535" y="1413739"/>
                <a:ext cx="584200" cy="203200"/>
              </a:xfrm>
              <a:prstGeom prst="rect">
                <a:avLst/>
              </a:prstGeom>
            </p:spPr>
          </p:pic>
        </p:grpSp>
        <p:grpSp>
          <p:nvGrpSpPr>
            <p:cNvPr id="13" name="Ryhmä 12">
              <a:extLst>
                <a:ext uri="{FF2B5EF4-FFF2-40B4-BE49-F238E27FC236}">
                  <a16:creationId xmlns:a16="http://schemas.microsoft.com/office/drawing/2014/main" id="{B27097FF-71CC-47A7-842F-BDD9BEC37C5E}"/>
                </a:ext>
              </a:extLst>
            </p:cNvPr>
            <p:cNvGrpSpPr/>
            <p:nvPr/>
          </p:nvGrpSpPr>
          <p:grpSpPr>
            <a:xfrm>
              <a:off x="1902286" y="1386273"/>
              <a:ext cx="1573673" cy="1659047"/>
              <a:chOff x="1902286" y="1386273"/>
              <a:chExt cx="1573673" cy="1659047"/>
            </a:xfrm>
          </p:grpSpPr>
          <p:pic>
            <p:nvPicPr>
              <p:cNvPr id="29" name="Graphic 28" descr="Woman wearing clothes with a pattern">
                <a:extLst>
                  <a:ext uri="{FF2B5EF4-FFF2-40B4-BE49-F238E27FC236}">
                    <a16:creationId xmlns:a16="http://schemas.microsoft.com/office/drawing/2014/main" id="{9F68AC2C-5254-474B-BEDC-43D5C8F5785C}"/>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b="65020"/>
              <a:stretch/>
            </p:blipFill>
            <p:spPr>
              <a:xfrm>
                <a:off x="1902286" y="1903623"/>
                <a:ext cx="1573673" cy="1141697"/>
              </a:xfrm>
              <a:prstGeom prst="rect">
                <a:avLst/>
              </a:prstGeom>
            </p:spPr>
          </p:pic>
          <p:pic>
            <p:nvPicPr>
              <p:cNvPr id="3" name="Kuva 3" descr="Mies ja sivu ilta koneajettu">
                <a:extLst>
                  <a:ext uri="{FF2B5EF4-FFF2-40B4-BE49-F238E27FC236}">
                    <a16:creationId xmlns:a16="http://schemas.microsoft.com/office/drawing/2014/main" id="{55A66961-9D34-4827-8A9F-F457D8A1680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429518" y="1386273"/>
                <a:ext cx="552450" cy="700087"/>
              </a:xfrm>
              <a:prstGeom prst="rect">
                <a:avLst/>
              </a:prstGeom>
            </p:spPr>
          </p:pic>
          <p:pic>
            <p:nvPicPr>
              <p:cNvPr id="8" name="Kuva 8" descr="Naisen kasvot">
                <a:extLst>
                  <a:ext uri="{FF2B5EF4-FFF2-40B4-BE49-F238E27FC236}">
                    <a16:creationId xmlns:a16="http://schemas.microsoft.com/office/drawing/2014/main" id="{64174573-EFC8-4935-A761-320B1336EA3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621690" y="1686953"/>
                <a:ext cx="304800" cy="336206"/>
              </a:xfrm>
              <a:prstGeom prst="rect">
                <a:avLst/>
              </a:prstGeom>
            </p:spPr>
          </p:pic>
          <p:pic>
            <p:nvPicPr>
              <p:cNvPr id="9" name="Kuva 9" descr="Neliö silmä lasit">
                <a:extLst>
                  <a:ext uri="{FF2B5EF4-FFF2-40B4-BE49-F238E27FC236}">
                    <a16:creationId xmlns:a16="http://schemas.microsoft.com/office/drawing/2014/main" id="{56AF90E1-C9CD-4E62-8957-E972F230837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453332" y="1730074"/>
                <a:ext cx="527223" cy="175828"/>
              </a:xfrm>
              <a:prstGeom prst="rect">
                <a:avLst/>
              </a:prstGeom>
            </p:spPr>
          </p:pic>
        </p:grpSp>
      </p:grpSp>
      <p:sp>
        <p:nvSpPr>
          <p:cNvPr id="6" name="Tekstin paikkamerkki 2">
            <a:extLst>
              <a:ext uri="{FF2B5EF4-FFF2-40B4-BE49-F238E27FC236}">
                <a16:creationId xmlns:a16="http://schemas.microsoft.com/office/drawing/2014/main" id="{ABC5B5AB-777E-2A4E-91B4-426DA38B41E5}"/>
              </a:ext>
            </a:extLst>
          </p:cNvPr>
          <p:cNvSpPr txBox="1">
            <a:spLocks/>
          </p:cNvSpPr>
          <p:nvPr/>
        </p:nvSpPr>
        <p:spPr>
          <a:xfrm>
            <a:off x="678318" y="2787881"/>
            <a:ext cx="4384025" cy="2093181"/>
          </a:xfrm>
          <a:prstGeom prst="rect">
            <a:avLst/>
          </a:prstGeom>
        </p:spPr>
        <p:txBody>
          <a:bodyPr vert="horz" lIns="0" tIns="45720" rIns="0" bIns="45720" rtlCol="0" anchor="t">
            <a:noAutofit/>
          </a:bodyPr>
          <a:lstStyle>
            <a:lvl1pPr marL="179388" indent="-179388" algn="l" defTabSz="457200" rtl="0" eaLnBrk="1" latinLnBrk="0" hangingPunct="1">
              <a:lnSpc>
                <a:spcPct val="107000"/>
              </a:lnSpc>
              <a:spcBef>
                <a:spcPts val="0"/>
              </a:spcBef>
              <a:spcAft>
                <a:spcPts val="800"/>
              </a:spcAft>
              <a:buFont typeface="Arial"/>
              <a:buChar char="•"/>
              <a:defRPr sz="1800" kern="1200">
                <a:solidFill>
                  <a:schemeClr val="tx1"/>
                </a:solidFill>
                <a:latin typeface="Arial"/>
                <a:ea typeface="+mn-ea"/>
                <a:cs typeface="Arial"/>
              </a:defRPr>
            </a:lvl1pPr>
            <a:lvl2pPr marL="540000" indent="-180000" algn="l" defTabSz="457200" rtl="0" eaLnBrk="1" latinLnBrk="0" hangingPunct="1">
              <a:lnSpc>
                <a:spcPct val="107000"/>
              </a:lnSpc>
              <a:spcBef>
                <a:spcPts val="0"/>
              </a:spcBef>
              <a:spcAft>
                <a:spcPts val="800"/>
              </a:spcAft>
              <a:buFont typeface="Lucida Grande"/>
              <a:buChar char="–"/>
              <a:defRPr sz="1500" kern="1200">
                <a:solidFill>
                  <a:schemeClr val="tx1"/>
                </a:solidFill>
                <a:latin typeface="Arial"/>
                <a:ea typeface="+mn-ea"/>
                <a:cs typeface="Arial"/>
              </a:defRPr>
            </a:lvl2pPr>
            <a:lvl3pPr marL="900000" indent="-180000" algn="l" defTabSz="457200" rtl="0" eaLnBrk="1" latinLnBrk="0" hangingPunct="1">
              <a:lnSpc>
                <a:spcPct val="107000"/>
              </a:lnSpc>
              <a:spcBef>
                <a:spcPts val="0"/>
              </a:spcBef>
              <a:spcAft>
                <a:spcPts val="800"/>
              </a:spcAft>
              <a:buSzPct val="60000"/>
              <a:buFont typeface="Courier New"/>
              <a:buChar char="o"/>
              <a:defRPr sz="1200" kern="1200">
                <a:solidFill>
                  <a:schemeClr val="tx1"/>
                </a:solidFill>
                <a:latin typeface="Arial"/>
                <a:ea typeface="+mn-ea"/>
                <a:cs typeface="Arial"/>
              </a:defRPr>
            </a:lvl3pPr>
            <a:lvl4pPr marL="1260000" indent="-180000" algn="l" defTabSz="457200" rtl="0" eaLnBrk="1" latinLnBrk="0" hangingPunct="1">
              <a:lnSpc>
                <a:spcPct val="107000"/>
              </a:lnSpc>
              <a:spcBef>
                <a:spcPts val="0"/>
              </a:spcBef>
              <a:spcAft>
                <a:spcPts val="800"/>
              </a:spcAft>
              <a:buSzPct val="100000"/>
              <a:buFont typeface="Lucida Grande"/>
              <a:buChar char="–"/>
              <a:defRPr sz="1200" kern="1200">
                <a:solidFill>
                  <a:schemeClr val="tx1"/>
                </a:solidFill>
                <a:latin typeface="Arial"/>
                <a:ea typeface="+mn-ea"/>
                <a:cs typeface="Arial"/>
              </a:defRPr>
            </a:lvl4pPr>
            <a:lvl5pPr marL="1620000" indent="-180000" algn="l" defTabSz="457200" rtl="0" eaLnBrk="1" latinLnBrk="0" hangingPunct="1">
              <a:lnSpc>
                <a:spcPct val="107000"/>
              </a:lnSpc>
              <a:spcBef>
                <a:spcPts val="0"/>
              </a:spcBef>
              <a:spcAft>
                <a:spcPts val="800"/>
              </a:spcAft>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i-FI" sz="1300" b="1"/>
              <a:t>Kuntajohtajat</a:t>
            </a:r>
          </a:p>
          <a:p>
            <a:pPr marL="179070" indent="-179070"/>
            <a:r>
              <a:rPr lang="fi-FI" sz="1300"/>
              <a:t>Saamme paljon mielenkiintoista dataa, jota voimme hyödyntää palveluiden suunnitteluun. Pystymme nyt ennakoimaan palvelutarpeiden kehittymistä entistä paremmin.</a:t>
            </a:r>
          </a:p>
          <a:p>
            <a:pPr marL="179070" indent="-179070"/>
            <a:r>
              <a:rPr lang="fi-FI" sz="1300"/>
              <a:t>Saamme tietoa kuntalaisten kysymyksistä ja tarpeista.</a:t>
            </a:r>
          </a:p>
          <a:p>
            <a:pPr marL="179070" indent="-179070"/>
            <a:r>
              <a:rPr lang="fi-FI" sz="1300"/>
              <a:t>Työntekijämme ovat tyytyväisiä, kun aikaa jää merkitykselliseen työhön.</a:t>
            </a:r>
          </a:p>
          <a:p>
            <a:pPr marL="0" indent="0">
              <a:buNone/>
            </a:pPr>
            <a:endParaRPr lang="fi-FI" sz="1300"/>
          </a:p>
          <a:p>
            <a:pPr marL="0" indent="0">
              <a:buNone/>
            </a:pPr>
            <a:endParaRPr lang="fi-FI" sz="1300"/>
          </a:p>
          <a:p>
            <a:pPr marL="0" indent="0">
              <a:buNone/>
            </a:pPr>
            <a:endParaRPr lang="fi-FI" sz="1300"/>
          </a:p>
        </p:txBody>
      </p:sp>
      <p:grpSp>
        <p:nvGrpSpPr>
          <p:cNvPr id="14" name="Ryhmä 13">
            <a:extLst>
              <a:ext uri="{FF2B5EF4-FFF2-40B4-BE49-F238E27FC236}">
                <a16:creationId xmlns:a16="http://schemas.microsoft.com/office/drawing/2014/main" id="{6767A84B-7A2E-4DC7-8D39-2C1313B0E014}"/>
              </a:ext>
              <a:ext uri="{C183D7F6-B498-43B3-948B-1728B52AA6E4}">
                <adec:decorative xmlns:adec="http://schemas.microsoft.com/office/drawing/2017/decorative" val="1"/>
              </a:ext>
            </a:extLst>
          </p:cNvPr>
          <p:cNvGrpSpPr/>
          <p:nvPr/>
        </p:nvGrpSpPr>
        <p:grpSpPr>
          <a:xfrm>
            <a:off x="6613765" y="1202109"/>
            <a:ext cx="1862143" cy="1896827"/>
            <a:chOff x="6613765" y="1202109"/>
            <a:chExt cx="1862143" cy="1896827"/>
          </a:xfrm>
        </p:grpSpPr>
        <p:pic>
          <p:nvPicPr>
            <p:cNvPr id="12" name="Graphic 11" descr="Man carrying a laptop">
              <a:extLst>
                <a:ext uri="{FF2B5EF4-FFF2-40B4-BE49-F238E27FC236}">
                  <a16:creationId xmlns:a16="http://schemas.microsoft.com/office/drawing/2014/main" id="{E4D7A9EE-62A9-0B49-801C-0C7C7CB8A12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flipH="1">
              <a:off x="6613765" y="1772661"/>
              <a:ext cx="1862143" cy="1326275"/>
            </a:xfrm>
            <a:prstGeom prst="rect">
              <a:avLst/>
            </a:prstGeom>
          </p:spPr>
        </p:pic>
        <p:pic>
          <p:nvPicPr>
            <p:cNvPr id="7" name="Graphic 6" descr="A woman with top knot">
              <a:extLst>
                <a:ext uri="{FF2B5EF4-FFF2-40B4-BE49-F238E27FC236}">
                  <a16:creationId xmlns:a16="http://schemas.microsoft.com/office/drawing/2014/main" id="{A0F24E6E-369B-BC45-9ED8-2A38517FE03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flipH="1">
              <a:off x="7509730" y="1202109"/>
              <a:ext cx="656439" cy="817200"/>
            </a:xfrm>
            <a:prstGeom prst="rect">
              <a:avLst/>
            </a:prstGeom>
          </p:spPr>
        </p:pic>
        <p:pic>
          <p:nvPicPr>
            <p:cNvPr id="15" name="Graphic 14" descr="A happy face">
              <a:extLst>
                <a:ext uri="{FF2B5EF4-FFF2-40B4-BE49-F238E27FC236}">
                  <a16:creationId xmlns:a16="http://schemas.microsoft.com/office/drawing/2014/main" id="{C014E7AB-22FE-0F4D-A115-19E1C41FFD0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7546510" y="1594594"/>
              <a:ext cx="321521" cy="321521"/>
            </a:xfrm>
            <a:prstGeom prst="rect">
              <a:avLst/>
            </a:prstGeom>
          </p:spPr>
        </p:pic>
      </p:grpSp>
      <p:sp>
        <p:nvSpPr>
          <p:cNvPr id="5" name="Tekstin paikkamerkki 2">
            <a:extLst>
              <a:ext uri="{FF2B5EF4-FFF2-40B4-BE49-F238E27FC236}">
                <a16:creationId xmlns:a16="http://schemas.microsoft.com/office/drawing/2014/main" id="{C6AB6AEA-4BDA-C34F-B2C2-6F85592D8E51}"/>
              </a:ext>
            </a:extLst>
          </p:cNvPr>
          <p:cNvSpPr txBox="1">
            <a:spLocks/>
          </p:cNvSpPr>
          <p:nvPr/>
        </p:nvSpPr>
        <p:spPr>
          <a:xfrm>
            <a:off x="5430371" y="2787881"/>
            <a:ext cx="3435548" cy="1257300"/>
          </a:xfrm>
          <a:prstGeom prst="rect">
            <a:avLst/>
          </a:prstGeom>
        </p:spPr>
        <p:txBody>
          <a:bodyPr vert="horz" lIns="0" tIns="45720" rIns="0" bIns="45720" rtlCol="0" anchor="t">
            <a:noAutofit/>
          </a:bodyPr>
          <a:lstStyle>
            <a:lvl1pPr marL="179388" indent="-179388" algn="l" defTabSz="457200" rtl="0" eaLnBrk="1" latinLnBrk="0" hangingPunct="1">
              <a:lnSpc>
                <a:spcPct val="107000"/>
              </a:lnSpc>
              <a:spcBef>
                <a:spcPts val="0"/>
              </a:spcBef>
              <a:spcAft>
                <a:spcPts val="800"/>
              </a:spcAft>
              <a:buFont typeface="Arial"/>
              <a:buChar char="•"/>
              <a:defRPr sz="1800" kern="1200">
                <a:solidFill>
                  <a:schemeClr val="tx1"/>
                </a:solidFill>
                <a:latin typeface="Arial"/>
                <a:ea typeface="+mn-ea"/>
                <a:cs typeface="Arial"/>
              </a:defRPr>
            </a:lvl1pPr>
            <a:lvl2pPr marL="540000" indent="-180000" algn="l" defTabSz="457200" rtl="0" eaLnBrk="1" latinLnBrk="0" hangingPunct="1">
              <a:lnSpc>
                <a:spcPct val="107000"/>
              </a:lnSpc>
              <a:spcBef>
                <a:spcPts val="0"/>
              </a:spcBef>
              <a:spcAft>
                <a:spcPts val="800"/>
              </a:spcAft>
              <a:buFont typeface="Lucida Grande"/>
              <a:buChar char="–"/>
              <a:defRPr sz="1500" kern="1200">
                <a:solidFill>
                  <a:schemeClr val="tx1"/>
                </a:solidFill>
                <a:latin typeface="Arial"/>
                <a:ea typeface="+mn-ea"/>
                <a:cs typeface="Arial"/>
              </a:defRPr>
            </a:lvl2pPr>
            <a:lvl3pPr marL="900000" indent="-180000" algn="l" defTabSz="457200" rtl="0" eaLnBrk="1" latinLnBrk="0" hangingPunct="1">
              <a:lnSpc>
                <a:spcPct val="107000"/>
              </a:lnSpc>
              <a:spcBef>
                <a:spcPts val="0"/>
              </a:spcBef>
              <a:spcAft>
                <a:spcPts val="800"/>
              </a:spcAft>
              <a:buSzPct val="60000"/>
              <a:buFont typeface="Courier New"/>
              <a:buChar char="o"/>
              <a:defRPr sz="1200" kern="1200">
                <a:solidFill>
                  <a:schemeClr val="tx1"/>
                </a:solidFill>
                <a:latin typeface="Arial"/>
                <a:ea typeface="+mn-ea"/>
                <a:cs typeface="Arial"/>
              </a:defRPr>
            </a:lvl3pPr>
            <a:lvl4pPr marL="1260000" indent="-180000" algn="l" defTabSz="457200" rtl="0" eaLnBrk="1" latinLnBrk="0" hangingPunct="1">
              <a:lnSpc>
                <a:spcPct val="107000"/>
              </a:lnSpc>
              <a:spcBef>
                <a:spcPts val="0"/>
              </a:spcBef>
              <a:spcAft>
                <a:spcPts val="800"/>
              </a:spcAft>
              <a:buSzPct val="100000"/>
              <a:buFont typeface="Lucida Grande"/>
              <a:buChar char="–"/>
              <a:defRPr sz="1200" kern="1200">
                <a:solidFill>
                  <a:schemeClr val="tx1"/>
                </a:solidFill>
                <a:latin typeface="Arial"/>
                <a:ea typeface="+mn-ea"/>
                <a:cs typeface="Arial"/>
              </a:defRPr>
            </a:lvl4pPr>
            <a:lvl5pPr marL="1620000" indent="-180000" algn="l" defTabSz="457200" rtl="0" eaLnBrk="1" latinLnBrk="0" hangingPunct="1">
              <a:lnSpc>
                <a:spcPct val="107000"/>
              </a:lnSpc>
              <a:spcBef>
                <a:spcPts val="0"/>
              </a:spcBef>
              <a:spcAft>
                <a:spcPts val="800"/>
              </a:spcAft>
              <a:buFont typeface="Arial"/>
              <a:buChar char="–"/>
              <a:defRPr sz="1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i-FI" sz="1300" b="1"/>
              <a:t>Kunnan työntekijä</a:t>
            </a:r>
          </a:p>
          <a:p>
            <a:pPr marL="179070" indent="-179070"/>
            <a:r>
              <a:rPr lang="fi-FI" sz="1300"/>
              <a:t>Kun syötän palvelut PTV:hen ja päivitän niitä säännöllisesti, palvelumme ovat saavutettavissa kaikkien PTV-tietoa hyödyntävien kanavien kautta.</a:t>
            </a:r>
          </a:p>
          <a:p>
            <a:pPr marL="0" indent="0">
              <a:buNone/>
            </a:pPr>
            <a:endParaRPr lang="fi-FI" sz="1300" b="1"/>
          </a:p>
        </p:txBody>
      </p:sp>
    </p:spTree>
    <p:extLst>
      <p:ext uri="{BB962C8B-B14F-4D97-AF65-F5344CB8AC3E}">
        <p14:creationId xmlns:p14="http://schemas.microsoft.com/office/powerpoint/2010/main" val="225031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521E28A-C952-4E38-80C2-FB6A22CA0146}"/>
              </a:ext>
            </a:extLst>
          </p:cNvPr>
          <p:cNvSpPr>
            <a:spLocks noGrp="1"/>
          </p:cNvSpPr>
          <p:nvPr>
            <p:ph type="ctrTitle"/>
          </p:nvPr>
        </p:nvSpPr>
        <p:spPr>
          <a:xfrm>
            <a:off x="659625" y="900004"/>
            <a:ext cx="7824751" cy="3343492"/>
          </a:xfrm>
        </p:spPr>
        <p:txBody>
          <a:bodyPr/>
          <a:lstStyle/>
          <a:p>
            <a:r>
              <a:rPr lang="fi-FI"/>
              <a:t>Teknologiat</a:t>
            </a:r>
          </a:p>
        </p:txBody>
      </p:sp>
    </p:spTree>
    <p:extLst>
      <p:ext uri="{BB962C8B-B14F-4D97-AF65-F5344CB8AC3E}">
        <p14:creationId xmlns:p14="http://schemas.microsoft.com/office/powerpoint/2010/main" val="162762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Avoimen lähdekoodin </a:t>
            </a:r>
            <a:r>
              <a:rPr lang="fi-FI" err="1"/>
              <a:t>chatbot</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58840" y="1289450"/>
            <a:ext cx="7939289" cy="3629390"/>
          </a:xfrm>
        </p:spPr>
        <p:txBody>
          <a:bodyPr vert="horz" lIns="0" tIns="45720" rIns="0" bIns="45720" rtlCol="0" anchor="t">
            <a:noAutofit/>
          </a:bodyPr>
          <a:lstStyle/>
          <a:p>
            <a:pPr marL="179070" indent="-179070">
              <a:lnSpc>
                <a:spcPct val="100000"/>
              </a:lnSpc>
            </a:pPr>
            <a:r>
              <a:rPr lang="fi-FI" dirty="0"/>
              <a:t>Käytössä avoimen lähdekoodin johtava </a:t>
            </a:r>
            <a:r>
              <a:rPr lang="fi-FI" dirty="0" err="1"/>
              <a:t>bottialusta</a:t>
            </a:r>
            <a:r>
              <a:rPr lang="fi-FI" dirty="0"/>
              <a:t> </a:t>
            </a:r>
            <a:r>
              <a:rPr lang="fi-FI" b="1" dirty="0" err="1"/>
              <a:t>Rasa</a:t>
            </a:r>
            <a:r>
              <a:rPr lang="fi-FI" b="1" dirty="0"/>
              <a:t> </a:t>
            </a:r>
            <a:r>
              <a:rPr lang="fi-FI" dirty="0"/>
              <a:t>+ </a:t>
            </a:r>
            <a:r>
              <a:rPr lang="fi-FI" dirty="0" err="1"/>
              <a:t>Botfront</a:t>
            </a:r>
            <a:endParaRPr lang="fi-FI" dirty="0"/>
          </a:p>
          <a:p>
            <a:pPr marL="539750" lvl="1" indent="-179705">
              <a:lnSpc>
                <a:spcPct val="100000"/>
              </a:lnSpc>
            </a:pPr>
            <a:r>
              <a:rPr lang="fi-FI" dirty="0"/>
              <a:t>Yhteensopiva </a:t>
            </a:r>
            <a:r>
              <a:rPr lang="fi-FI" dirty="0" err="1"/>
              <a:t>AuroraAI:n</a:t>
            </a:r>
            <a:r>
              <a:rPr lang="fi-FI" dirty="0"/>
              <a:t> teknologioiden kanssa</a:t>
            </a:r>
          </a:p>
          <a:p>
            <a:pPr marL="179070" indent="-179070">
              <a:lnSpc>
                <a:spcPct val="100000"/>
              </a:lnSpc>
            </a:pPr>
            <a:r>
              <a:rPr lang="fi-FI" dirty="0" err="1"/>
              <a:t>Chatbotissa</a:t>
            </a:r>
            <a:r>
              <a:rPr lang="fi-FI" dirty="0"/>
              <a:t> käytössä luonnollista kieltä ymmärtävä tekoälymalli (NLP)</a:t>
            </a:r>
          </a:p>
          <a:p>
            <a:pPr marL="539750" lvl="1" indent="-179705">
              <a:lnSpc>
                <a:spcPct val="100000"/>
              </a:lnSpc>
            </a:pPr>
            <a:r>
              <a:rPr lang="fi-FI" sz="1800" dirty="0"/>
              <a:t>Ymmärtää automaattisesti käyttäjien viestien semantiikkaa ja synonyymeja, mikä säästää </a:t>
            </a:r>
            <a:r>
              <a:rPr lang="fi-FI" sz="1800" dirty="0" err="1"/>
              <a:t>botin</a:t>
            </a:r>
            <a:r>
              <a:rPr lang="fi-FI" sz="1800" dirty="0"/>
              <a:t> kehitystyötä</a:t>
            </a:r>
          </a:p>
          <a:p>
            <a:pPr marL="899795" lvl="2" indent="-179705">
              <a:lnSpc>
                <a:spcPct val="100000"/>
              </a:lnSpc>
            </a:pPr>
            <a:r>
              <a:rPr lang="fi-FI" sz="1600" dirty="0"/>
              <a:t>Esim. ”tykkään uimisesta” </a:t>
            </a:r>
            <a:r>
              <a:rPr lang="fi-FI" sz="1600" dirty="0">
                <a:sym typeface="Wingdings" pitchFamily="2" charset="2"/>
              </a:rPr>
              <a:t></a:t>
            </a:r>
            <a:r>
              <a:rPr lang="fi-FI" sz="1600" dirty="0"/>
              <a:t> ”haluan uimahalliin”</a:t>
            </a:r>
          </a:p>
          <a:p>
            <a:pPr marL="539750" lvl="1" indent="-179705">
              <a:lnSpc>
                <a:spcPct val="100000"/>
              </a:lnSpc>
            </a:pPr>
            <a:r>
              <a:rPr lang="fi-FI" sz="1800" dirty="0"/>
              <a:t>Tekoälymalli on monikielinen ja ymmärtää 109 kieltä vaikka sitä olisi </a:t>
            </a:r>
            <a:r>
              <a:rPr lang="fi-FI" sz="1800" dirty="0" err="1"/>
              <a:t>botissa</a:t>
            </a:r>
            <a:r>
              <a:rPr lang="fi-FI" sz="1800" dirty="0"/>
              <a:t> opetettu vain suomenkielellä</a:t>
            </a:r>
          </a:p>
          <a:p>
            <a:pPr marL="899795" lvl="2" indent="-179705">
              <a:lnSpc>
                <a:spcPct val="100000"/>
              </a:lnSpc>
            </a:pPr>
            <a:r>
              <a:rPr lang="fi-FI" sz="1600" dirty="0"/>
              <a:t>Esim. ”I </a:t>
            </a:r>
            <a:r>
              <a:rPr lang="fi-FI" sz="1600" dirty="0" err="1"/>
              <a:t>like</a:t>
            </a:r>
            <a:r>
              <a:rPr lang="fi-FI" sz="1600" dirty="0"/>
              <a:t> </a:t>
            </a:r>
            <a:r>
              <a:rPr lang="fi-FI" sz="1600" dirty="0" err="1"/>
              <a:t>swimming</a:t>
            </a:r>
            <a:r>
              <a:rPr lang="fi-FI" sz="1600" dirty="0"/>
              <a:t>” </a:t>
            </a:r>
            <a:r>
              <a:rPr lang="fi-FI" sz="1600" dirty="0">
                <a:sym typeface="Wingdings" pitchFamily="2" charset="2"/>
              </a:rPr>
              <a:t></a:t>
            </a:r>
            <a:r>
              <a:rPr lang="fi-FI" sz="1600" dirty="0"/>
              <a:t> ”tykkään uimisesta”</a:t>
            </a:r>
          </a:p>
          <a:p>
            <a:pPr marL="359410" lvl="1" indent="0">
              <a:lnSpc>
                <a:spcPct val="100000"/>
              </a:lnSpc>
              <a:buNone/>
            </a:pPr>
            <a:endParaRPr lang="fi-FI" sz="1600" dirty="0"/>
          </a:p>
        </p:txBody>
      </p:sp>
    </p:spTree>
    <p:extLst>
      <p:ext uri="{BB962C8B-B14F-4D97-AF65-F5344CB8AC3E}">
        <p14:creationId xmlns:p14="http://schemas.microsoft.com/office/powerpoint/2010/main" val="242389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err="1"/>
              <a:t>Chatbot</a:t>
            </a:r>
            <a:r>
              <a:rPr lang="fi-FI"/>
              <a:t> ja tekoäly</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58840" y="1292772"/>
            <a:ext cx="7826319" cy="3626068"/>
          </a:xfrm>
        </p:spPr>
        <p:txBody>
          <a:bodyPr vert="horz" lIns="0" tIns="45720" rIns="0" bIns="45720" rtlCol="0" anchor="t">
            <a:noAutofit/>
          </a:bodyPr>
          <a:lstStyle/>
          <a:p>
            <a:pPr marL="179070" indent="-179070"/>
            <a:r>
              <a:rPr lang="fi-FI" dirty="0"/>
              <a:t>Chatbot on integroitu projektissa kehitetyn Palvelusuosittelijan kanssa</a:t>
            </a:r>
          </a:p>
          <a:p>
            <a:pPr marL="179070" indent="-179070"/>
            <a:r>
              <a:rPr lang="fi-FI" dirty="0"/>
              <a:t>Jos </a:t>
            </a:r>
            <a:r>
              <a:rPr lang="fi-FI" dirty="0" err="1"/>
              <a:t>chatbotille</a:t>
            </a:r>
            <a:r>
              <a:rPr lang="fi-FI" dirty="0"/>
              <a:t> ei ole erikseen opetettu jotain käyttötapausta, niin chatbot kysyy aina Palvelusuosittelijalta suosituksia</a:t>
            </a:r>
          </a:p>
          <a:p>
            <a:pPr marL="539750" lvl="1" indent="-179705"/>
            <a:r>
              <a:rPr lang="fi-FI" sz="1600" dirty="0"/>
              <a:t>Esim. ”tykkään uimisesta” </a:t>
            </a:r>
            <a:r>
              <a:rPr lang="fi-FI" sz="1600" dirty="0">
                <a:sym typeface="Wingdings" pitchFamily="2" charset="2"/>
              </a:rPr>
              <a:t></a:t>
            </a:r>
            <a:r>
              <a:rPr lang="fi-FI" sz="1600" dirty="0"/>
              <a:t> näytetään Palvelusuosittelijan löytämiä uimiseen liittyviä palveluita</a:t>
            </a:r>
            <a:endParaRPr lang="fi-FI" sz="1800" dirty="0"/>
          </a:p>
          <a:p>
            <a:pPr marL="539750" lvl="1" indent="-179705"/>
            <a:endParaRPr lang="fi-FI" sz="1600" dirty="0"/>
          </a:p>
        </p:txBody>
      </p:sp>
    </p:spTree>
    <p:extLst>
      <p:ext uri="{BB962C8B-B14F-4D97-AF65-F5344CB8AC3E}">
        <p14:creationId xmlns:p14="http://schemas.microsoft.com/office/powerpoint/2010/main" val="238262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Palvelusuosittelija</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58840" y="1096046"/>
            <a:ext cx="7826319" cy="3503369"/>
          </a:xfrm>
        </p:spPr>
        <p:txBody>
          <a:bodyPr/>
          <a:lstStyle/>
          <a:p>
            <a:pPr>
              <a:lnSpc>
                <a:spcPct val="100000"/>
              </a:lnSpc>
            </a:pPr>
            <a:r>
              <a:rPr lang="fi-FI" dirty="0"/>
              <a:t>Suosittelee tekstin semanttisen samankaltaisuuden perusteella sopivia palveluita PTV:stä</a:t>
            </a:r>
          </a:p>
          <a:p>
            <a:pPr lvl="1">
              <a:lnSpc>
                <a:spcPct val="100000"/>
              </a:lnSpc>
            </a:pPr>
            <a:r>
              <a:rPr lang="fi-FI" sz="1600" dirty="0"/>
              <a:t>Esim. chatbotin käyttäjä kirjoittaa ”tykkään uimisesta”, niin palvelusuosittelija löytää PTV:stä uimapalveluita niiden kuvaustekstien perusteella</a:t>
            </a:r>
          </a:p>
          <a:p>
            <a:pPr>
              <a:lnSpc>
                <a:spcPct val="100000"/>
              </a:lnSpc>
            </a:pPr>
            <a:r>
              <a:rPr lang="fi-FI" dirty="0"/>
              <a:t>Semanttisen samankaltaisuuden suosittelu perustuu kahteen teknologiaan:</a:t>
            </a:r>
          </a:p>
          <a:p>
            <a:pPr marL="703512" lvl="1" indent="-342900">
              <a:lnSpc>
                <a:spcPct val="100000"/>
              </a:lnSpc>
              <a:buFont typeface="+mj-lt"/>
              <a:buAutoNum type="arabicPeriod"/>
            </a:pPr>
            <a:r>
              <a:rPr lang="fi-FI" sz="1600" dirty="0"/>
              <a:t>Tekstin semanttista samankaltaisuutta ymmärtävä tekoälymalli (NLP)</a:t>
            </a:r>
          </a:p>
          <a:p>
            <a:pPr marL="949212" lvl="2" indent="-228600">
              <a:lnSpc>
                <a:spcPct val="100000"/>
              </a:lnSpc>
              <a:buSzPct val="100000"/>
              <a:buFont typeface="System Font Regular"/>
              <a:buChar char="-"/>
            </a:pPr>
            <a:r>
              <a:rPr lang="fi-FI" sz="1400" dirty="0"/>
              <a:t>100 kieltä ymmärtävä monikielinen ”</a:t>
            </a:r>
            <a:r>
              <a:rPr lang="fi-FI" sz="1400" dirty="0" err="1"/>
              <a:t>sentence-transformer</a:t>
            </a:r>
            <a:r>
              <a:rPr lang="fi-FI" sz="1400" dirty="0"/>
              <a:t>” -malli, tällä hetkellä tutkitusti maailman parasta teknologiaa ja avointa lähdekoodia</a:t>
            </a:r>
          </a:p>
          <a:p>
            <a:pPr marL="703512" lvl="1" indent="-342900">
              <a:lnSpc>
                <a:spcPct val="100000"/>
              </a:lnSpc>
              <a:buFont typeface="+mj-lt"/>
              <a:buAutoNum type="arabicPeriod"/>
            </a:pPr>
            <a:r>
              <a:rPr lang="fi-FI" sz="1600" dirty="0"/>
              <a:t>Perinteinen ns. leksikaalinen tekstihakukone (BM25)</a:t>
            </a:r>
          </a:p>
          <a:p>
            <a:pPr marL="1063512" lvl="2" indent="-342900">
              <a:lnSpc>
                <a:spcPct val="100000"/>
              </a:lnSpc>
              <a:buSzPct val="100000"/>
              <a:buFont typeface="System Font Regular"/>
              <a:buChar char="-"/>
            </a:pPr>
            <a:r>
              <a:rPr lang="fi-FI" sz="1400" dirty="0"/>
              <a:t>Tukee NLP mallia löytämällä palveluita eksaktimmin täsmäävien sanojen</a:t>
            </a:r>
            <a:br>
              <a:rPr lang="fi-FI" sz="1400" dirty="0"/>
            </a:br>
            <a:r>
              <a:rPr lang="fi-FI" sz="1400" dirty="0"/>
              <a:t>kautta </a:t>
            </a:r>
            <a:r>
              <a:rPr lang="fi-FI" sz="1400" dirty="0">
                <a:sym typeface="Wingdings" pitchFamily="2" charset="2"/>
              </a:rPr>
              <a:t></a:t>
            </a:r>
            <a:r>
              <a:rPr lang="fi-FI" sz="1400" dirty="0"/>
              <a:t> auttaa esim. erikoisempien sanojen tapauksissa (“</a:t>
            </a:r>
            <a:r>
              <a:rPr lang="fi-FI" sz="1400" dirty="0" err="1"/>
              <a:t>föli</a:t>
            </a:r>
            <a:r>
              <a:rPr lang="fi-FI" sz="1400" dirty="0"/>
              <a:t>”, “nuohous”, jne.)</a:t>
            </a:r>
          </a:p>
          <a:p>
            <a:pPr marL="1063512" lvl="2" indent="-342900">
              <a:lnSpc>
                <a:spcPct val="100000"/>
              </a:lnSpc>
              <a:buSzPct val="100000"/>
              <a:buFont typeface="System Font Regular"/>
              <a:buChar char="-"/>
            </a:pPr>
            <a:r>
              <a:rPr lang="fi-FI" sz="1400" dirty="0"/>
              <a:t>Optimoitu erikseen suomelle, ruotsille ja englannille, koska ei ole monikielinen teknologia</a:t>
            </a:r>
          </a:p>
        </p:txBody>
      </p:sp>
    </p:spTree>
    <p:extLst>
      <p:ext uri="{BB962C8B-B14F-4D97-AF65-F5344CB8AC3E}">
        <p14:creationId xmlns:p14="http://schemas.microsoft.com/office/powerpoint/2010/main" val="1202296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1">
            <a:extLst>
              <a:ext uri="{FF2B5EF4-FFF2-40B4-BE49-F238E27FC236}">
                <a16:creationId xmlns:a16="http://schemas.microsoft.com/office/drawing/2014/main" id="{FE7A2A26-1D4F-CF4B-BB45-D6C092770B19}"/>
              </a:ext>
            </a:extLst>
          </p:cNvPr>
          <p:cNvSpPr txBox="1">
            <a:spLocks noGrp="1"/>
          </p:cNvSpPr>
          <p:nvPr>
            <p:ph type="title" idx="4294967295"/>
          </p:nvPr>
        </p:nvSpPr>
        <p:spPr>
          <a:xfrm>
            <a:off x="678318" y="559548"/>
            <a:ext cx="7826318" cy="98622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l" defTabSz="457200" rtl="0" eaLnBrk="1" latinLnBrk="0" hangingPunct="1">
              <a:lnSpc>
                <a:spcPct val="85000"/>
              </a:lnSpc>
              <a:spcBef>
                <a:spcPct val="0"/>
              </a:spcBef>
              <a:buNone/>
              <a:defRPr sz="3600" b="1" kern="1200">
                <a:solidFill>
                  <a:schemeClr val="tx2"/>
                </a:solidFill>
                <a:latin typeface="Arial"/>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defRPr/>
            </a:pPr>
            <a:r>
              <a:rPr kumimoji="0" lang="fi-FI" sz="3600" b="1" i="0" u="none" strike="noStrike" kern="1200" cap="none" spc="0" normalizeH="0" baseline="0" noProof="0">
                <a:ln>
                  <a:noFill/>
                </a:ln>
                <a:solidFill>
                  <a:schemeClr val="tx2"/>
                </a:solidFill>
                <a:effectLst/>
                <a:uLnTx/>
                <a:uFillTx/>
                <a:latin typeface="Arial"/>
                <a:ea typeface="+mj-ea"/>
                <a:cs typeface="Arial"/>
              </a:rPr>
              <a:t>Palveluohjainbotin ratkaisu on Suomen tasolla ainutlaatuinen</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78317" y="1676401"/>
            <a:ext cx="7577840" cy="2744830"/>
          </a:xfrm>
        </p:spPr>
        <p:txBody>
          <a:bodyPr vert="horz" lIns="0" tIns="45720" rIns="0" bIns="45720" rtlCol="0" anchor="t">
            <a:noAutofit/>
          </a:bodyPr>
          <a:lstStyle/>
          <a:p>
            <a:pPr marL="179070" indent="-179070"/>
            <a:r>
              <a:rPr lang="fi-FI" dirty="0"/>
              <a:t>Käytännössä kaikkiin muihin saatavilla oleviin botteihin pitää ihmisen käsin opettaa jokaiseen käyttötapaukseen liittyvät keskustelupolut ja käsin syöttää niihin liittyvät palvelusuositukset</a:t>
            </a:r>
          </a:p>
          <a:p>
            <a:pPr marL="179070" indent="-179070"/>
            <a:r>
              <a:rPr lang="fi-FI" dirty="0"/>
              <a:t>Palveluohjainbotissa voidaan tehdä niin tai </a:t>
            </a:r>
            <a:r>
              <a:rPr lang="fi-FI" b="1" dirty="0"/>
              <a:t>antaa tekoälykkään palvelusuosittelijan</a:t>
            </a:r>
            <a:r>
              <a:rPr lang="fi-FI" dirty="0"/>
              <a:t> suositella palveluita automaattisesti – tai polut ja automaattinen haku voivat toimia yhdessä</a:t>
            </a:r>
          </a:p>
          <a:p>
            <a:pPr marL="179070" indent="-179070"/>
            <a:r>
              <a:rPr lang="fi-FI" dirty="0"/>
              <a:t>Tekoäly siis </a:t>
            </a:r>
            <a:r>
              <a:rPr lang="fi-FI" b="1" dirty="0"/>
              <a:t>ymmärtää ihmisen kirjoittamaa kieltä</a:t>
            </a:r>
            <a:r>
              <a:rPr lang="fi-FI" dirty="0"/>
              <a:t> ja löytää hakua vastaavat tiedot – tässä tapauksessa PTV-palvelut!</a:t>
            </a:r>
          </a:p>
          <a:p>
            <a:pPr marL="179070" indent="-179070"/>
            <a:endParaRPr lang="fi-FI" dirty="0"/>
          </a:p>
        </p:txBody>
      </p:sp>
    </p:spTree>
    <p:extLst>
      <p:ext uri="{BB962C8B-B14F-4D97-AF65-F5344CB8AC3E}">
        <p14:creationId xmlns:p14="http://schemas.microsoft.com/office/powerpoint/2010/main" val="1736718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1">
            <a:extLst>
              <a:ext uri="{FF2B5EF4-FFF2-40B4-BE49-F238E27FC236}">
                <a16:creationId xmlns:a16="http://schemas.microsoft.com/office/drawing/2014/main" id="{FE7A2A26-1D4F-CF4B-BB45-D6C092770B19}"/>
              </a:ext>
            </a:extLst>
          </p:cNvPr>
          <p:cNvSpPr txBox="1">
            <a:spLocks noGrp="1"/>
          </p:cNvSpPr>
          <p:nvPr>
            <p:ph type="title" idx="4294967295"/>
          </p:nvPr>
        </p:nvSpPr>
        <p:spPr>
          <a:xfrm>
            <a:off x="678434" y="245196"/>
            <a:ext cx="5030603" cy="98622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l" defTabSz="457200" rtl="0" eaLnBrk="1" latinLnBrk="0" hangingPunct="1">
              <a:lnSpc>
                <a:spcPct val="85000"/>
              </a:lnSpc>
              <a:spcBef>
                <a:spcPct val="0"/>
              </a:spcBef>
              <a:buNone/>
              <a:defRPr sz="3600" b="1" kern="1200">
                <a:solidFill>
                  <a:schemeClr val="tx2"/>
                </a:solidFill>
                <a:latin typeface="Arial"/>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defRPr/>
            </a:pPr>
            <a:r>
              <a:rPr kumimoji="0" lang="fi-FI" sz="3600" b="1" i="0" u="none" strike="noStrike" kern="1200" cap="none" spc="0" normalizeH="0" baseline="0" noProof="0" dirty="0">
                <a:ln>
                  <a:noFill/>
                </a:ln>
                <a:solidFill>
                  <a:schemeClr val="tx2"/>
                </a:solidFill>
                <a:effectLst/>
                <a:uLnTx/>
                <a:uFillTx/>
                <a:latin typeface="Arial"/>
                <a:ea typeface="+mj-ea"/>
                <a:cs typeface="Arial"/>
              </a:rPr>
              <a:t>Aito tekoäly osaa neuvoa opettamattakin</a:t>
            </a:r>
          </a:p>
        </p:txBody>
      </p:sp>
      <p:sp>
        <p:nvSpPr>
          <p:cNvPr id="10" name="Text Placeholder 2">
            <a:extLst>
              <a:ext uri="{FF2B5EF4-FFF2-40B4-BE49-F238E27FC236}">
                <a16:creationId xmlns:a16="http://schemas.microsoft.com/office/drawing/2014/main" id="{3A9214A8-D24D-004F-A1E2-E4A9D8725498}"/>
              </a:ext>
            </a:extLst>
          </p:cNvPr>
          <p:cNvSpPr>
            <a:spLocks noGrp="1"/>
          </p:cNvSpPr>
          <p:nvPr>
            <p:ph type="body" idx="1"/>
          </p:nvPr>
        </p:nvSpPr>
        <p:spPr>
          <a:xfrm>
            <a:off x="678318" y="1257817"/>
            <a:ext cx="3360946" cy="3163414"/>
          </a:xfrm>
        </p:spPr>
        <p:txBody>
          <a:bodyPr/>
          <a:lstStyle/>
          <a:p>
            <a:pPr marL="285750" indent="-285750">
              <a:buFont typeface="Arial" panose="020B0604020202020204" pitchFamily="34" charset="0"/>
              <a:buChar char="•"/>
            </a:pPr>
            <a:r>
              <a:rPr lang="fi-FI" dirty="0"/>
              <a:t>”Perinteiset” </a:t>
            </a:r>
            <a:r>
              <a:rPr lang="fi-FI" dirty="0" err="1"/>
              <a:t>botit</a:t>
            </a:r>
            <a:r>
              <a:rPr lang="fi-FI" dirty="0"/>
              <a:t> ymmärtävät vain niille ennalta opetettuja tilanteita. </a:t>
            </a:r>
          </a:p>
          <a:p>
            <a:pPr marL="285750" indent="-285750">
              <a:buFont typeface="Arial" panose="020B0604020202020204" pitchFamily="34" charset="0"/>
              <a:buChar char="•"/>
            </a:pPr>
            <a:r>
              <a:rPr lang="fi-FI" dirty="0" err="1"/>
              <a:t>OuluBotille</a:t>
            </a:r>
            <a:r>
              <a:rPr lang="fi-FI" dirty="0"/>
              <a:t> ”haluan uimaan” on vieras tilanne, Kunta-Katille se taas on opetettu.</a:t>
            </a:r>
          </a:p>
          <a:p>
            <a:pPr marL="285750" indent="-285750">
              <a:buFont typeface="Arial" panose="020B0604020202020204" pitchFamily="34" charset="0"/>
              <a:buChar char="•"/>
            </a:pPr>
            <a:r>
              <a:rPr lang="fi-FI" dirty="0"/>
              <a:t>Palveluohjaimelle tilannetta ei ole tarvinnut opettaa, mutta neuvonta onnistuu silti.</a:t>
            </a:r>
          </a:p>
          <a:p>
            <a:pPr marL="0" indent="0">
              <a:buNone/>
            </a:pPr>
            <a:endParaRPr lang="en-US" dirty="0"/>
          </a:p>
        </p:txBody>
      </p:sp>
      <p:pic>
        <p:nvPicPr>
          <p:cNvPr id="7" name="Picture 6" descr="Käyttäjän viestiin &quot;haluan uimaan&quot; palveluohjain vastaa ehdottomalla muun muassa Kaarinan uimarantoja.">
            <a:extLst>
              <a:ext uri="{FF2B5EF4-FFF2-40B4-BE49-F238E27FC236}">
                <a16:creationId xmlns:a16="http://schemas.microsoft.com/office/drawing/2014/main" id="{79376AF6-E206-9345-BDB8-3659001F97B9}"/>
              </a:ext>
            </a:extLst>
          </p:cNvPr>
          <p:cNvPicPr>
            <a:picLocks noChangeAspect="1"/>
          </p:cNvPicPr>
          <p:nvPr/>
        </p:nvPicPr>
        <p:blipFill rotWithShape="1">
          <a:blip r:embed="rId2"/>
          <a:srcRect t="11006" b="6699"/>
          <a:stretch/>
        </p:blipFill>
        <p:spPr>
          <a:xfrm>
            <a:off x="4083882" y="1350223"/>
            <a:ext cx="1989286" cy="2911676"/>
          </a:xfrm>
          <a:prstGeom prst="rect">
            <a:avLst/>
          </a:prstGeom>
          <a:ln>
            <a:solidFill>
              <a:srgbClr val="DEDEDE"/>
            </a:solidFill>
          </a:ln>
        </p:spPr>
      </p:pic>
      <p:pic>
        <p:nvPicPr>
          <p:cNvPr id="5" name="Picture 4" descr="OulutBot ei ymmärrä pyyntöä &quot;haluan uimaan&quot; ja vastaa siihen &quot;Nyt en ymmärtänyt. Voisitko muotoilla kysymyksesi uudelleen? Tällä hetkellä osaan vastata yleisimpiin Oulun kaupungin palveluihin liittyviin kysymyksiin.&quot;">
            <a:extLst>
              <a:ext uri="{FF2B5EF4-FFF2-40B4-BE49-F238E27FC236}">
                <a16:creationId xmlns:a16="http://schemas.microsoft.com/office/drawing/2014/main" id="{A70D2197-9C9C-7E49-9196-3A0BF87C74E8}"/>
              </a:ext>
            </a:extLst>
          </p:cNvPr>
          <p:cNvPicPr>
            <a:picLocks noChangeAspect="1"/>
          </p:cNvPicPr>
          <p:nvPr/>
        </p:nvPicPr>
        <p:blipFill rotWithShape="1">
          <a:blip r:embed="rId3"/>
          <a:srcRect t="10605" b="7070"/>
          <a:stretch/>
        </p:blipFill>
        <p:spPr>
          <a:xfrm>
            <a:off x="6197184" y="181588"/>
            <a:ext cx="1875292" cy="2744827"/>
          </a:xfrm>
          <a:prstGeom prst="rect">
            <a:avLst/>
          </a:prstGeom>
          <a:ln>
            <a:solidFill>
              <a:srgbClr val="DEDEDE"/>
            </a:solidFill>
          </a:ln>
          <a:effectLst/>
        </p:spPr>
      </p:pic>
      <p:pic>
        <p:nvPicPr>
          <p:cNvPr id="9" name="Picture 8" descr="Riihimäen sivuilta löytyvä Kunta-Kati vastaa pyyntöön &quot;">
            <a:extLst>
              <a:ext uri="{FF2B5EF4-FFF2-40B4-BE49-F238E27FC236}">
                <a16:creationId xmlns:a16="http://schemas.microsoft.com/office/drawing/2014/main" id="{3265B177-B1F4-E14D-BDCD-5AD0E3BBEC7E}"/>
              </a:ext>
            </a:extLst>
          </p:cNvPr>
          <p:cNvPicPr>
            <a:picLocks noChangeAspect="1"/>
          </p:cNvPicPr>
          <p:nvPr/>
        </p:nvPicPr>
        <p:blipFill rotWithShape="1">
          <a:blip r:embed="rId4"/>
          <a:srcRect t="10895" b="6783"/>
          <a:stretch/>
        </p:blipFill>
        <p:spPr>
          <a:xfrm>
            <a:off x="7093384" y="2217085"/>
            <a:ext cx="1875293" cy="2744827"/>
          </a:xfrm>
          <a:prstGeom prst="rect">
            <a:avLst/>
          </a:prstGeom>
          <a:ln>
            <a:solidFill>
              <a:srgbClr val="DEDEDE"/>
            </a:solidFill>
          </a:ln>
          <a:effectLst>
            <a:outerShdw blurRad="50800" dist="50800" dir="5400000" sx="33000" sy="33000" algn="ctr" rotWithShape="0">
              <a:srgbClr val="000000">
                <a:alpha val="43137"/>
              </a:srgbClr>
            </a:outerShdw>
          </a:effectLst>
        </p:spPr>
      </p:pic>
    </p:spTree>
    <p:extLst>
      <p:ext uri="{BB962C8B-B14F-4D97-AF65-F5344CB8AC3E}">
        <p14:creationId xmlns:p14="http://schemas.microsoft.com/office/powerpoint/2010/main" val="420867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B4B360-8B65-F846-8C57-8CE067B69634}"/>
              </a:ext>
            </a:extLst>
          </p:cNvPr>
          <p:cNvSpPr>
            <a:spLocks noGrp="1"/>
          </p:cNvSpPr>
          <p:nvPr>
            <p:ph type="title" idx="4294967295"/>
          </p:nvPr>
        </p:nvSpPr>
        <p:spPr>
          <a:xfrm>
            <a:off x="936625" y="4041775"/>
            <a:ext cx="7645400" cy="1101725"/>
          </a:xfrm>
          <a:prstGeom prst="rect">
            <a:avLst/>
          </a:prstGeom>
          <a:noFill/>
          <a:ln>
            <a:noFill/>
            <a:prstDash/>
          </a:ln>
          <a:effectLst/>
        </p:spPr>
        <p:txBody>
          <a:bodyPr rot="0" spcFirstLastPara="0" vertOverflow="overflow" horzOverflow="overflow" vert="horz" wrap="square" lIns="0" tIns="144000" rIns="0" bIns="144000" numCol="1" spcCol="0" rtlCol="0" fromWordArt="0" anchor="ctr" anchorCtr="0" forceAA="0" compatLnSpc="1">
            <a:prstTxWarp prst="textNoShape">
              <a:avLst/>
            </a:prstTxWarp>
            <a:noAutofit/>
          </a:body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3200" b="1" i="0" u="none" strike="noStrike" kern="1200" cap="none" spc="0" normalizeH="0" baseline="0" noProof="0">
                <a:ln>
                  <a:noFill/>
                </a:ln>
                <a:solidFill>
                  <a:schemeClr val="bg1"/>
                </a:solidFill>
                <a:effectLst/>
                <a:uLnTx/>
                <a:uFillTx/>
                <a:latin typeface="Arial"/>
                <a:ea typeface="+mn-ea"/>
                <a:cs typeface="Arial"/>
              </a:rPr>
              <a:t>Palveluohjain – www.palveluohjaaja.fi</a:t>
            </a:r>
          </a:p>
        </p:txBody>
      </p:sp>
      <p:pic>
        <p:nvPicPr>
          <p:cNvPr id="6" name="Picture Placeholder 5" descr="Ruutukaappaus Palveluohjain-verkkosivusta. Sivulla on chat-ikkuna ja sen vieressä lista palvelusuosituskortteja, joissa on palvelun nimi, järjestäjä ja lyhyt palvelun kuvaus.">
            <a:extLst>
              <a:ext uri="{FF2B5EF4-FFF2-40B4-BE49-F238E27FC236}">
                <a16:creationId xmlns:a16="http://schemas.microsoft.com/office/drawing/2014/main" id="{1123FD79-2038-6640-A27F-881B0AF94E50}"/>
              </a:ext>
            </a:extLst>
          </p:cNvPr>
          <p:cNvPicPr>
            <a:picLocks noGrp="1" noChangeAspect="1"/>
          </p:cNvPicPr>
          <p:nvPr>
            <p:ph type="pic" sz="quarter" idx="13"/>
          </p:nvPr>
        </p:nvPicPr>
        <p:blipFill rotWithShape="1">
          <a:blip r:embed="rId2"/>
          <a:srcRect l="489" t="707" r="413" b="-36"/>
          <a:stretch/>
        </p:blipFill>
        <p:spPr>
          <a:xfrm>
            <a:off x="-2250" y="0"/>
            <a:ext cx="9151149" cy="4019323"/>
          </a:xfrm>
        </p:spPr>
      </p:pic>
    </p:spTree>
    <p:extLst>
      <p:ext uri="{BB962C8B-B14F-4D97-AF65-F5344CB8AC3E}">
        <p14:creationId xmlns:p14="http://schemas.microsoft.com/office/powerpoint/2010/main" val="3541052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521E28A-C952-4E38-80C2-FB6A22CA0146}"/>
              </a:ext>
            </a:extLst>
          </p:cNvPr>
          <p:cNvSpPr>
            <a:spLocks noGrp="1"/>
          </p:cNvSpPr>
          <p:nvPr>
            <p:ph type="ctrTitle"/>
          </p:nvPr>
        </p:nvSpPr>
        <p:spPr>
          <a:xfrm>
            <a:off x="659625" y="900004"/>
            <a:ext cx="7824751" cy="3343492"/>
          </a:xfrm>
        </p:spPr>
        <p:txBody>
          <a:bodyPr/>
          <a:lstStyle/>
          <a:p>
            <a:r>
              <a:rPr lang="fi-FI" dirty="0"/>
              <a:t>Palvelu on helppo ottaa käyttöön</a:t>
            </a:r>
          </a:p>
        </p:txBody>
      </p:sp>
    </p:spTree>
    <p:extLst>
      <p:ext uri="{BB962C8B-B14F-4D97-AF65-F5344CB8AC3E}">
        <p14:creationId xmlns:p14="http://schemas.microsoft.com/office/powerpoint/2010/main" val="1282993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0AAC5A3-90AC-4B18-93F8-84B0C1CB0182}"/>
              </a:ext>
            </a:extLst>
          </p:cNvPr>
          <p:cNvSpPr>
            <a:spLocks noGrp="1"/>
          </p:cNvSpPr>
          <p:nvPr>
            <p:ph type="title"/>
          </p:nvPr>
        </p:nvSpPr>
        <p:spPr/>
        <p:txBody>
          <a:bodyPr/>
          <a:lstStyle/>
          <a:p>
            <a:r>
              <a:rPr lang="fi-FI"/>
              <a:t>Näin saat Palveluohjaimen käyttöön</a:t>
            </a:r>
          </a:p>
        </p:txBody>
      </p:sp>
      <p:sp>
        <p:nvSpPr>
          <p:cNvPr id="3" name="Tekstin paikkamerkki 2">
            <a:extLst>
              <a:ext uri="{FF2B5EF4-FFF2-40B4-BE49-F238E27FC236}">
                <a16:creationId xmlns:a16="http://schemas.microsoft.com/office/drawing/2014/main" id="{91E0938D-CE80-48BD-92E3-E5C6C4BEE5E1}"/>
              </a:ext>
            </a:extLst>
          </p:cNvPr>
          <p:cNvSpPr>
            <a:spLocks noGrp="1"/>
          </p:cNvSpPr>
          <p:nvPr>
            <p:ph type="body" idx="1"/>
          </p:nvPr>
        </p:nvSpPr>
        <p:spPr>
          <a:xfrm>
            <a:off x="678317" y="1257817"/>
            <a:ext cx="6951751" cy="3548555"/>
          </a:xfrm>
        </p:spPr>
        <p:txBody>
          <a:bodyPr vert="horz" lIns="0" tIns="45720" rIns="0" bIns="45720" rtlCol="0" anchor="t">
            <a:noAutofit/>
          </a:bodyPr>
          <a:lstStyle/>
          <a:p>
            <a:pPr marL="0" indent="0">
              <a:buNone/>
            </a:pPr>
            <a:r>
              <a:rPr lang="fi-FI" dirty="0"/>
              <a:t>Palvelun voi ottaa käyttöön</a:t>
            </a:r>
          </a:p>
          <a:p>
            <a:pPr marL="179070" indent="-179070"/>
            <a:r>
              <a:rPr lang="fi-FI" dirty="0"/>
              <a:t>Liittymällä Turun kaupungin ylläpitämään palveluohjaimeen (</a:t>
            </a:r>
            <a:r>
              <a:rPr lang="fi-FI" dirty="0">
                <a:hlinkClick r:id="rId2"/>
              </a:rPr>
              <a:t>www.palveluohjaaja.fi</a:t>
            </a:r>
            <a:r>
              <a:rPr lang="fi-FI" dirty="0"/>
              <a:t>)</a:t>
            </a:r>
          </a:p>
          <a:p>
            <a:pPr marL="539750" lvl="1" indent="-179705"/>
            <a:r>
              <a:rPr lang="fi-FI" dirty="0"/>
              <a:t>Ohjeet palveluun ohjaamiseen ja linkkielementin käyttöön löytyvät palveluohjaimen sivuilta </a:t>
            </a:r>
            <a:r>
              <a:rPr lang="fi-FI" dirty="0">
                <a:hlinkClick r:id="rId3"/>
              </a:rPr>
              <a:t>palveluohjaaja.fi/fi/kehittajille</a:t>
            </a:r>
          </a:p>
          <a:p>
            <a:pPr marL="0" indent="0">
              <a:buNone/>
            </a:pPr>
            <a:r>
              <a:rPr lang="fi-FI" dirty="0"/>
              <a:t>TAI</a:t>
            </a:r>
          </a:p>
          <a:p>
            <a:pPr marL="179070" indent="-179070"/>
            <a:r>
              <a:rPr lang="fi-FI" dirty="0"/>
              <a:t> Palveluohjaimesta voi pystyttää oman instanssin</a:t>
            </a:r>
          </a:p>
          <a:p>
            <a:pPr marL="539750" lvl="1" indent="-179705"/>
            <a:r>
              <a:rPr lang="fi-FI" dirty="0"/>
              <a:t>Palveluohjaimen lähdekoodi ja ohjeet palvelun pystytykseen ovat avoimesti saatavilla Turun kaupungin GitHubista: </a:t>
            </a:r>
            <a:r>
              <a:rPr lang="fi-FI" dirty="0">
                <a:hlinkClick r:id="rId4"/>
              </a:rPr>
              <a:t>github.com/City-of-Turku/PaohDocs</a:t>
            </a:r>
            <a:endParaRPr lang="fi-FI" dirty="0"/>
          </a:p>
        </p:txBody>
      </p:sp>
    </p:spTree>
    <p:extLst>
      <p:ext uri="{BB962C8B-B14F-4D97-AF65-F5344CB8AC3E}">
        <p14:creationId xmlns:p14="http://schemas.microsoft.com/office/powerpoint/2010/main" val="3314733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68AB48E-9D68-4407-839E-1409BDAF5708}"/>
              </a:ext>
            </a:extLst>
          </p:cNvPr>
          <p:cNvSpPr>
            <a:spLocks noGrp="1"/>
          </p:cNvSpPr>
          <p:nvPr>
            <p:ph type="title"/>
          </p:nvPr>
        </p:nvSpPr>
        <p:spPr/>
        <p:txBody>
          <a:bodyPr/>
          <a:lstStyle/>
          <a:p>
            <a:r>
              <a:rPr lang="fi-FI"/>
              <a:t>Kiitos!</a:t>
            </a:r>
          </a:p>
        </p:txBody>
      </p:sp>
    </p:spTree>
    <p:extLst>
      <p:ext uri="{BB962C8B-B14F-4D97-AF65-F5344CB8AC3E}">
        <p14:creationId xmlns:p14="http://schemas.microsoft.com/office/powerpoint/2010/main" val="180913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85777DC-A597-4982-BBA0-1058ED7C8889}"/>
              </a:ext>
            </a:extLst>
          </p:cNvPr>
          <p:cNvSpPr>
            <a:spLocks noGrp="1"/>
          </p:cNvSpPr>
          <p:nvPr>
            <p:ph type="title"/>
          </p:nvPr>
        </p:nvSpPr>
        <p:spPr>
          <a:xfrm>
            <a:off x="678318" y="559547"/>
            <a:ext cx="7826318" cy="863735"/>
          </a:xfrm>
        </p:spPr>
        <p:txBody>
          <a:bodyPr/>
          <a:lstStyle/>
          <a:p>
            <a:r>
              <a:rPr lang="fi-FI"/>
              <a:t>Asiakaslähtöinen tapa auttaa kuntalainen oikean palvelun äärelle</a:t>
            </a:r>
          </a:p>
        </p:txBody>
      </p:sp>
      <p:sp>
        <p:nvSpPr>
          <p:cNvPr id="3" name="Tekstin paikkamerkki 2">
            <a:extLst>
              <a:ext uri="{FF2B5EF4-FFF2-40B4-BE49-F238E27FC236}">
                <a16:creationId xmlns:a16="http://schemas.microsoft.com/office/drawing/2014/main" id="{E14002EF-794F-4C95-A387-00D73AA9EC61}"/>
              </a:ext>
            </a:extLst>
          </p:cNvPr>
          <p:cNvSpPr>
            <a:spLocks noGrp="1"/>
          </p:cNvSpPr>
          <p:nvPr>
            <p:ph type="body" idx="1"/>
          </p:nvPr>
        </p:nvSpPr>
        <p:spPr>
          <a:xfrm>
            <a:off x="678317" y="1556460"/>
            <a:ext cx="7826319" cy="3276404"/>
          </a:xfrm>
        </p:spPr>
        <p:txBody>
          <a:bodyPr vert="horz" lIns="0" tIns="45720" rIns="0" bIns="45720" rtlCol="0" anchor="t">
            <a:noAutofit/>
          </a:bodyPr>
          <a:lstStyle/>
          <a:p>
            <a:pPr marL="179070" indent="-179070"/>
            <a:r>
              <a:rPr lang="fi-FI" sz="1400" dirty="0"/>
              <a:t>Palveluohjain auttaa käyttäjää tunnistamaan oman palvelutarpeensa ja ohjaa hänet oikean palvelupolun alkuun. </a:t>
            </a:r>
          </a:p>
          <a:p>
            <a:pPr marL="179070" indent="-179070"/>
            <a:r>
              <a:rPr lang="fi-FI" sz="1400" dirty="0"/>
              <a:t>Palveluohjain ei korvaa henkilökohtaisesti tapahtuvaa asiakaspalvelua, vaan tukee sitä auttamalla asiakasta niissä asioissa, joissa henkilökohtainen palvelu ei ole välttämätöntä. Näin palveluohjain vähentää asiakasneuvojille tulevia yhteydenottoja ja säästää heidän työaikaansa niihin tehtäviin ja yhteydenottoihin, joita ei voida hoitaa palveluohjaimen avulla.</a:t>
            </a:r>
          </a:p>
          <a:p>
            <a:pPr marL="179070" indent="-179070"/>
            <a:r>
              <a:rPr lang="fi-FI" sz="1400" dirty="0"/>
              <a:t>Samalla kun palveluohjain ohjaa asiakkaan oikean kuntapalvelun äärelle, palveluohjain neuvoo tarvittaessa myös muiden palveluntuottajien palveluiden pariin (joiden tiedot ovat PTV:ssä), jolloin asiakasneuvojan ei tarvitse hoitaa muiden työtä.</a:t>
            </a:r>
          </a:p>
          <a:p>
            <a:pPr marL="179070" indent="-179070"/>
            <a:r>
              <a:rPr lang="fi-FI" sz="1400" dirty="0"/>
              <a:t>Palveluohjaimen kehittämisessä on hyödynnetty palvelumuotoilua, jotta tekninen toteutus saadaan sovitettua mahdollisimman asiakaslähtöisesti osaksi kuntalaisten asiointipolkua ja vastaamaan todellisiin tunnistettuihin tarpeisiin. </a:t>
            </a:r>
          </a:p>
        </p:txBody>
      </p:sp>
    </p:spTree>
    <p:extLst>
      <p:ext uri="{BB962C8B-B14F-4D97-AF65-F5344CB8AC3E}">
        <p14:creationId xmlns:p14="http://schemas.microsoft.com/office/powerpoint/2010/main" val="131435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Hyödyt ja mahdollisuudet</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p:txBody>
          <a:bodyPr vert="horz" lIns="0" tIns="45720" rIns="0" bIns="45720" rtlCol="0" anchor="t">
            <a:noAutofit/>
          </a:bodyPr>
          <a:lstStyle/>
          <a:p>
            <a:pPr marL="179070" indent="-179070"/>
            <a:r>
              <a:rPr lang="fi-FI" dirty="0"/>
              <a:t>Ohjaa käyttäjänsä oikean palvelun äärelle helposti ja keskustelemalla</a:t>
            </a:r>
          </a:p>
          <a:p>
            <a:pPr marL="179070" indent="-179070"/>
            <a:r>
              <a:rPr lang="fi-FI" dirty="0"/>
              <a:t>Tuo kunnan palvelut kootusti </a:t>
            </a:r>
            <a:r>
              <a:rPr lang="fi-FI" dirty="0">
                <a:solidFill>
                  <a:srgbClr val="000000"/>
                </a:solidFill>
              </a:rPr>
              <a:t>yhteen</a:t>
            </a:r>
            <a:r>
              <a:rPr lang="fi-FI" dirty="0"/>
              <a:t> paikkaan</a:t>
            </a:r>
          </a:p>
          <a:p>
            <a:pPr marL="179070" indent="-179070"/>
            <a:r>
              <a:rPr lang="fi-FI" dirty="0"/>
              <a:t>Vahvistaa kuntalaisen kykyä toimia itsenäisesti, tarjoamalla</a:t>
            </a:r>
            <a:br>
              <a:rPr lang="fi-FI" dirty="0"/>
            </a:br>
            <a:r>
              <a:rPr lang="fi-FI" dirty="0"/>
              <a:t>ennakko-ohjeistusta palvelusuositusten perusteella</a:t>
            </a:r>
          </a:p>
          <a:p>
            <a:pPr marL="179070" indent="-179070"/>
            <a:r>
              <a:rPr lang="fi-FI" dirty="0"/>
              <a:t>Palveluohjain ohjaa käyttäjänsä oikeaan palveluun, asiointiin ja osoitteeseen</a:t>
            </a:r>
          </a:p>
          <a:p>
            <a:pPr marL="179070" indent="-179070"/>
            <a:r>
              <a:rPr lang="fi-FI" dirty="0"/>
              <a:t>Palveluohjain ei edellytä kirjautumista ja siinä asiointi on anonyymiä</a:t>
            </a:r>
          </a:p>
          <a:p>
            <a:pPr marL="179070" indent="-179070"/>
            <a:r>
              <a:rPr lang="fi-FI" dirty="0"/>
              <a:t>Vähentää asiantuntijoille tulevaa häiriökysyntää</a:t>
            </a:r>
          </a:p>
        </p:txBody>
      </p:sp>
    </p:spTree>
    <p:extLst>
      <p:ext uri="{BB962C8B-B14F-4D97-AF65-F5344CB8AC3E}">
        <p14:creationId xmlns:p14="http://schemas.microsoft.com/office/powerpoint/2010/main" val="787298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A1A2-81D3-6846-9427-F808F49A2663}"/>
              </a:ext>
            </a:extLst>
          </p:cNvPr>
          <p:cNvSpPr>
            <a:spLocks noGrp="1"/>
          </p:cNvSpPr>
          <p:nvPr>
            <p:ph type="title"/>
          </p:nvPr>
        </p:nvSpPr>
        <p:spPr>
          <a:xfrm>
            <a:off x="654566" y="326370"/>
            <a:ext cx="4786472" cy="921834"/>
          </a:xfrm>
        </p:spPr>
        <p:txBody>
          <a:bodyPr/>
          <a:lstStyle/>
          <a:p>
            <a:r>
              <a:rPr lang="fi-FI"/>
              <a:t>Palveluohjain löytyy kuntien sivuilta</a:t>
            </a:r>
          </a:p>
        </p:txBody>
      </p:sp>
      <p:sp>
        <p:nvSpPr>
          <p:cNvPr id="3" name="Text Placeholder 2">
            <a:extLst>
              <a:ext uri="{FF2B5EF4-FFF2-40B4-BE49-F238E27FC236}">
                <a16:creationId xmlns:a16="http://schemas.microsoft.com/office/drawing/2014/main" id="{FDAE3009-B6AC-A247-8B05-C009B3810457}"/>
              </a:ext>
            </a:extLst>
          </p:cNvPr>
          <p:cNvSpPr>
            <a:spLocks noGrp="1"/>
          </p:cNvSpPr>
          <p:nvPr>
            <p:ph type="body" sz="quarter" idx="12"/>
          </p:nvPr>
        </p:nvSpPr>
        <p:spPr>
          <a:xfrm>
            <a:off x="654565" y="1384470"/>
            <a:ext cx="4455631" cy="3497312"/>
          </a:xfrm>
        </p:spPr>
        <p:txBody>
          <a:bodyPr vert="horz" lIns="0" tIns="0" rIns="0" bIns="0" rtlCol="0" anchor="t">
            <a:noAutofit/>
          </a:bodyPr>
          <a:lstStyle/>
          <a:p>
            <a:pPr marL="179705" indent="-179705"/>
            <a:r>
              <a:rPr lang="fi-FI" dirty="0"/>
              <a:t>Asiakas löytää palveluohjaimen kunnan sivuilta kunnan valitsemalla tavalla</a:t>
            </a:r>
          </a:p>
          <a:p>
            <a:pPr marL="539750" lvl="1" indent="-179705"/>
            <a:r>
              <a:rPr lang="fi-FI" dirty="0"/>
              <a:t>Tavallisena linkkinä</a:t>
            </a:r>
            <a:br>
              <a:rPr lang="fi-FI" dirty="0"/>
            </a:br>
            <a:r>
              <a:rPr lang="fi-FI" dirty="0"/>
              <a:t>tai valmiina elementtinä (ks. kuvat)</a:t>
            </a:r>
          </a:p>
          <a:p>
            <a:pPr marL="539750" lvl="1" indent="-179705"/>
            <a:r>
              <a:rPr lang="fi-FI" dirty="0"/>
              <a:t>Linkki / elementti ohjaa </a:t>
            </a:r>
            <a:r>
              <a:rPr lang="fi-FI" dirty="0" err="1"/>
              <a:t>palveluohjaaja.fi:n</a:t>
            </a:r>
            <a:endParaRPr lang="fi-FI" dirty="0"/>
          </a:p>
          <a:p>
            <a:pPr marL="179705" indent="-179705"/>
            <a:r>
              <a:rPr lang="fi-FI" dirty="0"/>
              <a:t>Palveluohjain voi tunnistaa miltä sivulta asiakas aloittaa keskustelun ja osaa ohjata oikeiden palveluiden äärelle</a:t>
            </a:r>
          </a:p>
          <a:p>
            <a:pPr marL="179705" indent="-179705"/>
            <a:r>
              <a:rPr lang="fi-FI" dirty="0"/>
              <a:t>Palveluohjaimen sijoittaminen kunnan sivuille ei vaadi suurta teknistä osaamista</a:t>
            </a:r>
          </a:p>
          <a:p>
            <a:pPr marL="179705" indent="-179705"/>
            <a:r>
              <a:rPr lang="fi-FI" dirty="0">
                <a:hlinkClick r:id="rId2"/>
              </a:rPr>
              <a:t>Tarkemmat ohjeet löytyvät palveluohjaaja.fi:stä</a:t>
            </a:r>
            <a:endParaRPr lang="fi-FI" dirty="0"/>
          </a:p>
        </p:txBody>
      </p:sp>
      <p:pic>
        <p:nvPicPr>
          <p:cNvPr id="6" name="Kuva 6" descr="Kuva, joka sisältää kohteen teksti&#10;&#10;Kuvaus luotu automaattisesti">
            <a:extLst>
              <a:ext uri="{FF2B5EF4-FFF2-40B4-BE49-F238E27FC236}">
                <a16:creationId xmlns:a16="http://schemas.microsoft.com/office/drawing/2014/main" id="{B828AEF6-2E4F-4C14-A93E-76BCF43DF429}"/>
              </a:ext>
            </a:extLst>
          </p:cNvPr>
          <p:cNvPicPr>
            <a:picLocks noGrp="1" noChangeAspect="1"/>
          </p:cNvPicPr>
          <p:nvPr>
            <p:ph type="pic" sz="quarter" idx="13"/>
          </p:nvPr>
        </p:nvPicPr>
        <p:blipFill rotWithShape="1">
          <a:blip r:embed="rId3"/>
          <a:srcRect t="32" b="32"/>
          <a:stretch/>
        </p:blipFill>
        <p:spPr>
          <a:xfrm>
            <a:off x="5537092" y="119261"/>
            <a:ext cx="3485662" cy="3403830"/>
          </a:xfrm>
        </p:spPr>
      </p:pic>
      <p:sp>
        <p:nvSpPr>
          <p:cNvPr id="8" name="Tekstiruutu 7">
            <a:extLst>
              <a:ext uri="{FF2B5EF4-FFF2-40B4-BE49-F238E27FC236}">
                <a16:creationId xmlns:a16="http://schemas.microsoft.com/office/drawing/2014/main" id="{516D12D7-6D6B-45A5-9F01-41DF945B8A48}"/>
              </a:ext>
            </a:extLst>
          </p:cNvPr>
          <p:cNvSpPr txBox="1"/>
          <p:nvPr/>
        </p:nvSpPr>
        <p:spPr>
          <a:xfrm>
            <a:off x="5471970" y="3602552"/>
            <a:ext cx="37350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i-FI" sz="1200" dirty="0">
                <a:cs typeface="Arial"/>
              </a:rPr>
              <a:t>Valmis elementti sijoittuu verkkosivun alanurkkaan</a:t>
            </a:r>
          </a:p>
        </p:txBody>
      </p:sp>
      <p:pic>
        <p:nvPicPr>
          <p:cNvPr id="7" name="Kuva 8" descr="Elementti, jossa on sulkunappi ja teksti &quot;Mitä etsit? Autan sinua löytämään oikean palvelun.&quot;">
            <a:extLst>
              <a:ext uri="{FF2B5EF4-FFF2-40B4-BE49-F238E27FC236}">
                <a16:creationId xmlns:a16="http://schemas.microsoft.com/office/drawing/2014/main" id="{7B1F6887-F455-4D0A-8E78-EC5CA0BC8D26}"/>
              </a:ext>
            </a:extLst>
          </p:cNvPr>
          <p:cNvPicPr>
            <a:picLocks noChangeAspect="1"/>
          </p:cNvPicPr>
          <p:nvPr/>
        </p:nvPicPr>
        <p:blipFill rotWithShape="1">
          <a:blip r:embed="rId4"/>
          <a:srcRect l="2883" t="16792" r="4860" b="28321"/>
          <a:stretch/>
        </p:blipFill>
        <p:spPr>
          <a:xfrm>
            <a:off x="5470525" y="4038407"/>
            <a:ext cx="3553405" cy="694429"/>
          </a:xfrm>
          <a:prstGeom prst="rect">
            <a:avLst/>
          </a:prstGeom>
        </p:spPr>
      </p:pic>
      <p:sp>
        <p:nvSpPr>
          <p:cNvPr id="9" name="Tekstiruutu 8">
            <a:extLst>
              <a:ext uri="{FF2B5EF4-FFF2-40B4-BE49-F238E27FC236}">
                <a16:creationId xmlns:a16="http://schemas.microsoft.com/office/drawing/2014/main" id="{3EBDD919-F657-4F5D-9A7D-C17A7C13B6CE}"/>
              </a:ext>
            </a:extLst>
          </p:cNvPr>
          <p:cNvSpPr txBox="1"/>
          <p:nvPr/>
        </p:nvSpPr>
        <p:spPr>
          <a:xfrm>
            <a:off x="5471969" y="4734490"/>
            <a:ext cx="37350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i-FI" sz="1200" dirty="0">
                <a:cs typeface="Arial"/>
              </a:rPr>
              <a:t>Elementti toimii linkkinä palveluohjaimeen</a:t>
            </a:r>
          </a:p>
        </p:txBody>
      </p:sp>
    </p:spTree>
    <p:extLst>
      <p:ext uri="{BB962C8B-B14F-4D97-AF65-F5344CB8AC3E}">
        <p14:creationId xmlns:p14="http://schemas.microsoft.com/office/powerpoint/2010/main" val="281628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a:t>Palveluohjaimen ylläpito</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78317" y="1257817"/>
            <a:ext cx="4874142" cy="3527938"/>
          </a:xfrm>
        </p:spPr>
        <p:txBody>
          <a:bodyPr vert="horz" lIns="0" tIns="45720" rIns="0" bIns="45720" rtlCol="0" anchor="t">
            <a:noAutofit/>
          </a:bodyPr>
          <a:lstStyle/>
          <a:p>
            <a:pPr marL="179070" indent="-179070"/>
            <a:r>
              <a:rPr lang="fi-FI" dirty="0"/>
              <a:t>Bottia ei tarvitse ylläpitää, vaan sen osaaminen päivittyy automaattisesti kun palvelutieto lisätään Suomi.fi-palvelutietovarantoon (PTV) </a:t>
            </a:r>
          </a:p>
          <a:p>
            <a:pPr marL="179070" indent="-179070"/>
            <a:r>
              <a:rPr lang="fi-FI" dirty="0"/>
              <a:t>Keskustelupolkuja ei tarvitse luoda ja ylläpitää botissa - kuntakohtaiset ohjeistukset voidaan kirjoittaa PTV:n palvelukuvauksiin</a:t>
            </a:r>
          </a:p>
          <a:p>
            <a:pPr marL="179070" indent="-179070"/>
            <a:r>
              <a:rPr lang="fi-FI" dirty="0"/>
              <a:t> Botti hakee PTV-tiedot kerran vuorokaudessa</a:t>
            </a:r>
          </a:p>
          <a:p>
            <a:pPr marL="179070" indent="-179070"/>
            <a:endParaRPr lang="fi-FI" dirty="0"/>
          </a:p>
          <a:p>
            <a:pPr marL="179070" indent="-179070"/>
            <a:endParaRPr lang="fi-FI" dirty="0"/>
          </a:p>
        </p:txBody>
      </p:sp>
      <p:grpSp>
        <p:nvGrpSpPr>
          <p:cNvPr id="10" name="Ryhmä 9" descr="PTV-tietokanta on kaiken tiedon pohja. Tieto siirtyy siitä Palveluohjaimeen" title="Tiedon siirtyminen PTV:stä Palveluohjaimeen">
            <a:extLst>
              <a:ext uri="{FF2B5EF4-FFF2-40B4-BE49-F238E27FC236}">
                <a16:creationId xmlns:a16="http://schemas.microsoft.com/office/drawing/2014/main" id="{951EC001-1899-415C-AE4D-0F5C4603C01D}"/>
              </a:ext>
            </a:extLst>
          </p:cNvPr>
          <p:cNvGrpSpPr/>
          <p:nvPr/>
        </p:nvGrpSpPr>
        <p:grpSpPr>
          <a:xfrm>
            <a:off x="5694211" y="1233104"/>
            <a:ext cx="3039147" cy="2488028"/>
            <a:chOff x="5694211" y="1233104"/>
            <a:chExt cx="3039147" cy="2488028"/>
          </a:xfrm>
        </p:grpSpPr>
        <p:pic>
          <p:nvPicPr>
            <p:cNvPr id="5" name="Graphic 4" descr="Open laptop device">
              <a:extLst>
                <a:ext uri="{FF2B5EF4-FFF2-40B4-BE49-F238E27FC236}">
                  <a16:creationId xmlns:a16="http://schemas.microsoft.com/office/drawing/2014/main" id="{FE7AB97A-BA3D-E94D-94A7-11E4F67697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94211" y="1233104"/>
              <a:ext cx="1115396" cy="790382"/>
            </a:xfrm>
            <a:prstGeom prst="rect">
              <a:avLst/>
            </a:prstGeom>
          </p:spPr>
        </p:pic>
        <p:sp>
          <p:nvSpPr>
            <p:cNvPr id="18" name="TextBox 17">
              <a:extLst>
                <a:ext uri="{FF2B5EF4-FFF2-40B4-BE49-F238E27FC236}">
                  <a16:creationId xmlns:a16="http://schemas.microsoft.com/office/drawing/2014/main" id="{B39D9E1D-1935-9E4C-B914-D3003A2A714E}"/>
                </a:ext>
              </a:extLst>
            </p:cNvPr>
            <p:cNvSpPr txBox="1"/>
            <p:nvPr/>
          </p:nvSpPr>
          <p:spPr>
            <a:xfrm>
              <a:off x="6985002" y="1395897"/>
              <a:ext cx="1399742" cy="338554"/>
            </a:xfrm>
            <a:prstGeom prst="rect">
              <a:avLst/>
            </a:prstGeom>
            <a:noFill/>
          </p:spPr>
          <p:txBody>
            <a:bodyPr wrap="none" lIns="91440" tIns="45720" rIns="91440" bIns="45720" rtlCol="0" anchor="t">
              <a:spAutoFit/>
            </a:bodyPr>
            <a:lstStyle/>
            <a:p>
              <a:r>
                <a:rPr lang="fi-FI" sz="1600"/>
                <a:t>Palveluohjain</a:t>
              </a:r>
              <a:endParaRPr lang="fi-FI" sz="1600">
                <a:cs typeface="Arial"/>
              </a:endParaRPr>
            </a:p>
          </p:txBody>
        </p:sp>
        <p:pic>
          <p:nvPicPr>
            <p:cNvPr id="17" name="Graphic 16" descr="Arrow Up outline">
              <a:extLst>
                <a:ext uri="{FF2B5EF4-FFF2-40B4-BE49-F238E27FC236}">
                  <a16:creationId xmlns:a16="http://schemas.microsoft.com/office/drawing/2014/main" id="{DD92AE06-6268-C04C-91FE-410EE7D7DF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4435" y="2120436"/>
              <a:ext cx="614750" cy="614750"/>
            </a:xfrm>
            <a:prstGeom prst="rect">
              <a:avLst/>
            </a:prstGeom>
          </p:spPr>
        </p:pic>
        <p:pic>
          <p:nvPicPr>
            <p:cNvPr id="7" name="Graphic 6" descr="Database outline">
              <a:extLst>
                <a:ext uri="{FF2B5EF4-FFF2-40B4-BE49-F238E27FC236}">
                  <a16:creationId xmlns:a16="http://schemas.microsoft.com/office/drawing/2014/main" id="{48951D5A-4827-534B-9E74-3EDE169C08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06966" y="2831684"/>
              <a:ext cx="889448" cy="889448"/>
            </a:xfrm>
            <a:prstGeom prst="rect">
              <a:avLst/>
            </a:prstGeom>
          </p:spPr>
        </p:pic>
        <p:sp>
          <p:nvSpPr>
            <p:cNvPr id="19" name="TextBox 18">
              <a:extLst>
                <a:ext uri="{FF2B5EF4-FFF2-40B4-BE49-F238E27FC236}">
                  <a16:creationId xmlns:a16="http://schemas.microsoft.com/office/drawing/2014/main" id="{0825FDCE-9213-A445-BD1A-044B1E3CFB85}"/>
                </a:ext>
              </a:extLst>
            </p:cNvPr>
            <p:cNvSpPr txBox="1"/>
            <p:nvPr/>
          </p:nvSpPr>
          <p:spPr>
            <a:xfrm>
              <a:off x="6750123" y="2984147"/>
              <a:ext cx="1983235" cy="584775"/>
            </a:xfrm>
            <a:prstGeom prst="rect">
              <a:avLst/>
            </a:prstGeom>
            <a:noFill/>
          </p:spPr>
          <p:txBody>
            <a:bodyPr wrap="none" lIns="91440" tIns="45720" rIns="91440" bIns="45720" rtlCol="0" anchor="t">
              <a:spAutoFit/>
            </a:bodyPr>
            <a:lstStyle/>
            <a:p>
              <a:pPr algn="ctr"/>
              <a:r>
                <a:rPr lang="fi-FI" sz="1600" b="1"/>
                <a:t>PTV-tietokanta</a:t>
              </a:r>
              <a:endParaRPr lang="fi-FI"/>
            </a:p>
            <a:p>
              <a:pPr algn="ctr"/>
              <a:r>
                <a:rPr lang="fi-FI" sz="1600"/>
                <a:t>Kaiken tiedon pohja</a:t>
              </a:r>
              <a:endParaRPr lang="fi-FI" sz="1600">
                <a:cs typeface="Arial"/>
              </a:endParaRPr>
            </a:p>
          </p:txBody>
        </p:sp>
      </p:grpSp>
    </p:spTree>
    <p:extLst>
      <p:ext uri="{BB962C8B-B14F-4D97-AF65-F5344CB8AC3E}">
        <p14:creationId xmlns:p14="http://schemas.microsoft.com/office/powerpoint/2010/main" val="51001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p:txBody>
          <a:bodyPr/>
          <a:lstStyle/>
          <a:p>
            <a:r>
              <a:rPr lang="fi-FI" dirty="0"/>
              <a:t>Kokeile palveluohjainta</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p:txBody>
          <a:bodyPr vert="horz" lIns="0" tIns="45720" rIns="0" bIns="45720" rtlCol="0" anchor="t">
            <a:noAutofit/>
          </a:bodyPr>
          <a:lstStyle/>
          <a:p>
            <a:pPr marL="342900" indent="-342900">
              <a:buFont typeface="+mj-lt"/>
              <a:buAutoNum type="arabicPeriod"/>
            </a:pPr>
            <a:r>
              <a:rPr lang="fi-FI"/>
              <a:t>Navigoi </a:t>
            </a:r>
            <a:r>
              <a:rPr lang="fi-FI">
                <a:hlinkClick r:id="rId3"/>
              </a:rPr>
              <a:t>osoitteeseen </a:t>
            </a:r>
            <a:r>
              <a:rPr lang="fi-FI">
                <a:hlinkClick r:id="rId4"/>
              </a:rPr>
              <a:t>www.palveluohjaaja.fi</a:t>
            </a:r>
            <a:endParaRPr lang="fi-FI"/>
          </a:p>
          <a:p>
            <a:pPr marL="342900" indent="-342900">
              <a:buFont typeface="+mj-lt"/>
              <a:buAutoNum type="arabicPeriod"/>
            </a:pPr>
            <a:r>
              <a:rPr lang="fi-FI"/>
              <a:t>Tutustu miten palveluohjain toimii</a:t>
            </a:r>
          </a:p>
          <a:p>
            <a:pPr marL="539750" lvl="1" indent="-179705"/>
            <a:r>
              <a:rPr lang="fi-FI"/>
              <a:t>Kerro vapaasti palveluohjaimelle mitä etsit.</a:t>
            </a:r>
          </a:p>
          <a:p>
            <a:pPr marL="899795" lvl="2" indent="-179705"/>
            <a:r>
              <a:rPr lang="fi-FI"/>
              <a:t>Esim. "Missä Turussa voi hiihtää?"</a:t>
            </a:r>
          </a:p>
          <a:p>
            <a:pPr marL="539750" lvl="1" indent="-179705"/>
            <a:r>
              <a:rPr lang="fi-FI"/>
              <a:t>Tutki ehdotettuja palveluita</a:t>
            </a:r>
          </a:p>
          <a:p>
            <a:pPr marL="342900" indent="-342900">
              <a:buFont typeface="+mj-lt"/>
              <a:buAutoNum type="arabicPeriod"/>
            </a:pPr>
            <a:r>
              <a:rPr lang="fi-FI"/>
              <a:t>Jos et löytänyt palvelua palveluohjaimesta, voi olla ettei sitä ole syötetty PTV:hen</a:t>
            </a:r>
          </a:p>
          <a:p>
            <a:pPr marL="702945" lvl="1" indent="-342900"/>
            <a:r>
              <a:rPr lang="fi-FI"/>
              <a:t>Tutki </a:t>
            </a:r>
            <a:r>
              <a:rPr lang="fi-FI">
                <a:hlinkClick r:id="rId5"/>
              </a:rPr>
              <a:t>Suomi.fi-haun</a:t>
            </a:r>
            <a:r>
              <a:rPr lang="fi-FI"/>
              <a:t> kautta onko palvelu PTV:ssä</a:t>
            </a:r>
          </a:p>
          <a:p>
            <a:pPr marL="702945" lvl="1" indent="-342900"/>
            <a:endParaRPr lang="fi-FI"/>
          </a:p>
          <a:p>
            <a:pPr marL="702945" lvl="1" indent="-342900"/>
            <a:endParaRPr lang="fi-FI"/>
          </a:p>
          <a:p>
            <a:pPr marL="0" indent="0">
              <a:buNone/>
            </a:pPr>
            <a:endParaRPr lang="fi-FI"/>
          </a:p>
        </p:txBody>
      </p:sp>
    </p:spTree>
    <p:extLst>
      <p:ext uri="{BB962C8B-B14F-4D97-AF65-F5344CB8AC3E}">
        <p14:creationId xmlns:p14="http://schemas.microsoft.com/office/powerpoint/2010/main" val="300697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521E28A-C952-4E38-80C2-FB6A22CA0146}"/>
              </a:ext>
            </a:extLst>
          </p:cNvPr>
          <p:cNvSpPr>
            <a:spLocks noGrp="1"/>
          </p:cNvSpPr>
          <p:nvPr>
            <p:ph type="ctrTitle"/>
          </p:nvPr>
        </p:nvSpPr>
        <p:spPr>
          <a:xfrm>
            <a:off x="659625" y="900004"/>
            <a:ext cx="7824751" cy="3343492"/>
          </a:xfrm>
        </p:spPr>
        <p:txBody>
          <a:bodyPr/>
          <a:lstStyle/>
          <a:p>
            <a:r>
              <a:rPr lang="fi-FI" dirty="0"/>
              <a:t>Palveluohjaimen</a:t>
            </a:r>
            <a:br>
              <a:rPr lang="fi-FI" dirty="0"/>
            </a:br>
            <a:r>
              <a:rPr lang="fi-FI" dirty="0"/>
              <a:t>hyödyt</a:t>
            </a:r>
          </a:p>
        </p:txBody>
      </p:sp>
    </p:spTree>
    <p:extLst>
      <p:ext uri="{BB962C8B-B14F-4D97-AF65-F5344CB8AC3E}">
        <p14:creationId xmlns:p14="http://schemas.microsoft.com/office/powerpoint/2010/main" val="299840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14A122-DE05-44AE-AC68-CDD34FF6F56E}"/>
              </a:ext>
            </a:extLst>
          </p:cNvPr>
          <p:cNvSpPr>
            <a:spLocks noGrp="1"/>
          </p:cNvSpPr>
          <p:nvPr>
            <p:ph type="title"/>
          </p:nvPr>
        </p:nvSpPr>
        <p:spPr>
          <a:xfrm>
            <a:off x="658841" y="359959"/>
            <a:ext cx="7826318" cy="536498"/>
          </a:xfrm>
        </p:spPr>
        <p:txBody>
          <a:bodyPr/>
          <a:lstStyle/>
          <a:p>
            <a:r>
              <a:rPr lang="fi-FI" dirty="0"/>
              <a:t>Auttaa oikean tiedon lähteelle</a:t>
            </a:r>
          </a:p>
        </p:txBody>
      </p:sp>
      <p:sp>
        <p:nvSpPr>
          <p:cNvPr id="3" name="Tekstin paikkamerkki 2">
            <a:extLst>
              <a:ext uri="{FF2B5EF4-FFF2-40B4-BE49-F238E27FC236}">
                <a16:creationId xmlns:a16="http://schemas.microsoft.com/office/drawing/2014/main" id="{6FA07076-FA7C-418E-AC45-28069630983B}"/>
              </a:ext>
            </a:extLst>
          </p:cNvPr>
          <p:cNvSpPr>
            <a:spLocks noGrp="1"/>
          </p:cNvSpPr>
          <p:nvPr>
            <p:ph type="body" idx="1"/>
          </p:nvPr>
        </p:nvSpPr>
        <p:spPr>
          <a:xfrm>
            <a:off x="659526" y="1087036"/>
            <a:ext cx="4448329" cy="4055514"/>
          </a:xfrm>
        </p:spPr>
        <p:txBody>
          <a:bodyPr vert="horz" lIns="0" tIns="45720" rIns="0" bIns="45720" rtlCol="0" anchor="t">
            <a:noAutofit/>
          </a:bodyPr>
          <a:lstStyle/>
          <a:p>
            <a:pPr marL="179070" indent="-179070"/>
            <a:r>
              <a:rPr lang="fi-FI" sz="1400" dirty="0"/>
              <a:t>Kunnan palvelut näyttäytyvät asiakkaalle epämääräisenä viidakkona.</a:t>
            </a:r>
          </a:p>
          <a:p>
            <a:pPr marL="179070" indent="-179070"/>
            <a:r>
              <a:rPr lang="fi-FI" sz="1400" dirty="0"/>
              <a:t>Palvelua etsitään palveluna, ei "kunnan palveluna", ei ole väliä tai ymmärrystä kuka palvelun tuottaa</a:t>
            </a:r>
          </a:p>
          <a:p>
            <a:pPr marL="179070" indent="-179070"/>
            <a:r>
              <a:rPr lang="fi-FI" sz="1400" dirty="0"/>
              <a:t>Tietoa palveluista etsitään Googlesta, palvelun omilta sivuilta, esim. koulun tai kirjaston sivuilta tai</a:t>
            </a:r>
            <a:br>
              <a:rPr lang="fi-FI" sz="1400" dirty="0"/>
            </a:br>
            <a:r>
              <a:rPr lang="fi-FI" sz="1400" dirty="0" err="1"/>
              <a:t>suomi.fi</a:t>
            </a:r>
            <a:r>
              <a:rPr lang="fi-FI" sz="1400" dirty="0"/>
              <a:t>-palvelusta</a:t>
            </a:r>
          </a:p>
          <a:p>
            <a:pPr marL="179070" indent="-179070"/>
            <a:r>
              <a:rPr lang="fi-FI" sz="1400" dirty="0"/>
              <a:t>Kokonaiskuva palvelutarjonnasta on pirstaleinen ja oikean palvelupolun alkuun on vaikea päästä kiinni.</a:t>
            </a:r>
          </a:p>
          <a:p>
            <a:pPr marL="179070" indent="-179070"/>
            <a:r>
              <a:rPr lang="fi-FI" sz="1400" dirty="0"/>
              <a:t>Kuntalaisella on tarve löytää palvelu riippumatta siitä kuka palvelun tuottaa. Palveluohjain tarjoilee oikean tiedon asiakkaalle ilman, että hänen tarvitsee itse tietää tarkkaan mitä etsii.</a:t>
            </a:r>
          </a:p>
        </p:txBody>
      </p:sp>
      <p:grpSp>
        <p:nvGrpSpPr>
          <p:cNvPr id="33" name="Ryhmä 32">
            <a:extLst>
              <a:ext uri="{FF2B5EF4-FFF2-40B4-BE49-F238E27FC236}">
                <a16:creationId xmlns:a16="http://schemas.microsoft.com/office/drawing/2014/main" id="{8FE081FB-6EC7-4DCF-B2EC-1A683D195007}"/>
              </a:ext>
              <a:ext uri="{C183D7F6-B498-43B3-948B-1728B52AA6E4}">
                <adec:decorative xmlns:adec="http://schemas.microsoft.com/office/drawing/2017/decorative" val="1"/>
              </a:ext>
            </a:extLst>
          </p:cNvPr>
          <p:cNvGrpSpPr/>
          <p:nvPr/>
        </p:nvGrpSpPr>
        <p:grpSpPr>
          <a:xfrm>
            <a:off x="7221998" y="3016250"/>
            <a:ext cx="1638300" cy="1877973"/>
            <a:chOff x="7012448" y="2778125"/>
            <a:chExt cx="1638300" cy="1877973"/>
          </a:xfrm>
        </p:grpSpPr>
        <p:pic>
          <p:nvPicPr>
            <p:cNvPr id="9" name="Graphic 8" descr="Man carrying laptop">
              <a:extLst>
                <a:ext uri="{FF2B5EF4-FFF2-40B4-BE49-F238E27FC236}">
                  <a16:creationId xmlns:a16="http://schemas.microsoft.com/office/drawing/2014/main" id="{583FF849-0550-124F-9391-7E95F12112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2448" y="3424198"/>
              <a:ext cx="1638300" cy="1231900"/>
            </a:xfrm>
            <a:prstGeom prst="rect">
              <a:avLst/>
            </a:prstGeom>
          </p:spPr>
        </p:pic>
        <p:pic>
          <p:nvPicPr>
            <p:cNvPr id="12" name="Kuva 13" descr="Mies ja rastat">
              <a:extLst>
                <a:ext uri="{FF2B5EF4-FFF2-40B4-BE49-F238E27FC236}">
                  <a16:creationId xmlns:a16="http://schemas.microsoft.com/office/drawing/2014/main" id="{213B8285-0966-4FB0-89CD-8A1FFA8ECA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46950" y="2778125"/>
              <a:ext cx="781050" cy="781050"/>
            </a:xfrm>
            <a:prstGeom prst="rect">
              <a:avLst/>
            </a:prstGeom>
          </p:spPr>
        </p:pic>
        <p:pic>
          <p:nvPicPr>
            <p:cNvPr id="8" name="Kuva 9" descr="Hämmentynyt">
              <a:extLst>
                <a:ext uri="{FF2B5EF4-FFF2-40B4-BE49-F238E27FC236}">
                  <a16:creationId xmlns:a16="http://schemas.microsoft.com/office/drawing/2014/main" id="{955FECBD-B51C-488D-88F6-CED8290BC7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86675" y="3124200"/>
              <a:ext cx="304800" cy="381000"/>
            </a:xfrm>
            <a:prstGeom prst="rect">
              <a:avLst/>
            </a:prstGeom>
          </p:spPr>
        </p:pic>
      </p:grpSp>
      <p:grpSp>
        <p:nvGrpSpPr>
          <p:cNvPr id="17" name="Group 16" descr="Kuntalaisen ajatuskupla">
            <a:extLst>
              <a:ext uri="{FF2B5EF4-FFF2-40B4-BE49-F238E27FC236}">
                <a16:creationId xmlns:a16="http://schemas.microsoft.com/office/drawing/2014/main" id="{706C10BA-619C-9846-A1A0-6AEBBECFEF24}"/>
              </a:ext>
            </a:extLst>
          </p:cNvPr>
          <p:cNvGrpSpPr/>
          <p:nvPr/>
        </p:nvGrpSpPr>
        <p:grpSpPr>
          <a:xfrm>
            <a:off x="6275388" y="545787"/>
            <a:ext cx="3078376" cy="2446338"/>
            <a:chOff x="6275388" y="545787"/>
            <a:chExt cx="3078376" cy="2446338"/>
          </a:xfrm>
        </p:grpSpPr>
        <p:pic>
          <p:nvPicPr>
            <p:cNvPr id="13" name="Graphic 12">
              <a:extLst>
                <a:ext uri="{FF2B5EF4-FFF2-40B4-BE49-F238E27FC236}">
                  <a16:creationId xmlns:a16="http://schemas.microsoft.com/office/drawing/2014/main" id="{8BC71643-0223-154D-8602-A320129230D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75388" y="545787"/>
              <a:ext cx="2898774" cy="2446338"/>
            </a:xfrm>
            <a:prstGeom prst="rect">
              <a:avLst/>
            </a:prstGeom>
          </p:spPr>
        </p:pic>
        <p:sp>
          <p:nvSpPr>
            <p:cNvPr id="16" name="TextBox 15">
              <a:extLst>
                <a:ext uri="{FF2B5EF4-FFF2-40B4-BE49-F238E27FC236}">
                  <a16:creationId xmlns:a16="http://schemas.microsoft.com/office/drawing/2014/main" id="{C15F0F8E-2424-8244-9768-C35F23265EF1}"/>
                </a:ext>
              </a:extLst>
            </p:cNvPr>
            <p:cNvSpPr txBox="1"/>
            <p:nvPr/>
          </p:nvSpPr>
          <p:spPr>
            <a:xfrm>
              <a:off x="7334037" y="1769424"/>
              <a:ext cx="2019727" cy="461665"/>
            </a:xfrm>
            <a:prstGeom prst="rect">
              <a:avLst/>
            </a:prstGeom>
            <a:noFill/>
          </p:spPr>
          <p:txBody>
            <a:bodyPr wrap="square" lIns="91440" tIns="45720" rIns="91440" bIns="45720" rtlCol="0" anchor="t">
              <a:spAutoFit/>
            </a:bodyPr>
            <a:lstStyle/>
            <a:p>
              <a:r>
                <a:rPr lang="fi-FI" sz="1200" dirty="0"/>
                <a:t>Voinko hoitaa asiani</a:t>
              </a:r>
              <a:endParaRPr lang="fi-FI" dirty="0">
                <a:cs typeface="Arial"/>
              </a:endParaRPr>
            </a:p>
            <a:p>
              <a:r>
                <a:rPr lang="fi-FI" sz="1200" dirty="0"/>
                <a:t>sähköisesti?</a:t>
              </a:r>
              <a:endParaRPr lang="fi-FI" dirty="0">
                <a:cs typeface="Arial"/>
              </a:endParaRPr>
            </a:p>
          </p:txBody>
        </p:sp>
        <p:sp>
          <p:nvSpPr>
            <p:cNvPr id="25" name="TextBox 15">
              <a:extLst>
                <a:ext uri="{FF2B5EF4-FFF2-40B4-BE49-F238E27FC236}">
                  <a16:creationId xmlns:a16="http://schemas.microsoft.com/office/drawing/2014/main" id="{FFC7BD1F-AEB8-4701-8C97-A42D62EBE0B2}"/>
                </a:ext>
              </a:extLst>
            </p:cNvPr>
            <p:cNvSpPr txBox="1"/>
            <p:nvPr/>
          </p:nvSpPr>
          <p:spPr>
            <a:xfrm>
              <a:off x="6676811" y="1436048"/>
              <a:ext cx="2553127" cy="276999"/>
            </a:xfrm>
            <a:prstGeom prst="rect">
              <a:avLst/>
            </a:prstGeom>
            <a:noFill/>
          </p:spPr>
          <p:txBody>
            <a:bodyPr wrap="square" lIns="91440" tIns="45720" rIns="91440" bIns="45720" rtlCol="0" anchor="t">
              <a:spAutoFit/>
            </a:bodyPr>
            <a:lstStyle/>
            <a:p>
              <a:pPr algn="ctr"/>
              <a:r>
                <a:rPr lang="fi-FI" sz="1200" dirty="0"/>
                <a:t>Kuka minua osaa auttaa?</a:t>
              </a:r>
              <a:endParaRPr lang="fi-FI" dirty="0"/>
            </a:p>
          </p:txBody>
        </p:sp>
        <p:sp>
          <p:nvSpPr>
            <p:cNvPr id="20" name="TextBox 15">
              <a:extLst>
                <a:ext uri="{FF2B5EF4-FFF2-40B4-BE49-F238E27FC236}">
                  <a16:creationId xmlns:a16="http://schemas.microsoft.com/office/drawing/2014/main" id="{D7F2AF42-A5D2-41BB-87A7-CBA9E732C26B}"/>
                </a:ext>
              </a:extLst>
            </p:cNvPr>
            <p:cNvSpPr txBox="1"/>
            <p:nvPr/>
          </p:nvSpPr>
          <p:spPr>
            <a:xfrm>
              <a:off x="6832519" y="935420"/>
              <a:ext cx="1527774" cy="461665"/>
            </a:xfrm>
            <a:prstGeom prst="rect">
              <a:avLst/>
            </a:prstGeom>
            <a:noFill/>
          </p:spPr>
          <p:txBody>
            <a:bodyPr wrap="square" lIns="91440" tIns="45720" rIns="91440" bIns="45720" rtlCol="0" anchor="t">
              <a:spAutoFit/>
            </a:bodyPr>
            <a:lstStyle/>
            <a:p>
              <a:pPr algn="ctr"/>
              <a:r>
                <a:rPr lang="fi-FI" sz="1200" dirty="0"/>
                <a:t>Missä on lähin urheilukenttä?</a:t>
              </a:r>
              <a:endParaRPr lang="fi-FI" dirty="0">
                <a:cs typeface="Arial"/>
              </a:endParaRPr>
            </a:p>
          </p:txBody>
        </p:sp>
      </p:grpSp>
      <p:grpSp>
        <p:nvGrpSpPr>
          <p:cNvPr id="4" name="Ryhmä 3">
            <a:extLst>
              <a:ext uri="{FF2B5EF4-FFF2-40B4-BE49-F238E27FC236}">
                <a16:creationId xmlns:a16="http://schemas.microsoft.com/office/drawing/2014/main" id="{6941A38A-C4DA-4538-9168-29D8E373D546}"/>
              </a:ext>
              <a:ext uri="{C183D7F6-B498-43B3-948B-1728B52AA6E4}">
                <adec:decorative xmlns:adec="http://schemas.microsoft.com/office/drawing/2017/decorative" val="1"/>
              </a:ext>
            </a:extLst>
          </p:cNvPr>
          <p:cNvGrpSpPr/>
          <p:nvPr/>
        </p:nvGrpSpPr>
        <p:grpSpPr>
          <a:xfrm>
            <a:off x="5156201" y="1393511"/>
            <a:ext cx="2393949" cy="1955801"/>
            <a:chOff x="5156201" y="1393511"/>
            <a:chExt cx="2393949" cy="1955801"/>
          </a:xfrm>
        </p:grpSpPr>
        <p:pic>
          <p:nvPicPr>
            <p:cNvPr id="34" name="Graphic 12" descr="Kuntalaisen ajatuskupla">
              <a:extLst>
                <a:ext uri="{FF2B5EF4-FFF2-40B4-BE49-F238E27FC236}">
                  <a16:creationId xmlns:a16="http://schemas.microsoft.com/office/drawing/2014/main" id="{226BF2B8-FB3A-4EAC-9926-30AE37AF0E84}"/>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flipH="1">
              <a:off x="5156201" y="1393511"/>
              <a:ext cx="2393949" cy="1955801"/>
            </a:xfrm>
            <a:prstGeom prst="rect">
              <a:avLst/>
            </a:prstGeom>
          </p:spPr>
        </p:pic>
        <p:sp>
          <p:nvSpPr>
            <p:cNvPr id="22" name="TextBox 15">
              <a:extLst>
                <a:ext uri="{FF2B5EF4-FFF2-40B4-BE49-F238E27FC236}">
                  <a16:creationId xmlns:a16="http://schemas.microsoft.com/office/drawing/2014/main" id="{9D78799B-BF03-460A-B8B4-8F23870B78CE}"/>
                </a:ext>
              </a:extLst>
            </p:cNvPr>
            <p:cNvSpPr txBox="1"/>
            <p:nvPr/>
          </p:nvSpPr>
          <p:spPr>
            <a:xfrm>
              <a:off x="5650902" y="1946640"/>
              <a:ext cx="1268282" cy="646331"/>
            </a:xfrm>
            <a:prstGeom prst="rect">
              <a:avLst/>
            </a:prstGeom>
            <a:noFill/>
          </p:spPr>
          <p:txBody>
            <a:bodyPr wrap="square" lIns="91440" tIns="45720" rIns="91440" bIns="45720" rtlCol="0" anchor="t">
              <a:spAutoFit/>
            </a:bodyPr>
            <a:lstStyle/>
            <a:p>
              <a:pPr algn="ctr"/>
              <a:r>
                <a:rPr lang="fi-FI" sz="1200" dirty="0">
                  <a:cs typeface="Arial"/>
                </a:rPr>
                <a:t>Onkohan kirjasto tänään auki?</a:t>
              </a:r>
            </a:p>
          </p:txBody>
        </p:sp>
      </p:grpSp>
      <p:grpSp>
        <p:nvGrpSpPr>
          <p:cNvPr id="14" name="Ryhmä 13">
            <a:extLst>
              <a:ext uri="{FF2B5EF4-FFF2-40B4-BE49-F238E27FC236}">
                <a16:creationId xmlns:a16="http://schemas.microsoft.com/office/drawing/2014/main" id="{3A55F4C0-19BC-4A9C-A368-3472A513CC6E}"/>
              </a:ext>
              <a:ext uri="{C183D7F6-B498-43B3-948B-1728B52AA6E4}">
                <adec:decorative xmlns:adec="http://schemas.microsoft.com/office/drawing/2017/decorative" val="1"/>
              </a:ext>
            </a:extLst>
          </p:cNvPr>
          <p:cNvGrpSpPr/>
          <p:nvPr/>
        </p:nvGrpSpPr>
        <p:grpSpPr>
          <a:xfrm>
            <a:off x="5951998" y="3049587"/>
            <a:ext cx="1270000" cy="1831936"/>
            <a:chOff x="5951998" y="3049587"/>
            <a:chExt cx="1270000" cy="1831936"/>
          </a:xfrm>
        </p:grpSpPr>
        <p:grpSp>
          <p:nvGrpSpPr>
            <p:cNvPr id="32" name="Ryhmä 31">
              <a:extLst>
                <a:ext uri="{FF2B5EF4-FFF2-40B4-BE49-F238E27FC236}">
                  <a16:creationId xmlns:a16="http://schemas.microsoft.com/office/drawing/2014/main" id="{845B7743-AAB9-4F24-B14D-F5DFE3E997B1}"/>
                </a:ext>
              </a:extLst>
            </p:cNvPr>
            <p:cNvGrpSpPr/>
            <p:nvPr/>
          </p:nvGrpSpPr>
          <p:grpSpPr>
            <a:xfrm>
              <a:off x="5951998" y="3049587"/>
              <a:ext cx="1270000" cy="1831936"/>
              <a:chOff x="5742448" y="2811462"/>
              <a:chExt cx="1270000" cy="1831936"/>
            </a:xfrm>
          </p:grpSpPr>
          <p:pic>
            <p:nvPicPr>
              <p:cNvPr id="5" name="Graphic 4" descr="Boy holding a phone">
                <a:extLst>
                  <a:ext uri="{FF2B5EF4-FFF2-40B4-BE49-F238E27FC236}">
                    <a16:creationId xmlns:a16="http://schemas.microsoft.com/office/drawing/2014/main" id="{9BF3AFF1-5970-644E-A2DE-63A3752F2DB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flipH="1">
                <a:off x="5742448" y="3424198"/>
                <a:ext cx="1270000" cy="1219200"/>
              </a:xfrm>
              <a:prstGeom prst="rect">
                <a:avLst/>
              </a:prstGeom>
            </p:spPr>
          </p:pic>
          <p:pic>
            <p:nvPicPr>
              <p:cNvPr id="10" name="Kuva 11" descr="Puhelintaan selaava ihminen">
                <a:extLst>
                  <a:ext uri="{FF2B5EF4-FFF2-40B4-BE49-F238E27FC236}">
                    <a16:creationId xmlns:a16="http://schemas.microsoft.com/office/drawing/2014/main" id="{D312EA35-EBF8-4054-BD24-353AD9B9E14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21240000" flipH="1">
                <a:off x="5988050" y="2811462"/>
                <a:ext cx="781050" cy="885825"/>
              </a:xfrm>
              <a:prstGeom prst="rect">
                <a:avLst/>
              </a:prstGeom>
            </p:spPr>
          </p:pic>
        </p:grpSp>
        <p:pic>
          <p:nvPicPr>
            <p:cNvPr id="11" name="Kuva 13" descr="Tyyni kasvot">
              <a:extLst>
                <a:ext uri="{FF2B5EF4-FFF2-40B4-BE49-F238E27FC236}">
                  <a16:creationId xmlns:a16="http://schemas.microsoft.com/office/drawing/2014/main" id="{67651B3D-8ECA-4A8F-9D8E-EC2848D26C5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480000" flipH="1">
              <a:off x="6256082" y="3402023"/>
              <a:ext cx="341349" cy="350874"/>
            </a:xfrm>
            <a:prstGeom prst="rect">
              <a:avLst/>
            </a:prstGeom>
          </p:spPr>
        </p:pic>
      </p:grpSp>
    </p:spTree>
    <p:extLst>
      <p:ext uri="{BB962C8B-B14F-4D97-AF65-F5344CB8AC3E}">
        <p14:creationId xmlns:p14="http://schemas.microsoft.com/office/powerpoint/2010/main" val="2447009181"/>
      </p:ext>
    </p:extLst>
  </p:cSld>
  <p:clrMapOvr>
    <a:masterClrMapping/>
  </p:clrMapOvr>
</p:sld>
</file>

<file path=ppt/theme/theme1.xml><?xml version="1.0" encoding="utf-8"?>
<a:theme xmlns:a="http://schemas.openxmlformats.org/drawingml/2006/main" name="Turun kaupunki perustyyli">
  <a:themeElements>
    <a:clrScheme name="Turun kaupunki">
      <a:dk1>
        <a:sysClr val="windowText" lastClr="000000"/>
      </a:dk1>
      <a:lt1>
        <a:sysClr val="window" lastClr="FFFFFF"/>
      </a:lt1>
      <a:dk2>
        <a:srgbClr val="0062AE"/>
      </a:dk2>
      <a:lt2>
        <a:srgbClr val="CDCBBD"/>
      </a:lt2>
      <a:accent1>
        <a:srgbClr val="009BD8"/>
      </a:accent1>
      <a:accent2>
        <a:srgbClr val="CE4B16"/>
      </a:accent2>
      <a:accent3>
        <a:srgbClr val="00855F"/>
      </a:accent3>
      <a:accent4>
        <a:srgbClr val="E50064"/>
      </a:accent4>
      <a:accent5>
        <a:srgbClr val="3CA29A"/>
      </a:accent5>
      <a:accent6>
        <a:srgbClr val="FFD239"/>
      </a:accent6>
      <a:hlink>
        <a:srgbClr val="0062AE"/>
      </a:hlink>
      <a:folHlink>
        <a:srgbClr val="535353"/>
      </a:folHlink>
    </a:clrScheme>
    <a:fontScheme name="Turun kaupunk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URUN_PPT_POHJA_16-9_FI_2021" id="{878F35D0-A915-4E86-A00B-D55362D94209}" vid="{3DC63F2B-1DDA-49AA-A6C0-C83102638902}"/>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6A9D3E947B4C3D4292005A5D3BAE4D3C" ma:contentTypeVersion="17" ma:contentTypeDescription="Luo uusi asiakirja." ma:contentTypeScope="" ma:versionID="527fe94b104a63788e9a9ceba35f1cfb">
  <xsd:schema xmlns:xsd="http://www.w3.org/2001/XMLSchema" xmlns:xs="http://www.w3.org/2001/XMLSchema" xmlns:p="http://schemas.microsoft.com/office/2006/metadata/properties" xmlns:ns1="http://schemas.microsoft.com/sharepoint/v3" xmlns:ns2="b51b029e-7687-4824-8a82-46a9cd3acc97" xmlns:ns3="e7cec6d4-5c21-44be-9e72-6358b36a74ba" xmlns:ns4="cd8e1b10-1da4-4949-a988-619bffbdd903" targetNamespace="http://schemas.microsoft.com/office/2006/metadata/properties" ma:root="true" ma:fieldsID="f0929de3a121c7fb613eace5f490d95d" ns1:_="" ns2:_="" ns3:_="" ns4:_="">
    <xsd:import namespace="http://schemas.microsoft.com/sharepoint/v3"/>
    <xsd:import namespace="b51b029e-7687-4824-8a82-46a9cd3acc97"/>
    <xsd:import namespace="e7cec6d4-5c21-44be-9e72-6358b36a74ba"/>
    <xsd:import namespace="cd8e1b10-1da4-4949-a988-619bffbdd903"/>
    <xsd:element name="properties">
      <xsd:complexType>
        <xsd:sequence>
          <xsd:element name="documentManagement">
            <xsd:complexType>
              <xsd:all>
                <xsd:element ref="ns1:PublishingStartDate" minOccurs="0"/>
                <xsd:element ref="ns1:PublishingExpirationDate" minOccurs="0"/>
                <xsd:element ref="ns2:dt_keywordTaxHTField0" minOccurs="0"/>
                <xsd:element ref="ns3:TaxCatchAll" minOccurs="0"/>
                <xsd:element ref="ns2:dt_businesssectorTaxHTField0" minOccurs="0"/>
                <xsd:element ref="ns2:dt_officeTaxHTField0" minOccurs="0"/>
                <xsd:element ref="ns2:dt_unitTaxHTField0" minOccurs="0"/>
                <xsd:element ref="ns2:dt_matrixTaxHTField0" minOccurs="0"/>
                <xsd:element ref="ns2:dt_categoryTaxHTField0" minOccurs="0"/>
                <xsd:element ref="ns4:dt_roleTaxHTField0" minOccurs="0"/>
                <xsd:element ref="ns2:dt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Ajoituksen alkamispäivämäärä" ma:description="Ajoituksen alkamispäivämäärä on julkaisuominaisuuden luoma sivustosarake. Sillä määritetään päivämäärä ja kellonaika, jolloin vierailijat näkevät sivuston ensimmäisen kerran." ma:hidden="true" ma:internalName="PublishingStartDate">
      <xsd:simpleType>
        <xsd:restriction base="dms:Unknown"/>
      </xsd:simpleType>
    </xsd:element>
    <xsd:element name="PublishingExpirationDate" ma:index="9" nillable="true" ma:displayName="Ajoituksen päättymispäivämäärä" ma:description="Ajoituksen päättymispäivämäärä on julkaisuominaisuuden luoma sivustosarake. Sillä määritetään päivämäärä ja kellonaika, jolloin vierailijat eivät enää näe tätä sivustoa."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51b029e-7687-4824-8a82-46a9cd3acc97" elementFormDefault="qualified">
    <xsd:import namespace="http://schemas.microsoft.com/office/2006/documentManagement/types"/>
    <xsd:import namespace="http://schemas.microsoft.com/office/infopath/2007/PartnerControls"/>
    <xsd:element name="dt_keywordTaxHTField0" ma:index="11" nillable="true" ma:taxonomy="true" ma:internalName="dt_keywordTaxHTField0" ma:taxonomyFieldName="dt_keyword" ma:displayName="Asiasanat" ma:default="" ma:fieldId="{ae61b415-0d4b-43c5-9b4a-3aab6e5de703}" ma:taxonomyMulti="true" ma:sspId="4ad95244-ab75-484d-a97f-7dc1c7b93990" ma:termSetId="ad7554c3-c0b5-433b-8543-815fe937ec55" ma:anchorId="00000000-0000-0000-0000-000000000000" ma:open="true" ma:isKeyword="false">
      <xsd:complexType>
        <xsd:sequence>
          <xsd:element ref="pc:Terms" minOccurs="0" maxOccurs="1"/>
        </xsd:sequence>
      </xsd:complexType>
    </xsd:element>
    <xsd:element name="dt_businesssectorTaxHTField0" ma:index="14" nillable="true" ma:taxonomy="true" ma:internalName="dt_businesssectorTaxHTField0" ma:taxonomyFieldName="dt_businesssector" ma:displayName="Toimiala" ma:fieldId="{c4bcfa54-bc37-4a3a-8f41-0a3a73e3f94e}" ma:taxonomyMulti="true" ma:sspId="4ad95244-ab75-484d-a97f-7dc1c7b93990" ma:termSetId="deeea6a9-d6a4-40dc-adde-dfb750ceb453" ma:anchorId="00000000-0000-0000-0000-000000000000" ma:open="false" ma:isKeyword="false">
      <xsd:complexType>
        <xsd:sequence>
          <xsd:element ref="pc:Terms" minOccurs="0" maxOccurs="1"/>
        </xsd:sequence>
      </xsd:complexType>
    </xsd:element>
    <xsd:element name="dt_officeTaxHTField0" ma:index="16" nillable="true" ma:taxonomy="true" ma:internalName="dt_officeTaxHTField0" ma:taxonomyFieldName="dt_office" ma:displayName="Toimipaikka" ma:fieldId="{22ea2808-58be-4e30-9e75-9e09dcccfdf2}" ma:taxonomyMulti="true" ma:sspId="4ad95244-ab75-484d-a97f-7dc1c7b93990" ma:termSetId="ba35fee5-892f-4de3-b874-868f206c6b78" ma:anchorId="00000000-0000-0000-0000-000000000000" ma:open="false" ma:isKeyword="false">
      <xsd:complexType>
        <xsd:sequence>
          <xsd:element ref="pc:Terms" minOccurs="0" maxOccurs="1"/>
        </xsd:sequence>
      </xsd:complexType>
    </xsd:element>
    <xsd:element name="dt_unitTaxHTField0" ma:index="18" nillable="true" ma:taxonomy="true" ma:internalName="dt_unitTaxHTField0" ma:taxonomyFieldName="dt_unit" ma:displayName="Yksikkö" ma:default="" ma:fieldId="{3c767428-ab63-46f1-b5a8-9079a9d27904}" ma:taxonomyMulti="true" ma:sspId="4ad95244-ab75-484d-a97f-7dc1c7b93990" ma:termSetId="b29a7ebe-0c37-4851-8b77-fe01bbee773d" ma:anchorId="00000000-0000-0000-0000-000000000000" ma:open="false" ma:isKeyword="false">
      <xsd:complexType>
        <xsd:sequence>
          <xsd:element ref="pc:Terms" minOccurs="0" maxOccurs="1"/>
        </xsd:sequence>
      </xsd:complexType>
    </xsd:element>
    <xsd:element name="dt_matrixTaxHTField0" ma:index="20" nillable="true" ma:taxonomy="true" ma:internalName="dt_matrixTaxHTField0" ma:taxonomyFieldName="dt_matrix" ma:displayName="Matriisi" ma:fieldId="{4ecda9b2-ee59-41f6-85c2-f742d4a690b9}" ma:taxonomyMulti="true" ma:sspId="4ad95244-ab75-484d-a97f-7dc1c7b93990" ma:termSetId="6580638b-5f7e-4fae-8b30-851a43c8f5ac" ma:anchorId="00000000-0000-0000-0000-000000000000" ma:open="false" ma:isKeyword="false">
      <xsd:complexType>
        <xsd:sequence>
          <xsd:element ref="pc:Terms" minOccurs="0" maxOccurs="1"/>
        </xsd:sequence>
      </xsd:complexType>
    </xsd:element>
    <xsd:element name="dt_categoryTaxHTField0" ma:index="22" nillable="true" ma:taxonomy="true" ma:internalName="dt_categoryTaxHTField0" ma:taxonomyFieldName="dt_category" ma:displayName="Luokka (dt)" ma:fieldId="{0eb5ab05-7fc0-48b2-8b94-9af7d5c333b9}" ma:taxonomyMulti="true" ma:sspId="4ad95244-ab75-484d-a97f-7dc1c7b93990" ma:termSetId="332d5473-e2ea-40e5-b7b4-51e2a1ab285d" ma:anchorId="00000000-0000-0000-0000-000000000000" ma:open="false" ma:isKeyword="false">
      <xsd:complexType>
        <xsd:sequence>
          <xsd:element ref="pc:Terms" minOccurs="0" maxOccurs="1"/>
        </xsd:sequence>
      </xsd:complexType>
    </xsd:element>
    <xsd:element name="dt_description" ma:index="25" nillable="true" ma:displayName="Kuvaus (dt)" ma:description="" ma:internalName="dt_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ec6d4-5c21-44be-9e72-6358b36a74ba"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697286-811e-46e2-ae32-24868f0d87b6}" ma:internalName="TaxCatchAll" ma:showField="CatchAllData" ma:web="605058b1-af69-4937-9790-dc767168e3f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8e1b10-1da4-4949-a988-619bffbdd903" elementFormDefault="qualified">
    <xsd:import namespace="http://schemas.microsoft.com/office/2006/documentManagement/types"/>
    <xsd:import namespace="http://schemas.microsoft.com/office/infopath/2007/PartnerControls"/>
    <xsd:element name="dt_roleTaxHTField0" ma:index="24" nillable="true" ma:taxonomy="true" ma:internalName="dt_roleTaxHTField0" ma:taxonomyFieldName="dt_role" ma:displayName="Käyttäjärooli" ma:default="" ma:fieldId="{5c6e714e-f0ca-4844-ace0-5a258a5328c5}" ma:taxonomyMulti="true" ma:sspId="4ad95244-ab75-484d-a97f-7dc1c7b93990" ma:termSetId="b09dccee-2694-4272-aa54-c684084bb40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7cec6d4-5c21-44be-9e72-6358b36a74ba"/>
    <dt_matrixTaxHTField0 xmlns="b51b029e-7687-4824-8a82-46a9cd3acc97">
      <Terms xmlns="http://schemas.microsoft.com/office/infopath/2007/PartnerControls"/>
    </dt_matrixTaxHTField0>
    <dt_businesssectorTaxHTField0 xmlns="b51b029e-7687-4824-8a82-46a9cd3acc97">
      <Terms xmlns="http://schemas.microsoft.com/office/infopath/2007/PartnerControls"/>
    </dt_businesssectorTaxHTField0>
    <dt_unitTaxHTField0 xmlns="b51b029e-7687-4824-8a82-46a9cd3acc97">
      <Terms xmlns="http://schemas.microsoft.com/office/infopath/2007/PartnerControls"/>
    </dt_unitTaxHTField0>
    <dt_categoryTaxHTField0 xmlns="b51b029e-7687-4824-8a82-46a9cd3acc97">
      <Terms xmlns="http://schemas.microsoft.com/office/infopath/2007/PartnerControls"/>
    </dt_categoryTaxHTField0>
    <dt_roleTaxHTField0 xmlns="cd8e1b10-1da4-4949-a988-619bffbdd903">
      <Terms xmlns="http://schemas.microsoft.com/office/infopath/2007/PartnerControls"/>
    </dt_roleTaxHTField0>
    <dt_description xmlns="b51b029e-7687-4824-8a82-46a9cd3acc97" xsi:nil="true"/>
    <PublishingExpirationDate xmlns="http://schemas.microsoft.com/sharepoint/v3" xsi:nil="true"/>
    <dt_officeTaxHTField0 xmlns="b51b029e-7687-4824-8a82-46a9cd3acc97">
      <Terms xmlns="http://schemas.microsoft.com/office/infopath/2007/PartnerControls"/>
    </dt_officeTaxHTField0>
    <PublishingStartDate xmlns="http://schemas.microsoft.com/sharepoint/v3" xsi:nil="true"/>
    <dt_keywordTaxHTField0 xmlns="b51b029e-7687-4824-8a82-46a9cd3acc97">
      <Terms xmlns="http://schemas.microsoft.com/office/infopath/2007/PartnerControls"/>
    </dt_keyword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17CBC8-954C-49BC-8B0D-D89BA34B0A9F}">
  <ds:schemaRefs>
    <ds:schemaRef ds:uri="b51b029e-7687-4824-8a82-46a9cd3acc97"/>
    <ds:schemaRef ds:uri="cd8e1b10-1da4-4949-a988-619bffbdd903"/>
    <ds:schemaRef ds:uri="e7cec6d4-5c21-44be-9e72-6358b36a74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930E45-4219-4191-B47D-7A46637DD451}">
  <ds:schemaRefs>
    <ds:schemaRef ds:uri="901652f1-3ce5-4df2-acbd-043a7a05deb7"/>
    <ds:schemaRef ds:uri="b51b029e-7687-4824-8a82-46a9cd3acc97"/>
    <ds:schemaRef ds:uri="cd8e1b10-1da4-4949-a988-619bffbdd903"/>
    <ds:schemaRef ds:uri="cfd81b94-b996-4804-bc38-92eb5c7d3823"/>
    <ds:schemaRef ds:uri="e7cec6d4-5c21-44be-9e72-6358b36a74b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A1BEEA7-9FE3-4AF7-9243-C46B5DE08E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TotalTime>
  <Words>1276</Words>
  <Application>Microsoft Macintosh PowerPoint</Application>
  <PresentationFormat>On-screen Show (16:9)</PresentationFormat>
  <Paragraphs>155</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Lucida Grande</vt:lpstr>
      <vt:lpstr>proxima-nova</vt:lpstr>
      <vt:lpstr>System Font Regular</vt:lpstr>
      <vt:lpstr>Turun kaupunki perustyyli</vt:lpstr>
      <vt:lpstr>Palveluohjain</vt:lpstr>
      <vt:lpstr>Palveluohjain – www.palveluohjaaja.fi</vt:lpstr>
      <vt:lpstr>Asiakaslähtöinen tapa auttaa kuntalainen oikean palvelun äärelle</vt:lpstr>
      <vt:lpstr>Hyödyt ja mahdollisuudet</vt:lpstr>
      <vt:lpstr>Palveluohjain löytyy kuntien sivuilta</vt:lpstr>
      <vt:lpstr>Palveluohjaimen ylläpito</vt:lpstr>
      <vt:lpstr>Kokeile palveluohjainta</vt:lpstr>
      <vt:lpstr>Palveluohjaimen hyödyt</vt:lpstr>
      <vt:lpstr>Auttaa oikean tiedon lähteelle</vt:lpstr>
      <vt:lpstr>Palveluohjain tiedon tarjottimena</vt:lpstr>
      <vt:lpstr>Kaikki hyötyvät - 1</vt:lpstr>
      <vt:lpstr>Kaikki hyötyvät - 2</vt:lpstr>
      <vt:lpstr>Kaikki hyötyvät - 3</vt:lpstr>
      <vt:lpstr>Teknologiat</vt:lpstr>
      <vt:lpstr>Avoimen lähdekoodin chatbot</vt:lpstr>
      <vt:lpstr>Chatbot ja tekoäly</vt:lpstr>
      <vt:lpstr>Palvelusuosittelija</vt:lpstr>
      <vt:lpstr>Palveluohjainbotin ratkaisu on Suomen tasolla ainutlaatuinen</vt:lpstr>
      <vt:lpstr>Aito tekoäly osaa neuvoa opettamattakin</vt:lpstr>
      <vt:lpstr>Palvelu on helppo ottaa käyttöön</vt:lpstr>
      <vt:lpstr>Näin saat Palveluohjaimen käyttöön</vt:lpstr>
      <vt:lpstr>Kiitos!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Sarlin Laura</dc:creator>
  <cp:lastModifiedBy>Ossian Rajala</cp:lastModifiedBy>
  <cp:revision>470</cp:revision>
  <cp:lastPrinted>2015-03-30T13:04:50Z</cp:lastPrinted>
  <dcterms:created xsi:type="dcterms:W3CDTF">2020-12-15T15:49:27Z</dcterms:created>
  <dcterms:modified xsi:type="dcterms:W3CDTF">2022-03-30T07:33:09Z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0x0101006A9D3E947B4C3D4292005A5D3BAE4D3C</vt:lpwstr>
  </property>
  <property fmtid="{D5CDD505-2E9C-101B-9397-08002B2CF9AE}" pid="3" name="dt_keyword">
    <vt:lpwstr/>
  </property>
  <property fmtid="{D5CDD505-2E9C-101B-9397-08002B2CF9AE}" pid="4" name="dt_businesssector">
    <vt:lpwstr/>
  </property>
  <property fmtid="{D5CDD505-2E9C-101B-9397-08002B2CF9AE}" pid="5" name="dt_unit">
    <vt:lpwstr/>
  </property>
  <property fmtid="{D5CDD505-2E9C-101B-9397-08002B2CF9AE}" pid="6" name="dt_category">
    <vt:lpwstr/>
  </property>
  <property fmtid="{D5CDD505-2E9C-101B-9397-08002B2CF9AE}" pid="7" name="dt_office">
    <vt:lpwstr/>
  </property>
  <property fmtid="{D5CDD505-2E9C-101B-9397-08002B2CF9AE}" pid="8" name="dt_role">
    <vt:lpwstr/>
  </property>
  <property fmtid="{D5CDD505-2E9C-101B-9397-08002B2CF9AE}" pid="9" name="dt_matrix">
    <vt:lpwstr/>
  </property>
</Properties>
</file>