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9" r:id="rId4"/>
    <p:sldId id="260" r:id="rId5"/>
    <p:sldId id="265" r:id="rId6"/>
    <p:sldId id="263" r:id="rId7"/>
    <p:sldId id="262" r:id="rId8"/>
    <p:sldId id="264" r:id="rId9"/>
    <p:sldId id="25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30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0CA5F-01FA-4B85-9D76-10C3CC33B5A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0"/>
      <dgm:spPr/>
    </dgm:pt>
    <dgm:pt modelId="{74440370-BDA9-4202-9942-03B48274AAA1}">
      <dgm:prSet phldrT="[Text]" phldr="1"/>
      <dgm:spPr/>
      <dgm:t>
        <a:bodyPr/>
        <a:lstStyle/>
        <a:p>
          <a:endParaRPr lang="en-US"/>
        </a:p>
      </dgm:t>
    </dgm:pt>
    <dgm:pt modelId="{1C5AAA9E-4CFB-4AE1-A678-5889DBFD32EE}" type="parTrans" cxnId="{52757399-68A8-4E09-8447-91A0CF35B1B4}">
      <dgm:prSet/>
      <dgm:spPr/>
      <dgm:t>
        <a:bodyPr/>
        <a:lstStyle/>
        <a:p>
          <a:endParaRPr lang="en-US"/>
        </a:p>
      </dgm:t>
    </dgm:pt>
    <dgm:pt modelId="{63A6DDEC-9219-40CF-A9E4-85B68EC8A45C}" type="sibTrans" cxnId="{52757399-68A8-4E09-8447-91A0CF35B1B4}">
      <dgm:prSet/>
      <dgm:spPr/>
      <dgm:t>
        <a:bodyPr/>
        <a:lstStyle/>
        <a:p>
          <a:endParaRPr lang="en-US"/>
        </a:p>
      </dgm:t>
    </dgm:pt>
    <dgm:pt modelId="{1853F5CA-8957-4FE4-8B9B-E49B5911B25B}">
      <dgm:prSet phldrT="[Text]" phldr="1"/>
      <dgm:spPr/>
      <dgm:t>
        <a:bodyPr/>
        <a:lstStyle/>
        <a:p>
          <a:endParaRPr lang="en-US"/>
        </a:p>
      </dgm:t>
    </dgm:pt>
    <dgm:pt modelId="{B7479C9A-28E6-4E3A-9C9A-6F2D7C2D6F82}" type="parTrans" cxnId="{9558C7C9-7787-4F75-B717-7C6376A6BD71}">
      <dgm:prSet/>
      <dgm:spPr/>
      <dgm:t>
        <a:bodyPr/>
        <a:lstStyle/>
        <a:p>
          <a:endParaRPr lang="en-US"/>
        </a:p>
      </dgm:t>
    </dgm:pt>
    <dgm:pt modelId="{38864D6A-DE13-4A28-8365-27DA5E7B6D47}" type="sibTrans" cxnId="{9558C7C9-7787-4F75-B717-7C6376A6BD71}">
      <dgm:prSet/>
      <dgm:spPr/>
      <dgm:t>
        <a:bodyPr/>
        <a:lstStyle/>
        <a:p>
          <a:endParaRPr lang="en-US"/>
        </a:p>
      </dgm:t>
    </dgm:pt>
    <dgm:pt modelId="{9D1693C1-A844-4D4D-9B2A-453AC01AB0FD}">
      <dgm:prSet phldrT="[Text]" phldr="1"/>
      <dgm:spPr/>
      <dgm:t>
        <a:bodyPr/>
        <a:lstStyle/>
        <a:p>
          <a:endParaRPr lang="en-US"/>
        </a:p>
      </dgm:t>
    </dgm:pt>
    <dgm:pt modelId="{6668F110-13CC-46FA-BDE4-6C17B95D608B}" type="parTrans" cxnId="{44FA006C-203C-40C1-BA89-A2F7237F51ED}">
      <dgm:prSet/>
      <dgm:spPr/>
      <dgm:t>
        <a:bodyPr/>
        <a:lstStyle/>
        <a:p>
          <a:endParaRPr lang="en-US"/>
        </a:p>
      </dgm:t>
    </dgm:pt>
    <dgm:pt modelId="{7C769F97-312F-4EE9-8C7A-A9829CF7BF27}" type="sibTrans" cxnId="{44FA006C-203C-40C1-BA89-A2F7237F51ED}">
      <dgm:prSet/>
      <dgm:spPr/>
      <dgm:t>
        <a:bodyPr/>
        <a:lstStyle/>
        <a:p>
          <a:endParaRPr lang="en-US"/>
        </a:p>
      </dgm:t>
    </dgm:pt>
    <dgm:pt modelId="{A13A20AC-2F46-4A38-A4B8-4A4FA8C19378}" type="pres">
      <dgm:prSet presAssocID="{7490CA5F-01FA-4B85-9D76-10C3CC33B5AC}" presName="CompostProcess" presStyleCnt="0">
        <dgm:presLayoutVars>
          <dgm:dir/>
          <dgm:resizeHandles val="exact"/>
        </dgm:presLayoutVars>
      </dgm:prSet>
      <dgm:spPr/>
    </dgm:pt>
    <dgm:pt modelId="{83EE6AA4-E716-43D1-A431-A12E086E9B2B}" type="pres">
      <dgm:prSet presAssocID="{7490CA5F-01FA-4B85-9D76-10C3CC33B5AC}" presName="arrow" presStyleLbl="bgShp" presStyleIdx="0" presStyleCnt="1"/>
      <dgm:spPr/>
    </dgm:pt>
    <dgm:pt modelId="{AC79552D-3813-42BA-B0F0-EE09EB703BF9}" type="pres">
      <dgm:prSet presAssocID="{7490CA5F-01FA-4B85-9D76-10C3CC33B5AC}" presName="linearProcess" presStyleCnt="0"/>
      <dgm:spPr/>
    </dgm:pt>
    <dgm:pt modelId="{FFCC6EA6-C3F5-416C-891A-CD1F726DBAEA}" type="pres">
      <dgm:prSet presAssocID="{74440370-BDA9-4202-9942-03B48274AAA1}" presName="textNode" presStyleLbl="node1" presStyleIdx="0" presStyleCnt="3">
        <dgm:presLayoutVars>
          <dgm:bulletEnabled val="1"/>
        </dgm:presLayoutVars>
      </dgm:prSet>
      <dgm:spPr/>
    </dgm:pt>
    <dgm:pt modelId="{6FD7A4B3-67E7-4DCD-B5D5-766576FFD19E}" type="pres">
      <dgm:prSet presAssocID="{63A6DDEC-9219-40CF-A9E4-85B68EC8A45C}" presName="sibTrans" presStyleCnt="0"/>
      <dgm:spPr/>
    </dgm:pt>
    <dgm:pt modelId="{92E57874-7EE7-45E7-9913-F6F999E606C8}" type="pres">
      <dgm:prSet presAssocID="{1853F5CA-8957-4FE4-8B9B-E49B5911B25B}" presName="textNode" presStyleLbl="node1" presStyleIdx="1" presStyleCnt="3">
        <dgm:presLayoutVars>
          <dgm:bulletEnabled val="1"/>
        </dgm:presLayoutVars>
      </dgm:prSet>
      <dgm:spPr/>
    </dgm:pt>
    <dgm:pt modelId="{A97CB9F5-0FEB-416D-9D30-ED3D610822E7}" type="pres">
      <dgm:prSet presAssocID="{38864D6A-DE13-4A28-8365-27DA5E7B6D47}" presName="sibTrans" presStyleCnt="0"/>
      <dgm:spPr/>
    </dgm:pt>
    <dgm:pt modelId="{29964D25-869A-46AF-8718-988CCB14D3F2}" type="pres">
      <dgm:prSet presAssocID="{9D1693C1-A844-4D4D-9B2A-453AC01AB0F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83F9600-13BA-4665-9420-C17693A86912}" type="presOf" srcId="{9D1693C1-A844-4D4D-9B2A-453AC01AB0FD}" destId="{29964D25-869A-46AF-8718-988CCB14D3F2}" srcOrd="0" destOrd="0" presId="urn:microsoft.com/office/officeart/2005/8/layout/hProcess9"/>
    <dgm:cxn modelId="{0E2FC528-305F-472B-B987-04CE3D9DE088}" type="presOf" srcId="{7490CA5F-01FA-4B85-9D76-10C3CC33B5AC}" destId="{A13A20AC-2F46-4A38-A4B8-4A4FA8C19378}" srcOrd="0" destOrd="0" presId="urn:microsoft.com/office/officeart/2005/8/layout/hProcess9"/>
    <dgm:cxn modelId="{44FA006C-203C-40C1-BA89-A2F7237F51ED}" srcId="{7490CA5F-01FA-4B85-9D76-10C3CC33B5AC}" destId="{9D1693C1-A844-4D4D-9B2A-453AC01AB0FD}" srcOrd="2" destOrd="0" parTransId="{6668F110-13CC-46FA-BDE4-6C17B95D608B}" sibTransId="{7C769F97-312F-4EE9-8C7A-A9829CF7BF27}"/>
    <dgm:cxn modelId="{E0F3436F-7680-4878-B8D8-8F93792C7896}" type="presOf" srcId="{74440370-BDA9-4202-9942-03B48274AAA1}" destId="{FFCC6EA6-C3F5-416C-891A-CD1F726DBAEA}" srcOrd="0" destOrd="0" presId="urn:microsoft.com/office/officeart/2005/8/layout/hProcess9"/>
    <dgm:cxn modelId="{52757399-68A8-4E09-8447-91A0CF35B1B4}" srcId="{7490CA5F-01FA-4B85-9D76-10C3CC33B5AC}" destId="{74440370-BDA9-4202-9942-03B48274AAA1}" srcOrd="0" destOrd="0" parTransId="{1C5AAA9E-4CFB-4AE1-A678-5889DBFD32EE}" sibTransId="{63A6DDEC-9219-40CF-A9E4-85B68EC8A45C}"/>
    <dgm:cxn modelId="{00D8D8A2-A5E6-4229-AB7C-342257979C40}" type="presOf" srcId="{1853F5CA-8957-4FE4-8B9B-E49B5911B25B}" destId="{92E57874-7EE7-45E7-9913-F6F999E606C8}" srcOrd="0" destOrd="0" presId="urn:microsoft.com/office/officeart/2005/8/layout/hProcess9"/>
    <dgm:cxn modelId="{9558C7C9-7787-4F75-B717-7C6376A6BD71}" srcId="{7490CA5F-01FA-4B85-9D76-10C3CC33B5AC}" destId="{1853F5CA-8957-4FE4-8B9B-E49B5911B25B}" srcOrd="1" destOrd="0" parTransId="{B7479C9A-28E6-4E3A-9C9A-6F2D7C2D6F82}" sibTransId="{38864D6A-DE13-4A28-8365-27DA5E7B6D47}"/>
    <dgm:cxn modelId="{897218E0-0929-4469-8640-79265A16A920}" type="presParOf" srcId="{A13A20AC-2F46-4A38-A4B8-4A4FA8C19378}" destId="{83EE6AA4-E716-43D1-A431-A12E086E9B2B}" srcOrd="0" destOrd="0" presId="urn:microsoft.com/office/officeart/2005/8/layout/hProcess9"/>
    <dgm:cxn modelId="{1330A09C-50A9-46F6-8126-07BF098624C2}" type="presParOf" srcId="{A13A20AC-2F46-4A38-A4B8-4A4FA8C19378}" destId="{AC79552D-3813-42BA-B0F0-EE09EB703BF9}" srcOrd="1" destOrd="0" presId="urn:microsoft.com/office/officeart/2005/8/layout/hProcess9"/>
    <dgm:cxn modelId="{14749F67-9B70-4804-BA5A-10DA8E0D72AF}" type="presParOf" srcId="{AC79552D-3813-42BA-B0F0-EE09EB703BF9}" destId="{FFCC6EA6-C3F5-416C-891A-CD1F726DBAEA}" srcOrd="0" destOrd="0" presId="urn:microsoft.com/office/officeart/2005/8/layout/hProcess9"/>
    <dgm:cxn modelId="{972EED9D-6711-4B35-8018-331635D29367}" type="presParOf" srcId="{AC79552D-3813-42BA-B0F0-EE09EB703BF9}" destId="{6FD7A4B3-67E7-4DCD-B5D5-766576FFD19E}" srcOrd="1" destOrd="0" presId="urn:microsoft.com/office/officeart/2005/8/layout/hProcess9"/>
    <dgm:cxn modelId="{C1149E8A-F0E2-4097-BC60-DB0C296033CC}" type="presParOf" srcId="{AC79552D-3813-42BA-B0F0-EE09EB703BF9}" destId="{92E57874-7EE7-45E7-9913-F6F999E606C8}" srcOrd="2" destOrd="0" presId="urn:microsoft.com/office/officeart/2005/8/layout/hProcess9"/>
    <dgm:cxn modelId="{A925012A-0CD7-402A-A201-64B16D62C886}" type="presParOf" srcId="{AC79552D-3813-42BA-B0F0-EE09EB703BF9}" destId="{A97CB9F5-0FEB-416D-9D30-ED3D610822E7}" srcOrd="3" destOrd="0" presId="urn:microsoft.com/office/officeart/2005/8/layout/hProcess9"/>
    <dgm:cxn modelId="{6B5CB0FF-B73F-4885-B7D1-69D44E852655}" type="presParOf" srcId="{AC79552D-3813-42BA-B0F0-EE09EB703BF9}" destId="{29964D25-869A-46AF-8718-988CCB14D3F2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E6AA4-E716-43D1-A431-A12E086E9B2B}">
      <dsp:nvSpPr>
        <dsp:cNvPr id="0" name=""/>
        <dsp:cNvSpPr/>
      </dsp:nvSpPr>
      <dsp:spPr>
        <a:xfrm>
          <a:off x="617219" y="0"/>
          <a:ext cx="6995160" cy="33940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C6EA6-C3F5-416C-891A-CD1F726DBAEA}">
      <dsp:nvSpPr>
        <dsp:cNvPr id="0" name=""/>
        <dsp:cNvSpPr/>
      </dsp:nvSpPr>
      <dsp:spPr>
        <a:xfrm>
          <a:off x="0" y="1018222"/>
          <a:ext cx="2468880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66274" y="1084496"/>
        <a:ext cx="2336332" cy="1225082"/>
      </dsp:txXfrm>
    </dsp:sp>
    <dsp:sp modelId="{92E57874-7EE7-45E7-9913-F6F999E606C8}">
      <dsp:nvSpPr>
        <dsp:cNvPr id="0" name=""/>
        <dsp:cNvSpPr/>
      </dsp:nvSpPr>
      <dsp:spPr>
        <a:xfrm>
          <a:off x="2880359" y="1018222"/>
          <a:ext cx="2468880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2946633" y="1084496"/>
        <a:ext cx="2336332" cy="1225082"/>
      </dsp:txXfrm>
    </dsp:sp>
    <dsp:sp modelId="{29964D25-869A-46AF-8718-988CCB14D3F2}">
      <dsp:nvSpPr>
        <dsp:cNvPr id="0" name=""/>
        <dsp:cNvSpPr/>
      </dsp:nvSpPr>
      <dsp:spPr>
        <a:xfrm>
          <a:off x="5760720" y="1018222"/>
          <a:ext cx="2468880" cy="1357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/>
        </a:p>
      </dsp:txBody>
      <dsp:txXfrm>
        <a:off x="5826994" y="1084496"/>
        <a:ext cx="2336332" cy="122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0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2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6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FFC2F-94A8-47C1-96B1-2D0CBD374B2F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272E-BD39-406E-BE7F-35CD147E1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62150"/>
            <a:ext cx="8229600" cy="857250"/>
          </a:xfrm>
        </p:spPr>
        <p:txBody>
          <a:bodyPr>
            <a:noAutofit/>
          </a:bodyPr>
          <a:lstStyle/>
          <a:p>
            <a:r>
              <a:rPr lang="en-US" sz="6600" dirty="0"/>
              <a:t>BEEHIVE </a:t>
            </a:r>
            <a:br>
              <a:rPr lang="en-US" sz="6600" dirty="0"/>
            </a:br>
            <a:r>
              <a:rPr lang="en-US" sz="6600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55391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-1847850"/>
            <a:ext cx="8229600" cy="1600200"/>
          </a:xfrm>
        </p:spPr>
        <p:txBody>
          <a:bodyPr/>
          <a:lstStyle/>
          <a:p>
            <a:r>
              <a:rPr lang="en-US" dirty="0"/>
              <a:t>Improving the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934200" y="5772150"/>
            <a:ext cx="8229600" cy="236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Track the active travel change</a:t>
            </a:r>
            <a:br>
              <a:rPr lang="en-US" dirty="0"/>
            </a:br>
            <a:r>
              <a:rPr lang="en-US" dirty="0"/>
              <a:t>after development.</a:t>
            </a:r>
            <a:br>
              <a:rPr lang="en-US" dirty="0"/>
            </a:b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819150"/>
            <a:ext cx="8229600" cy="3257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GB" sz="2000" dirty="0"/>
          </a:p>
          <a:p>
            <a:pPr lvl="1" algn="ctr"/>
            <a:r>
              <a:rPr lang="en-GB" sz="2000" dirty="0"/>
              <a:t>The impact new developments have on active travel is suboptimal</a:t>
            </a:r>
            <a:endParaRPr lang="en-US" sz="2000" dirty="0"/>
          </a:p>
          <a:p>
            <a:pPr lvl="1" algn="ctr"/>
            <a:endParaRPr lang="en-GB" sz="2000" dirty="0"/>
          </a:p>
          <a:p>
            <a:pPr lvl="1" algn="ctr"/>
            <a:endParaRPr lang="en-GB" sz="2000" dirty="0"/>
          </a:p>
          <a:p>
            <a:pPr lvl="1" algn="ctr"/>
            <a:r>
              <a:rPr lang="en-GB" sz="2000" dirty="0"/>
              <a:t>Travel plans come too late in the development design process</a:t>
            </a:r>
          </a:p>
          <a:p>
            <a:pPr lvl="1" algn="ctr"/>
            <a:endParaRPr lang="en-GB" sz="2000" dirty="0"/>
          </a:p>
          <a:p>
            <a:pPr lvl="1" algn="ctr"/>
            <a:r>
              <a:rPr lang="en-GB" sz="2000" dirty="0"/>
              <a:t>Developer don’t have enough information or </a:t>
            </a:r>
          </a:p>
          <a:p>
            <a:pPr lvl="1" algn="ctr"/>
            <a:r>
              <a:rPr lang="en-GB" sz="2000" dirty="0"/>
              <a:t>motivation to encourage active travel in their design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467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350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Solution: Travel Plan Impact tool – BEEHIVE!</a:t>
            </a:r>
          </a:p>
          <a:p>
            <a:pPr lvl="0"/>
            <a:endParaRPr lang="en-GB" dirty="0"/>
          </a:p>
          <a:p>
            <a:pPr marL="0" lvl="0" indent="0">
              <a:buNone/>
            </a:pPr>
            <a:r>
              <a:rPr lang="en-GB" dirty="0"/>
              <a:t>We help stakeholders to asses the impact of new development on active travel and reduce infrastructure cost.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45288"/>
            <a:ext cx="8229600" cy="857250"/>
          </a:xfrm>
        </p:spPr>
        <p:txBody>
          <a:bodyPr/>
          <a:lstStyle/>
          <a:p>
            <a:r>
              <a:rPr lang="en-US" dirty="0"/>
              <a:t>General </a:t>
            </a:r>
            <a:r>
              <a:rPr lang="en-US" dirty="0" err="1"/>
              <a:t>Accessibilty</a:t>
            </a:r>
            <a:r>
              <a:rPr lang="en-US" dirty="0"/>
              <a:t>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66950"/>
            <a:ext cx="8229600" cy="2743199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GB" dirty="0"/>
              <a:t>PTLA: Access to public transport</a:t>
            </a:r>
            <a:endParaRPr lang="en-US" dirty="0"/>
          </a:p>
          <a:p>
            <a:pPr marL="457200" lvl="1" indent="0" algn="ctr">
              <a:buNone/>
            </a:pPr>
            <a:r>
              <a:rPr lang="en-GB" dirty="0"/>
              <a:t>Safety: Crime rates</a:t>
            </a:r>
            <a:endParaRPr lang="en-US" dirty="0"/>
          </a:p>
          <a:p>
            <a:pPr marL="457200" lvl="1" indent="0" algn="ctr">
              <a:buNone/>
            </a:pPr>
            <a:r>
              <a:rPr lang="en-GB" dirty="0"/>
              <a:t>Access to green space</a:t>
            </a:r>
          </a:p>
          <a:p>
            <a:pPr marL="457200" lvl="1" indent="0" algn="ctr">
              <a:buNone/>
            </a:pPr>
            <a:r>
              <a:rPr lang="en-GB" b="1" dirty="0"/>
              <a:t>Access to services</a:t>
            </a:r>
            <a:endParaRPr lang="en-US" b="1" dirty="0"/>
          </a:p>
          <a:p>
            <a:pPr marL="0" lvl="1" indent="0" algn="ctr">
              <a:buNone/>
            </a:pPr>
            <a:endParaRPr lang="en-US" dirty="0"/>
          </a:p>
          <a:p>
            <a:pPr marL="0" lvl="1" indent="0" algn="ctr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14350"/>
            <a:ext cx="64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By data and knowledge related with active travel and spatial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44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87" y="209550"/>
            <a:ext cx="8229600" cy="339447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DEMO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8" y="742950"/>
            <a:ext cx="8376616" cy="507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65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5577424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54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0" y="4179404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b="1" dirty="0"/>
              <a:t>Before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7750"/>
            <a:ext cx="3256878" cy="225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28700"/>
            <a:ext cx="3256878" cy="225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025933" y="2489047"/>
            <a:ext cx="499493" cy="4954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199" y="2635128"/>
            <a:ext cx="206963" cy="203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Standardization: access to services</a:t>
            </a:r>
          </a:p>
          <a:p>
            <a:r>
              <a:rPr lang="en-US" dirty="0"/>
              <a:t>Analyzing route?</a:t>
            </a:r>
          </a:p>
          <a:p>
            <a:r>
              <a:rPr lang="en-US" dirty="0"/>
              <a:t>Balancing weights</a:t>
            </a:r>
          </a:p>
          <a:p>
            <a:r>
              <a:rPr lang="en-US" dirty="0"/>
              <a:t>Define the </a:t>
            </a:r>
            <a:r>
              <a:rPr lang="en-US" dirty="0" err="1"/>
              <a:t>challange</a:t>
            </a:r>
            <a:r>
              <a:rPr lang="en-US" dirty="0"/>
              <a:t> parameter</a:t>
            </a:r>
          </a:p>
          <a:p>
            <a:r>
              <a:rPr lang="en-US" dirty="0"/>
              <a:t>Establish cost-benefit relationship.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CityDataHack/BeeHive/f8cb7ec71891252b3c402ae67818aafc8cefb259/Missing_teeth_sewing_stre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8305"/>
            <a:ext cx="8763000" cy="422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1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</Words>
  <Application>Microsoft Office PowerPoint</Application>
  <PresentationFormat>On-screen Show 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BEEHIVE  DRAFT</vt:lpstr>
      <vt:lpstr>Improving the </vt:lpstr>
      <vt:lpstr>PowerPoint Presentation</vt:lpstr>
      <vt:lpstr>General Accessibilty Index</vt:lpstr>
      <vt:lpstr>PowerPoint Presentation</vt:lpstr>
      <vt:lpstr>Tech Diagram</vt:lpstr>
      <vt:lpstr>PowerPoint Presentation</vt:lpstr>
      <vt:lpstr>Next steps</vt:lpstr>
      <vt:lpstr>PowerPoint Presentation</vt:lpstr>
    </vt:vector>
  </TitlesOfParts>
  <Company>Innovation Design Engineering  RCA-ICL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LARASATI</dc:creator>
  <cp:lastModifiedBy>Marina Economidou</cp:lastModifiedBy>
  <cp:revision>12</cp:revision>
  <dcterms:created xsi:type="dcterms:W3CDTF">2018-03-17T17:42:09Z</dcterms:created>
  <dcterms:modified xsi:type="dcterms:W3CDTF">2018-03-17T20:11:39Z</dcterms:modified>
</cp:coreProperties>
</file>