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9" r:id="rId12"/>
    <p:sldId id="280" r:id="rId13"/>
    <p:sldId id="266" r:id="rId14"/>
    <p:sldId id="267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0476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9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6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483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896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789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6924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1495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5727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3452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829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083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1084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  <p:sldLayoutId id="2147484114" r:id="rId14"/>
    <p:sldLayoutId id="2147484115" r:id="rId15"/>
    <p:sldLayoutId id="2147484116" r:id="rId16"/>
    <p:sldLayoutId id="2147484117" r:id="rId17"/>
  </p:sldLayoutIdLst>
  <p:transition spd="slow">
    <p:randomBar dir="vert"/>
    <p:sndAc>
      <p:stSnd>
        <p:snd r:embed="rId19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jectideas.co.i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990" y="683579"/>
            <a:ext cx="8921119" cy="1429305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Sylfaen" panose="010A0502050306030303" pitchFamily="18" charset="0"/>
                <a:cs typeface="Times New Roman" panose="02020603050405020304" pitchFamily="18" charset="0"/>
              </a:rPr>
              <a:t>City Health Care Portal</a:t>
            </a:r>
            <a:endParaRPr lang="en-IN" sz="6600" cap="none" dirty="0"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</a:rPr>
              <a:t>Group Members –  Akshay shinde (220343120008)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                             </a:t>
            </a:r>
            <a:r>
              <a:rPr lang="en-US" sz="2000" b="1" dirty="0" err="1">
                <a:solidFill>
                  <a:schemeClr val="tx1"/>
                </a:solidFill>
              </a:rPr>
              <a:t>Avinash</a:t>
            </a:r>
            <a:r>
              <a:rPr lang="en-US" sz="2000" b="1" dirty="0">
                <a:solidFill>
                  <a:schemeClr val="tx1"/>
                </a:solidFill>
              </a:rPr>
              <a:t> kadam (220343120019)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                             Pradhuman sutar(220343120079)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                              Narayan Rawat(220343120064)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val="306658157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38C-72F4-4EA8-830C-99DAD261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A1206-3F51-6F17-29EF-296C20ED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45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5860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A89F-B7C9-730F-B528-33D686C69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15100"/>
          </a:xfrm>
        </p:spPr>
      </p:pic>
    </p:spTree>
    <p:extLst>
      <p:ext uri="{BB962C8B-B14F-4D97-AF65-F5344CB8AC3E}">
        <p14:creationId xmlns:p14="http://schemas.microsoft.com/office/powerpoint/2010/main" val="3594973768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447EC-AF4A-713F-7335-73F693E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7849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7AF7-D7F5-4377-B014-2C775E9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0BC52-FF61-6090-567D-8908B83F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39916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07-D91B-4543-94BF-F3BBD24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743D3-0C59-8800-2FCC-F9DEF187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52756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System Requirements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2000" b="1" dirty="0"/>
              <a:t>Software Requirements:</a:t>
            </a:r>
          </a:p>
          <a:p>
            <a:pPr marL="45720" indent="0">
              <a:buNone/>
            </a:pPr>
            <a:r>
              <a:rPr lang="en-IN" sz="2000" b="1" dirty="0"/>
              <a:t>•	Windows 10 </a:t>
            </a:r>
          </a:p>
          <a:p>
            <a:pPr marL="45720" indent="0">
              <a:buNone/>
            </a:pPr>
            <a:r>
              <a:rPr lang="en-IN" sz="2000" b="1" dirty="0"/>
              <a:t>•	Tomcat 9</a:t>
            </a:r>
          </a:p>
          <a:p>
            <a:pPr marL="45720" indent="0">
              <a:buNone/>
            </a:pPr>
            <a:r>
              <a:rPr lang="en-IN" sz="2000" b="1" dirty="0"/>
              <a:t>•	Eclipse, MySQL, XAMMP</a:t>
            </a:r>
          </a:p>
          <a:p>
            <a:pPr marL="45720" indent="0">
              <a:buNone/>
            </a:pPr>
            <a:r>
              <a:rPr lang="en-IN" sz="2000" b="1" dirty="0"/>
              <a:t>Hardware Components:</a:t>
            </a:r>
          </a:p>
          <a:p>
            <a:pPr marL="45720" indent="0">
              <a:buNone/>
            </a:pPr>
            <a:r>
              <a:rPr lang="en-IN" sz="2000" b="1" dirty="0"/>
              <a:t>•	Processor – i5</a:t>
            </a:r>
          </a:p>
          <a:p>
            <a:pPr marL="45720" indent="0">
              <a:buNone/>
            </a:pPr>
            <a:r>
              <a:rPr lang="en-IN" sz="2000" b="1" dirty="0"/>
              <a:t>•	Hard Disk – 1 TB</a:t>
            </a:r>
          </a:p>
          <a:p>
            <a:pPr marL="45720" indent="0">
              <a:buNone/>
            </a:pPr>
            <a:r>
              <a:rPr lang="en-IN" sz="2000" b="1" dirty="0"/>
              <a:t>•	Memory – 4GB RAM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45673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00" y="-144961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Technologies Used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70" y="1802296"/>
            <a:ext cx="9603275" cy="3896139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HTML : Page Layout has been designed in HTML.</a:t>
            </a:r>
          </a:p>
          <a:p>
            <a:pPr marL="502920" indent="-457200">
              <a:buAutoNum type="arabicPeriod"/>
            </a:pPr>
            <a:r>
              <a:rPr lang="en-US" b="1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b="1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b="1" dirty="0"/>
              <a:t>React JS : All front end logic has been written in React JS.</a:t>
            </a:r>
          </a:p>
          <a:p>
            <a:pPr marL="502920" indent="-457200">
              <a:buAutoNum type="arabicPeriod"/>
            </a:pPr>
            <a:r>
              <a:rPr lang="en-US" b="1" dirty="0"/>
              <a:t>Spring Boot: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b="1" dirty="0"/>
              <a:t>MySQL : MySQL database has been used as database.</a:t>
            </a:r>
          </a:p>
        </p:txBody>
      </p:sp>
    </p:spTree>
    <p:extLst>
      <p:ext uri="{BB962C8B-B14F-4D97-AF65-F5344CB8AC3E}">
        <p14:creationId xmlns:p14="http://schemas.microsoft.com/office/powerpoint/2010/main" val="2748197821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C616-0911-44F7-BE59-35C82645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08" y="191204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Applications</a:t>
            </a:r>
            <a:r>
              <a:rPr lang="en-US" sz="5400" dirty="0"/>
              <a:t>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230-E770-42DE-8FCF-8D035B60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908" y="2051514"/>
            <a:ext cx="9603275" cy="3796571"/>
          </a:xfrm>
        </p:spPr>
        <p:txBody>
          <a:bodyPr>
            <a:normAutofit/>
          </a:bodyPr>
          <a:lstStyle/>
          <a:p>
            <a:r>
              <a:rPr lang="en-US" b="1" dirty="0"/>
              <a:t>Digitized Healthcare sector</a:t>
            </a:r>
          </a:p>
          <a:p>
            <a:r>
              <a:rPr lang="en-US" b="1" dirty="0"/>
              <a:t>Can be used in other cities</a:t>
            </a:r>
          </a:p>
          <a:p>
            <a:r>
              <a:rPr lang="en-US" b="1" dirty="0"/>
              <a:t>Provides the Cityhealthcare assistance to the user and patient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477443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Advantages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50" y="2097088"/>
            <a:ext cx="9603275" cy="3915841"/>
          </a:xfrm>
        </p:spPr>
        <p:txBody>
          <a:bodyPr/>
          <a:lstStyle/>
          <a:p>
            <a:pPr marL="342900" lvl="0" indent="-342900"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Time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Saving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Application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Cost</a:t>
            </a:r>
            <a:r>
              <a:rPr lang="en-US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Effective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easily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manageable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6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 Security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98195" algn="l"/>
                <a:tab pos="79883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Maintains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user and</a:t>
            </a:r>
            <a:r>
              <a:rPr lang="en-US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hospital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69D0-CB90-45A8-B786-FEAFF2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Limitations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D666-7513-494E-BDD2-57AB74B3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b="1" dirty="0"/>
              <a:t>Accurate verification of the users cannot be done online.</a:t>
            </a:r>
          </a:p>
          <a:p>
            <a:pPr marL="502920" indent="-457200">
              <a:buAutoNum type="arabicPeriod"/>
            </a:pPr>
            <a:r>
              <a:rPr lang="en-US" b="1" dirty="0"/>
              <a:t>It requires an extensive database and memory.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293183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Contents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176"/>
            <a:ext cx="10597896" cy="511189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IN" b="1" dirty="0"/>
              <a:t>System Analysis</a:t>
            </a:r>
          </a:p>
          <a:p>
            <a:r>
              <a:rPr lang="en-IN" b="1" dirty="0"/>
              <a:t>Analyzing Modelling </a:t>
            </a:r>
          </a:p>
          <a:p>
            <a:r>
              <a:rPr lang="en-IN" b="1" dirty="0"/>
              <a:t>Design </a:t>
            </a:r>
          </a:p>
          <a:p>
            <a:r>
              <a:rPr lang="en-IN" b="1" dirty="0"/>
              <a:t>Testing</a:t>
            </a:r>
          </a:p>
          <a:p>
            <a:r>
              <a:rPr lang="en-US" b="1" dirty="0"/>
              <a:t>Proposed Approach</a:t>
            </a:r>
          </a:p>
          <a:p>
            <a:r>
              <a:rPr lang="en-US" b="1" dirty="0"/>
              <a:t>Screenshot</a:t>
            </a:r>
          </a:p>
          <a:p>
            <a:r>
              <a:rPr lang="en-US" b="1" dirty="0"/>
              <a:t>System Requirements</a:t>
            </a:r>
          </a:p>
          <a:p>
            <a:r>
              <a:rPr lang="en-US" b="1" dirty="0"/>
              <a:t>Applications</a:t>
            </a:r>
          </a:p>
          <a:p>
            <a:r>
              <a:rPr lang="en-US" b="1" dirty="0"/>
              <a:t>Advantages &amp; Limitations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/>
              <a:t>Future Scopes</a:t>
            </a:r>
          </a:p>
          <a:p>
            <a:r>
              <a:rPr lang="en-US" b="1" dirty="0"/>
              <a:t>References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947133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11" y="-86915"/>
            <a:ext cx="10106378" cy="1478570"/>
          </a:xfrm>
        </p:spPr>
        <p:txBody>
          <a:bodyPr/>
          <a:lstStyle/>
          <a:p>
            <a:r>
              <a:rPr lang="en-US" sz="5400" cap="none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7496"/>
            <a:ext cx="9603275" cy="3968849"/>
          </a:xfrm>
        </p:spPr>
        <p:txBody>
          <a:bodyPr>
            <a:normAutofit/>
          </a:bodyPr>
          <a:lstStyle/>
          <a:p>
            <a:pPr marL="74295" marR="64135"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Taking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mentioned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inevitable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lifecycle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institution.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 during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situations.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Cityhealthcare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distinct,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Cityhealthcare portal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helps to store all the kinds of records, provide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coordination and user communication. This beneficial decision covers the needs of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interactions with the hospital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7242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Future</a:t>
            </a:r>
            <a:r>
              <a:rPr lang="en-US" sz="5400" u="sng" cap="none" dirty="0"/>
              <a:t> </a:t>
            </a:r>
            <a:r>
              <a:rPr lang="en-US" sz="5400" cap="none" dirty="0"/>
              <a:t>Scope</a:t>
            </a:r>
            <a:r>
              <a:rPr lang="en-US" sz="5400" u="sng" cap="none" dirty="0"/>
              <a:t> </a:t>
            </a:r>
            <a:endParaRPr lang="en-IN" sz="5400" u="sng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b="1" dirty="0"/>
              <a:t>Verification of users.</a:t>
            </a:r>
          </a:p>
          <a:p>
            <a:pPr marL="502920" indent="-457200">
              <a:buAutoNum type="arabicPeriod"/>
            </a:pPr>
            <a:r>
              <a:rPr lang="en-US" b="1" dirty="0"/>
              <a:t>Improvement in design.</a:t>
            </a:r>
          </a:p>
          <a:p>
            <a:pPr marL="502920" indent="-457200">
              <a:buAutoNum type="arabicPeriod"/>
            </a:pPr>
            <a:r>
              <a:rPr lang="en-US" b="1" dirty="0"/>
              <a:t>Mobile Application</a:t>
            </a:r>
          </a:p>
          <a:p>
            <a:pPr marL="502920" indent="-457200">
              <a:buAutoNum type="arabicPeriod"/>
            </a:pPr>
            <a:r>
              <a:rPr lang="en-US" b="1" dirty="0"/>
              <a:t>UPI payment</a:t>
            </a:r>
          </a:p>
          <a:p>
            <a:pPr marL="502920" indent="-457200">
              <a:buAutoNum type="arabicPeriod"/>
            </a:pPr>
            <a:r>
              <a:rPr lang="en-US" b="1" dirty="0"/>
              <a:t>Integration of new function like user can eligible for online consultant</a:t>
            </a:r>
          </a:p>
        </p:txBody>
      </p:sp>
    </p:spTree>
    <p:extLst>
      <p:ext uri="{BB962C8B-B14F-4D97-AF65-F5344CB8AC3E}">
        <p14:creationId xmlns:p14="http://schemas.microsoft.com/office/powerpoint/2010/main" val="4860717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References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for Spring Boot &amp; JAVA.</a:t>
            </a:r>
          </a:p>
          <a:p>
            <a:r>
              <a:rPr lang="en-US" dirty="0">
                <a:hlinkClick r:id="rId3"/>
              </a:rPr>
              <a:t>https://www.slideshare.net</a:t>
            </a:r>
            <a:endParaRPr lang="en-US" dirty="0"/>
          </a:p>
          <a:p>
            <a:r>
              <a:rPr lang="en-US" dirty="0">
                <a:hlinkClick r:id="rId4"/>
              </a:rPr>
              <a:t>https://www.projectideas.co.in</a:t>
            </a:r>
            <a:endParaRPr lang="en-US" dirty="0"/>
          </a:p>
          <a:p>
            <a:r>
              <a:rPr lang="en-US" dirty="0"/>
              <a:t>Europol report, 2016</a:t>
            </a:r>
          </a:p>
          <a:p>
            <a:r>
              <a:rPr lang="en-US" dirty="0"/>
              <a:t>International Conference on I2C2, 2017</a:t>
            </a:r>
          </a:p>
          <a:p>
            <a:pPr marL="45720" indent="0">
              <a:buNone/>
            </a:pPr>
            <a:r>
              <a:rPr lang="en-US" dirty="0"/>
              <a:t>A special thanks to Infoway Management who arranged extra lab time for us.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4622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Haettenschweiler" panose="020B0706040902060204" pitchFamily="34" charset="0"/>
              </a:rPr>
              <a:t>                THANK YOU</a:t>
            </a:r>
            <a:endParaRPr lang="en-IN" sz="8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149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11" y="24565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/>
              <a:t>Introduction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609344"/>
            <a:ext cx="10936224" cy="44805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Cityhealthcare is a web based application connecting all hospitals in the city. With this applicationpeople can get the information of nearby hospital location wise.</a:t>
            </a:r>
          </a:p>
          <a:p>
            <a:r>
              <a:rPr lang="en-US" b="1" dirty="0"/>
              <a:t>This application enables the health providers to provide the operational health care and check availability (Doctors,Oxygen,Blood), reduce time consumption and enhance delivery of quality of care. </a:t>
            </a:r>
          </a:p>
          <a:p>
            <a:r>
              <a:rPr lang="en-US" b="1" dirty="0"/>
              <a:t>The application has facilities to store and provide the details of hospital records of the requirements (for e.g.: Oxygen, Bed, Ventilator, Blood Availability in the hospital). I.</a:t>
            </a:r>
          </a:p>
          <a:p>
            <a:r>
              <a:rPr lang="en-US" b="1" dirty="0"/>
              <a:t>The Cityhealthcare application is designed for the peoples during the pandemic condition like Covid19. Farmers &amp; admin can add different products.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93577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73" y="411786"/>
            <a:ext cx="10070936" cy="623685"/>
          </a:xfrm>
        </p:spPr>
        <p:txBody>
          <a:bodyPr>
            <a:noAutofit/>
          </a:bodyPr>
          <a:lstStyle/>
          <a:p>
            <a:r>
              <a:rPr lang="en-IN" sz="5400" cap="none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775791"/>
            <a:ext cx="9938415" cy="3690554"/>
          </a:xfrm>
        </p:spPr>
        <p:txBody>
          <a:bodyPr>
            <a:normAutofit/>
          </a:bodyPr>
          <a:lstStyle/>
          <a:p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Requirements</a:t>
            </a:r>
            <a:endParaRPr lang="en-IN" sz="2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Safety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Availability</a:t>
            </a:r>
          </a:p>
          <a:p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</a:p>
          <a:p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Effectiveness</a:t>
            </a:r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5352625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7180"/>
          </a:xfrm>
        </p:spPr>
        <p:txBody>
          <a:bodyPr>
            <a:noAutofit/>
          </a:bodyPr>
          <a:lstStyle/>
          <a:p>
            <a:r>
              <a:rPr lang="en-US" sz="5400" cap="none" dirty="0"/>
              <a:t>Proposed System 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AIM:</a:t>
            </a:r>
          </a:p>
          <a:p>
            <a:pPr marL="45720" indent="0">
              <a:buNone/>
            </a:pPr>
            <a:r>
              <a:rPr lang="en-US" b="1" dirty="0"/>
              <a:t>1. It will help patient and user</a:t>
            </a:r>
          </a:p>
          <a:p>
            <a:pPr marL="45720" indent="0">
              <a:buNone/>
            </a:pPr>
            <a:r>
              <a:rPr lang="en-US" b="1" dirty="0"/>
              <a:t>Proposed System:</a:t>
            </a:r>
          </a:p>
          <a:p>
            <a:pPr marL="45720" indent="0">
              <a:buNone/>
            </a:pPr>
            <a:r>
              <a:rPr lang="en-US" b="1" dirty="0"/>
              <a:t> 1. Digitalize HealthCare </a:t>
            </a:r>
          </a:p>
          <a:p>
            <a:pPr marL="45720" indent="0">
              <a:buNone/>
            </a:pPr>
            <a:r>
              <a:rPr lang="en-US" b="1" dirty="0"/>
              <a:t> 2. Communication can take place even through mobile </a:t>
            </a:r>
          </a:p>
          <a:p>
            <a:pPr marL="45720" indent="0">
              <a:buNone/>
            </a:pPr>
            <a:r>
              <a:rPr lang="en-US" b="1" dirty="0"/>
              <a:t> 3. Through this project patient get better healthcare facility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9906289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Methodology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71769"/>
            <a:ext cx="10097441" cy="329457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The objective is to create a web based app that can perform the following:-</a:t>
            </a:r>
          </a:p>
          <a:p>
            <a:pPr marL="502920" indent="-457200">
              <a:buAutoNum type="arabicPeriod"/>
            </a:pPr>
            <a:r>
              <a:rPr lang="en-US" b="1" dirty="0"/>
              <a:t>Connecting to an HTTPS site through Server.</a:t>
            </a:r>
          </a:p>
          <a:p>
            <a:pPr marL="502920" indent="-457200">
              <a:buAutoNum type="arabicPeriod"/>
            </a:pPr>
            <a:r>
              <a:rPr lang="en-US" b="1" dirty="0"/>
              <a:t>Opening the relevant react page using HTTPS POST &amp; GET methods.</a:t>
            </a:r>
          </a:p>
          <a:p>
            <a:pPr marL="502920" indent="-457200">
              <a:buAutoNum type="arabicPeriod"/>
            </a:pPr>
            <a:r>
              <a:rPr lang="en-US" b="1" dirty="0"/>
              <a:t>Read the data logically into user, patient and admin.</a:t>
            </a:r>
          </a:p>
          <a:p>
            <a:pPr marL="502920" indent="-457200">
              <a:buAutoNum type="arabicPeriod"/>
            </a:pPr>
            <a:r>
              <a:rPr lang="en-US" b="1" dirty="0"/>
              <a:t>Creating a local database.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64990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There are Three main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13" y="2002559"/>
            <a:ext cx="10385869" cy="329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3286D5-D4B4-C99B-BCA1-9B38914C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833"/>
              </p:ext>
            </p:extLst>
          </p:nvPr>
        </p:nvGraphicFramePr>
        <p:xfrm>
          <a:off x="304798" y="1669775"/>
          <a:ext cx="11754679" cy="443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212">
                  <a:extLst>
                    <a:ext uri="{9D8B030D-6E8A-4147-A177-3AD203B41FA5}">
                      <a16:colId xmlns:a16="http://schemas.microsoft.com/office/drawing/2014/main" val="727886379"/>
                    </a:ext>
                  </a:extLst>
                </a:gridCol>
                <a:gridCol w="3688145">
                  <a:extLst>
                    <a:ext uri="{9D8B030D-6E8A-4147-A177-3AD203B41FA5}">
                      <a16:colId xmlns:a16="http://schemas.microsoft.com/office/drawing/2014/main" val="4004786334"/>
                    </a:ext>
                  </a:extLst>
                </a:gridCol>
                <a:gridCol w="6028322">
                  <a:extLst>
                    <a:ext uri="{9D8B030D-6E8A-4147-A177-3AD203B41FA5}">
                      <a16:colId xmlns:a16="http://schemas.microsoft.com/office/drawing/2014/main" val="1249145144"/>
                    </a:ext>
                  </a:extLst>
                </a:gridCol>
              </a:tblGrid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Hospital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49270"/>
                  </a:ext>
                </a:extLst>
              </a:tr>
              <a:tr h="621520">
                <a:tc>
                  <a:txBody>
                    <a:bodyPr/>
                    <a:lstStyle/>
                    <a:p>
                      <a:r>
                        <a:rPr lang="en-US" b="1" dirty="0"/>
                        <a:t>Add Hospitals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Registration ,login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03091"/>
                  </a:ext>
                </a:extLst>
              </a:tr>
              <a:tr h="1131273">
                <a:tc>
                  <a:txBody>
                    <a:bodyPr/>
                    <a:lstStyle/>
                    <a:p>
                      <a:r>
                        <a:rPr lang="en-US" b="1" dirty="0"/>
                        <a:t>View Hospital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Bed Booking, Blood 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 blood details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45339"/>
                  </a:ext>
                </a:extLst>
              </a:tr>
              <a:tr h="1082626">
                <a:tc>
                  <a:txBody>
                    <a:bodyPr/>
                    <a:lstStyle/>
                    <a:p>
                      <a:r>
                        <a:rPr lang="en-US" b="1" dirty="0"/>
                        <a:t>View user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Doctor info, Ambulence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21096"/>
                  </a:ext>
                </a:extLst>
              </a:tr>
              <a:tr h="977883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Add doctor  info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7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4870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80F4-1247-4E32-857B-318E075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61" y="172279"/>
            <a:ext cx="9603275" cy="41081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E983-6467-4C06-B44E-6D1B36C84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8628" y="2249488"/>
            <a:ext cx="4131569" cy="3541712"/>
          </a:xfrm>
        </p:spPr>
      </p:pic>
      <p:pic>
        <p:nvPicPr>
          <p:cNvPr id="3" name="image2.jpeg" descr="Diagram  Description automatically generated">
            <a:extLst>
              <a:ext uri="{FF2B5EF4-FFF2-40B4-BE49-F238E27FC236}">
                <a16:creationId xmlns:a16="http://schemas.microsoft.com/office/drawing/2014/main" id="{E70088E2-AD55-83A6-0EF8-52E42EDBEE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808383"/>
            <a:ext cx="12192000" cy="60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25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C314-31A2-DD33-9EB5-F8275AB4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324397"/>
      </p:ext>
    </p:extLst>
  </p:cSld>
  <p:clrMapOvr>
    <a:masterClrMapping/>
  </p:clrMapOvr>
  <p:transition spd="slow">
    <p:wipe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540</TotalTime>
  <Words>699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Haettenschweiler</vt:lpstr>
      <vt:lpstr>Sylfaen</vt:lpstr>
      <vt:lpstr>Symbol</vt:lpstr>
      <vt:lpstr>Times New Roman</vt:lpstr>
      <vt:lpstr>Tw Cen MT</vt:lpstr>
      <vt:lpstr>Circuit</vt:lpstr>
      <vt:lpstr>City Health Care Portal</vt:lpstr>
      <vt:lpstr>Contents</vt:lpstr>
      <vt:lpstr>Introduction</vt:lpstr>
      <vt:lpstr>System Analysis</vt:lpstr>
      <vt:lpstr>Proposed System </vt:lpstr>
      <vt:lpstr>Methodology</vt:lpstr>
      <vt:lpstr>There are Three main modules: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Technologies Used</vt:lpstr>
      <vt:lpstr>Applications </vt:lpstr>
      <vt:lpstr>Advantages</vt:lpstr>
      <vt:lpstr>Limitations</vt:lpstr>
      <vt:lpstr>Conclusion </vt:lpstr>
      <vt:lpstr>Future Scope </vt:lpstr>
      <vt:lpstr>References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Akshay Shinde</cp:lastModifiedBy>
  <cp:revision>11</cp:revision>
  <dcterms:created xsi:type="dcterms:W3CDTF">2022-04-06T16:17:24Z</dcterms:created>
  <dcterms:modified xsi:type="dcterms:W3CDTF">2022-09-26T13:17:45Z</dcterms:modified>
</cp:coreProperties>
</file>